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6" autoAdjust="0"/>
    <p:restoredTop sz="94660"/>
  </p:normalViewPr>
  <p:slideViewPr>
    <p:cSldViewPr snapToGrid="0">
      <p:cViewPr>
        <p:scale>
          <a:sx n="40" d="100"/>
          <a:sy n="40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61494078208705"/>
          <c:y val="7.414857001505451E-2"/>
          <c:w val="0.21957671836311524"/>
          <c:h val="0.740008078028342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5.1092437745785594E-4"/>
                  <c:y val="-1.51522940247713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F3-47FA-88FA-A74F309BFFCD}"/>
                </c:ext>
              </c:extLst>
            </c:dLbl>
            <c:dLbl>
              <c:idx val="1"/>
              <c:layout>
                <c:manualLayout>
                  <c:x val="2.022136615788202E-3"/>
                  <c:y val="5.466390184229202E-3"/>
                </c:manualLayout>
              </c:layout>
              <c:numFmt formatCode="0.0%" sourceLinked="0"/>
              <c:spPr>
                <a:solidFill>
                  <a:schemeClr val="accent2"/>
                </a:solidFill>
              </c:spPr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F3-47FA-88FA-A74F309BFFCD}"/>
                </c:ext>
              </c:extLst>
            </c:dLbl>
            <c:dLbl>
              <c:idx val="2"/>
              <c:layout>
                <c:manualLayout>
                  <c:x val="-3.1513310984931458E-3"/>
                  <c:y val="5.2294991042664697E-2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F3-47FA-88FA-A74F309BFFCD}"/>
                </c:ext>
              </c:extLst>
            </c:dLbl>
            <c:dLbl>
              <c:idx val="3"/>
              <c:layout>
                <c:manualLayout>
                  <c:x val="-4.3165368616742495E-3"/>
                  <c:y val="1.290551992161607E-3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r>
                      <a:rPr lang="en-US" sz="1100" dirty="0" smtClean="0"/>
                      <a:t>  </a:t>
                    </a:r>
                    <a:fld id="{1FC28F5C-C9BD-4D21-B031-43AE35EBA30B}" type="PERCENTAGE">
                      <a:rPr lang="en-US" sz="1100" smtClean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en-US" sz="1100" dirty="0" smtClean="0"/>
                  </a:p>
                </c:rich>
              </c:tx>
              <c:numFmt formatCode="0.0%" sourceLinked="0"/>
              <c:spPr>
                <a:noFill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F3-47FA-88FA-A74F309BFFCD}"/>
                </c:ext>
              </c:extLst>
            </c:dLbl>
            <c:dLbl>
              <c:idx val="4"/>
              <c:layout>
                <c:manualLayout>
                  <c:x val="2.9394882050142578E-3"/>
                  <c:y val="-3.2238377022436142E-2"/>
                </c:manualLayout>
              </c:layout>
              <c:numFmt formatCode="0.0%" sourceLinked="0"/>
              <c:spPr>
                <a:solidFill>
                  <a:schemeClr val="accent5"/>
                </a:solidFill>
              </c:spPr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3-47FA-88FA-A74F309BFFCD}"/>
                </c:ext>
              </c:extLst>
            </c:dLbl>
            <c:dLbl>
              <c:idx val="5"/>
              <c:layout>
                <c:manualLayout>
                  <c:x val="8.8184646150428186E-3"/>
                  <c:y val="4.2900638667775694E-2"/>
                </c:manualLayout>
              </c:layout>
              <c:numFmt formatCode="0.0%" sourceLinked="0"/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3-47FA-88FA-A74F309BFFCD}"/>
                </c:ext>
              </c:extLst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F3-47FA-88FA-A74F309BFF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Азиатско-Тихоокеанский
регион</c:v>
                </c:pt>
                <c:pt idx="1">
                  <c:v>Европа</c:v>
                </c:pt>
                <c:pt idx="2">
                  <c:v>Северная Америка</c:v>
                </c:pt>
                <c:pt idx="3">
                  <c:v>Латинская Америка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0.254</c:v>
                </c:pt>
                <c:pt idx="2">
                  <c:v>0.21299999999999999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F3-47FA-88FA-A74F309BFF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1.2220095441361822E-2"/>
          <c:y val="0.13202976888722262"/>
          <c:w val="0.33479400744768328"/>
          <c:h val="0.70075504441949321"/>
        </c:manualLayout>
      </c:layout>
      <c:overlay val="0"/>
      <c:txPr>
        <a:bodyPr/>
        <a:lstStyle/>
        <a:p>
          <a:pPr>
            <a:defRPr sz="1400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20457629089996E-3"/>
          <c:y val="0.30947160326670869"/>
          <c:w val="0.99132795423709097"/>
          <c:h val="0.5686572831273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36.799999999999997</c:v>
                </c:pt>
                <c:pt idx="1">
                  <c:v>38.700000000000003</c:v>
                </c:pt>
                <c:pt idx="2">
                  <c:v>40.6</c:v>
                </c:pt>
                <c:pt idx="3">
                  <c:v>42.4</c:v>
                </c:pt>
                <c:pt idx="4">
                  <c:v>44.2</c:v>
                </c:pt>
                <c:pt idx="5">
                  <c:v>46</c:v>
                </c:pt>
                <c:pt idx="6">
                  <c:v>47.7</c:v>
                </c:pt>
                <c:pt idx="7">
                  <c:v>49.3</c:v>
                </c:pt>
                <c:pt idx="8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2-45B4-9B4A-601459F56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895808"/>
        <c:axId val="129924480"/>
      </c:barChart>
      <c:catAx>
        <c:axId val="12989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1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924480"/>
        <c:crosses val="autoZero"/>
        <c:auto val="1"/>
        <c:lblAlgn val="ctr"/>
        <c:lblOffset val="100"/>
        <c:noMultiLvlLbl val="0"/>
      </c:catAx>
      <c:valAx>
        <c:axId val="129924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98958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52466392623053"/>
          <c:y val="6.3854747133359438E-2"/>
          <c:w val="0.44483066696293005"/>
          <c:h val="0.702364210994100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F4A-4A57-A571-7812A4E6675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F4A-4A57-A571-7812A4E6675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F4A-4A57-A571-7812A4E66756}"/>
              </c:ext>
            </c:extLst>
          </c:dPt>
          <c:dPt>
            <c:idx val="3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F4A-4A57-A571-7812A4E66756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F4A-4A57-A571-7812A4E66756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F4A-4A57-A571-7812A4E66756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F4A-4A57-A571-7812A4E66756}"/>
              </c:ext>
            </c:extLst>
          </c:dPt>
          <c:dLbls>
            <c:dLbl>
              <c:idx val="0"/>
              <c:layout>
                <c:manualLayout>
                  <c:x val="1.6638429063437397E-2"/>
                  <c:y val="2.35825405364316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4A-4A57-A571-7812A4E66756}"/>
                </c:ext>
              </c:extLst>
            </c:dLbl>
            <c:dLbl>
              <c:idx val="1"/>
              <c:layout>
                <c:manualLayout>
                  <c:x val="2.1810076658149119E-3"/>
                  <c:y val="1.47490922061291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4A-4A57-A571-7812A4E66756}"/>
                </c:ext>
              </c:extLst>
            </c:dLbl>
            <c:dLbl>
              <c:idx val="2"/>
              <c:layout>
                <c:manualLayout>
                  <c:x val="0"/>
                  <c:y val="-9.282959788093720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4A-4A57-A571-7812A4E66756}"/>
                </c:ext>
              </c:extLst>
            </c:dLbl>
            <c:dLbl>
              <c:idx val="3"/>
              <c:layout>
                <c:manualLayout>
                  <c:x val="8.8184646150427735E-3"/>
                  <c:y val="1.1728411755418989E-2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85097026256342"/>
                      <c:h val="9.05052947333337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4A-4A57-A571-7812A4E66756}"/>
                </c:ext>
              </c:extLst>
            </c:dLbl>
            <c:dLbl>
              <c:idx val="4"/>
              <c:layout>
                <c:manualLayout>
                  <c:x val="5.8789764100285174E-3"/>
                  <c:y val="-9.031891193376157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4A-4A57-A571-7812A4E66756}"/>
                </c:ext>
              </c:extLst>
            </c:dLbl>
            <c:dLbl>
              <c:idx val="5"/>
              <c:layout>
                <c:manualLayout>
                  <c:x val="-3.2334370255156834E-2"/>
                  <c:y val="-1.7436293628193357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    </a:t>
                    </a:r>
                    <a:fld id="{BDE56ABD-8D72-4B74-9EB1-5A12F2DA8038}" type="PERCENTAGE">
                      <a:rPr lang="en-US" smtClean="0"/>
                      <a:pPr>
                        <a:defRPr sz="1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defRPr>
                      </a:pPr>
                      <a:t>[ПРОЦЕНТ]</a:t>
                    </a:fld>
                    <a:endParaRPr lang="en-US" dirty="0" smtClean="0"/>
                  </a:p>
                </c:rich>
              </c:tx>
              <c:numFmt formatCode="0.0%" sourceLinked="0"/>
              <c:spPr>
                <a:noFill/>
                <a:ln w="19050">
                  <a:noFill/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4A-4A57-A571-7812A4E66756}"/>
                </c:ext>
              </c:extLst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F4A-4A57-A571-7812A4E6675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 Германия</c:v>
                </c:pt>
                <c:pt idx="1">
                  <c:v> Великобритания</c:v>
                </c:pt>
                <c:pt idx="2">
                  <c:v> Россия</c:v>
                </c:pt>
                <c:pt idx="3">
                  <c:v> Франция</c:v>
                </c:pt>
                <c:pt idx="4">
                  <c:v> Италия</c:v>
                </c:pt>
                <c:pt idx="5">
                  <c:v> Швеция</c:v>
                </c:pt>
                <c:pt idx="6">
                  <c:v> другие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0.22700000000000001</c:v>
                </c:pt>
                <c:pt idx="1">
                  <c:v>0.191</c:v>
                </c:pt>
                <c:pt idx="2">
                  <c:v>0.16700000000000001</c:v>
                </c:pt>
                <c:pt idx="3">
                  <c:v>0.158</c:v>
                </c:pt>
                <c:pt idx="4">
                  <c:v>7.6999999999999999E-2</c:v>
                </c:pt>
                <c:pt idx="5">
                  <c:v>3.6999999999999998E-2</c:v>
                </c:pt>
                <c:pt idx="6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4A-4A57-A571-7812A4E667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4.582569529311558E-2"/>
          <c:y val="0.1148015717551851"/>
          <c:w val="0.36681109506351145"/>
          <c:h val="0.60581134259936031"/>
        </c:manualLayout>
      </c:layout>
      <c:overlay val="0"/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52564322150288"/>
          <c:y val="6.9834531651239248E-2"/>
          <c:w val="0.56830781757489479"/>
          <c:h val="0.860330936697521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63-4AFB-B06B-B72384E516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63-4AFB-B06B-B72384E516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63-4AFB-B06B-B72384E516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63-4AFB-B06B-B72384E516C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AF-47B8-8F33-43D451F40A9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AF-47B8-8F33-43D451F40A9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 среднем</c:v>
                </c:pt>
                <c:pt idx="1">
                  <c:v>Россия</c:v>
                </c:pt>
                <c:pt idx="2">
                  <c:v>Германия</c:v>
                </c:pt>
                <c:pt idx="3">
                  <c:v>Франция</c:v>
                </c:pt>
                <c:pt idx="4">
                  <c:v>Великобритания</c:v>
                </c:pt>
                <c:pt idx="5">
                  <c:v>Италия</c:v>
                </c:pt>
                <c:pt idx="6">
                  <c:v>Швеция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0.01</c:v>
                </c:pt>
                <c:pt idx="1">
                  <c:v>0.01</c:v>
                </c:pt>
                <c:pt idx="2">
                  <c:v>1.4999999999999999E-2</c:v>
                </c:pt>
                <c:pt idx="3">
                  <c:v>2.4E-2</c:v>
                </c:pt>
                <c:pt idx="4">
                  <c:v>2.5999999999999999E-2</c:v>
                </c:pt>
                <c:pt idx="5">
                  <c:v>4.2000000000000003E-2</c:v>
                </c:pt>
                <c:pt idx="6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3-4AFB-B06B-B72384E51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975272"/>
        <c:axId val="488971664"/>
      </c:barChart>
      <c:catAx>
        <c:axId val="488975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8971664"/>
        <c:crosses val="autoZero"/>
        <c:auto val="1"/>
        <c:lblAlgn val="ctr"/>
        <c:lblOffset val="100"/>
        <c:noMultiLvlLbl val="0"/>
      </c:catAx>
      <c:valAx>
        <c:axId val="4889716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8897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62925858479553E-3"/>
          <c:y val="0.20924562229738405"/>
          <c:w val="0.99076370741415209"/>
          <c:h val="0.647908014727918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2.0739999999999998</c:v>
                </c:pt>
                <c:pt idx="1">
                  <c:v>1.9</c:v>
                </c:pt>
                <c:pt idx="2">
                  <c:v>1.954</c:v>
                </c:pt>
                <c:pt idx="3">
                  <c:v>2.0009999999999999</c:v>
                </c:pt>
                <c:pt idx="4">
                  <c:v>2.0339999999999998</c:v>
                </c:pt>
                <c:pt idx="5">
                  <c:v>2.069</c:v>
                </c:pt>
                <c:pt idx="6">
                  <c:v>2.1179999999999999</c:v>
                </c:pt>
                <c:pt idx="7">
                  <c:v>2.1589999999999998</c:v>
                </c:pt>
                <c:pt idx="8">
                  <c:v>2.2010000000000001</c:v>
                </c:pt>
                <c:pt idx="9">
                  <c:v>2.2429999999999999</c:v>
                </c:pt>
                <c:pt idx="10">
                  <c:v>2.2850000000000001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8-4CB5-ADCA-A1DD72B7E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366144"/>
        <c:axId val="114894720"/>
      </c:barChart>
      <c:catAx>
        <c:axId val="1133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4894720"/>
        <c:crosses val="autoZero"/>
        <c:auto val="1"/>
        <c:lblAlgn val="ctr"/>
        <c:lblOffset val="100"/>
        <c:noMultiLvlLbl val="0"/>
      </c:catAx>
      <c:valAx>
        <c:axId val="1148947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33661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6EEE1-C4F7-41B7-A748-DFA0D5894C7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A0ECA-2607-4269-96EB-630F68F10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0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1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6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9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7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8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6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0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2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6" y="1538290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5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2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3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3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8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8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5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4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6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3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5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tx2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F46D-D5B2-453F-963B-9A7DED2E1E1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058B-93FE-443D-AAE4-592304706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7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26" Type="http://schemas.openxmlformats.org/officeDocument/2006/relationships/image" Target="../media/image24.jpg"/><Relationship Id="rId3" Type="http://schemas.openxmlformats.org/officeDocument/2006/relationships/image" Target="../media/image1.jpeg"/><Relationship Id="rId21" Type="http://schemas.openxmlformats.org/officeDocument/2006/relationships/image" Target="../media/image19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28" Type="http://schemas.openxmlformats.org/officeDocument/2006/relationships/image" Target="../media/image26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png"/><Relationship Id="rId27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7768" y="2286000"/>
            <a:ext cx="5904656" cy="20070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752184" y="4365104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sz="3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ИВАНОВО  </a:t>
            </a:r>
          </a:p>
          <a:p>
            <a:pPr algn="r">
              <a:spcBef>
                <a:spcPct val="20000"/>
              </a:spcBef>
              <a:defRPr/>
            </a:pPr>
            <a:r>
              <a:rPr lang="ru-RU" sz="3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07768" y="2286000"/>
            <a:ext cx="5904656" cy="200709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2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ЧАСТИ ПОДЪЕМНИКОВ, КРАНОВ, ПОГРУЗЧИКОВ, БУЛЬДОЗЕРОВ, ЭКСКАВАТОРОВ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lang="ru-RU" sz="22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135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2135560" y="352600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7"/>
          <p:cNvSpPr txBox="1"/>
          <p:nvPr/>
        </p:nvSpPr>
        <p:spPr>
          <a:xfrm>
            <a:off x="2135560" y="1094072"/>
            <a:ext cx="5737579" cy="504245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рынок частей для техники* составляет 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долларов США и растет с темпом 1% в год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135560" y="1738431"/>
            <a:ext cx="3888432" cy="319017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европейского рынка частей для техники*, %, 2020</a:t>
            </a:r>
            <a:endParaRPr sz="1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628741800"/>
              </p:ext>
            </p:extLst>
          </p:nvPr>
        </p:nvGraphicFramePr>
        <p:xfrm>
          <a:off x="1919536" y="1851876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object 24"/>
          <p:cNvSpPr txBox="1"/>
          <p:nvPr/>
        </p:nvSpPr>
        <p:spPr>
          <a:xfrm>
            <a:off x="6384032" y="1756589"/>
            <a:ext cx="3960440" cy="319017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темп роста европейского рынка частей для техники*, %, 2015-2020</a:t>
            </a:r>
            <a:endParaRPr sz="1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63553" y="4406542"/>
            <a:ext cx="8280921" cy="2243024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2855640" y="4650854"/>
            <a:ext cx="6696744" cy="720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858541" y="4578847"/>
            <a:ext cx="669508" cy="2696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2063552" y="4176514"/>
            <a:ext cx="8280920" cy="165129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рынок частей для техники*, 2015-2025 (млрд. долларов США)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4"/>
          <p:cNvSpPr txBox="1">
            <a:spLocks/>
          </p:cNvSpPr>
          <p:nvPr/>
        </p:nvSpPr>
        <p:spPr>
          <a:xfrm>
            <a:off x="2135560" y="740388"/>
            <a:ext cx="5472608" cy="31901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частей подъемников, кранов, погрузчиков, бульдозеров, экскаваторов является перспективным по причине большого рыночного потенциала России</a:t>
            </a:r>
            <a:endParaRPr lang="ru-RU" sz="1000" b="1" spc="-4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0291214"/>
              </p:ext>
            </p:extLst>
          </p:nvPr>
        </p:nvGraphicFramePr>
        <p:xfrm>
          <a:off x="6240016" y="1990354"/>
          <a:ext cx="4104457" cy="200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504229654"/>
              </p:ext>
            </p:extLst>
          </p:nvPr>
        </p:nvGraphicFramePr>
        <p:xfrm>
          <a:off x="1991544" y="4708998"/>
          <a:ext cx="8352928" cy="186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object 17"/>
          <p:cNvSpPr txBox="1"/>
          <p:nvPr/>
        </p:nvSpPr>
        <p:spPr>
          <a:xfrm>
            <a:off x="5951984" y="4626073"/>
            <a:ext cx="504056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10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10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>
            <a:fillRect/>
          </a:stretch>
        </p:blipFill>
        <p:spPr bwMode="auto">
          <a:xfrm>
            <a:off x="3071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799F29-9D0E-4C49-B7FB-E694143BF0DE}"/>
              </a:ext>
            </a:extLst>
          </p:cNvPr>
          <p:cNvSpPr txBox="1"/>
          <p:nvPr/>
        </p:nvSpPr>
        <p:spPr>
          <a:xfrm>
            <a:off x="6528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АНО «АИ ИО»</a:t>
            </a: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Туманова Юлия Евгеньевна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+7 980 667 17 74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1520F1-7745-4BFC-8E5F-FBA2EEC6BEBC}"/>
              </a:ext>
            </a:extLst>
          </p:cNvPr>
          <p:cNvSpPr/>
          <p:nvPr/>
        </p:nvSpPr>
        <p:spPr>
          <a:xfrm>
            <a:off x="2705554" y="1857014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менеджера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D3F3BF-0677-44BB-B939-8BEEFB6D4A36}"/>
              </a:ext>
            </a:extLst>
          </p:cNvPr>
          <p:cNvSpPr/>
          <p:nvPr/>
        </p:nvSpPr>
        <p:spPr>
          <a:xfrm>
            <a:off x="1919537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6240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6384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2085140" y="1640990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35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7"/>
          <p:cNvSpPr txBox="1"/>
          <p:nvPr/>
        </p:nvSpPr>
        <p:spPr>
          <a:xfrm>
            <a:off x="2135560" y="352600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38988" y="685840"/>
            <a:ext cx="8262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производства </a:t>
            </a:r>
            <a:endParaRPr lang="ru-RU" sz="28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астей подъемников, кранов, погрузчиков, бульдозеров, экскаваторов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568" y="3471422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производства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шт.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Рабочие места (рабочие специальности)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400-500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35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7"/>
          <p:cNvSpPr txBox="1"/>
          <p:nvPr/>
        </p:nvSpPr>
        <p:spPr>
          <a:xfrm>
            <a:off x="2135560" y="352600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9" name="object 5"/>
          <p:cNvSpPr txBox="1">
            <a:spLocks noGrp="1"/>
          </p:cNvSpPr>
          <p:nvPr>
            <p:ph type="title"/>
          </p:nvPr>
        </p:nvSpPr>
        <p:spPr>
          <a:xfrm>
            <a:off x="2135560" y="771813"/>
            <a:ext cx="5472608" cy="676038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продуктовой линейки мини-экскаваторов и перечень ключевых комплектующих, производимых в Ивановской области </a:t>
            </a:r>
            <a:endParaRPr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35"/>
          <p:cNvSpPr/>
          <p:nvPr/>
        </p:nvSpPr>
        <p:spPr>
          <a:xfrm>
            <a:off x="1985431" y="2440893"/>
            <a:ext cx="931303" cy="473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6"/>
          <p:cNvSpPr/>
          <p:nvPr/>
        </p:nvSpPr>
        <p:spPr>
          <a:xfrm>
            <a:off x="1985431" y="4676227"/>
            <a:ext cx="935086" cy="473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7"/>
          <p:cNvSpPr/>
          <p:nvPr/>
        </p:nvSpPr>
        <p:spPr>
          <a:xfrm>
            <a:off x="1985431" y="5718979"/>
            <a:ext cx="952973" cy="6701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38"/>
          <p:cNvGrpSpPr/>
          <p:nvPr/>
        </p:nvGrpSpPr>
        <p:grpSpPr>
          <a:xfrm>
            <a:off x="9675112" y="2209107"/>
            <a:ext cx="900341" cy="3507553"/>
            <a:chOff x="11585208" y="387148"/>
            <a:chExt cx="641127" cy="2023395"/>
          </a:xfrm>
        </p:grpSpPr>
        <p:sp>
          <p:nvSpPr>
            <p:cNvPr id="51" name="object 39"/>
            <p:cNvSpPr/>
            <p:nvPr/>
          </p:nvSpPr>
          <p:spPr>
            <a:xfrm>
              <a:off x="11585208" y="387148"/>
              <a:ext cx="641127" cy="4272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  <a:ln w="190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0"/>
            <p:cNvSpPr/>
            <p:nvPr/>
          </p:nvSpPr>
          <p:spPr>
            <a:xfrm>
              <a:off x="11594484" y="1499320"/>
              <a:ext cx="615959" cy="3647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 w="190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1"/>
            <p:cNvSpPr/>
            <p:nvPr/>
          </p:nvSpPr>
          <p:spPr>
            <a:xfrm>
              <a:off x="11627997" y="909900"/>
              <a:ext cx="446289" cy="4487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 w="190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2"/>
            <p:cNvSpPr/>
            <p:nvPr/>
          </p:nvSpPr>
          <p:spPr>
            <a:xfrm>
              <a:off x="11627998" y="1946060"/>
              <a:ext cx="453730" cy="4644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  <a:ln w="190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6"/>
          <p:cNvSpPr/>
          <p:nvPr/>
        </p:nvSpPr>
        <p:spPr>
          <a:xfrm>
            <a:off x="9762497" y="5959148"/>
            <a:ext cx="744571" cy="5468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7"/>
          <p:cNvSpPr/>
          <p:nvPr/>
        </p:nvSpPr>
        <p:spPr>
          <a:xfrm>
            <a:off x="2169816" y="3376520"/>
            <a:ext cx="540278" cy="8717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6"/>
          <p:cNvSpPr txBox="1"/>
          <p:nvPr/>
        </p:nvSpPr>
        <p:spPr>
          <a:xfrm>
            <a:off x="1985431" y="1647367"/>
            <a:ext cx="3537064" cy="365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150" b="1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для погрузчиков, бульдозеров и</a:t>
            </a:r>
            <a:r>
              <a:rPr sz="1150" b="1" spc="7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b="1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экскаваторов</a:t>
            </a:r>
            <a:endParaRPr sz="11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8"/>
          <p:cNvSpPr/>
          <p:nvPr/>
        </p:nvSpPr>
        <p:spPr>
          <a:xfrm>
            <a:off x="3020457" y="2209062"/>
            <a:ext cx="2502038" cy="3931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"/>
          <p:cNvSpPr txBox="1"/>
          <p:nvPr/>
        </p:nvSpPr>
        <p:spPr>
          <a:xfrm>
            <a:off x="3695997" y="2311669"/>
            <a:ext cx="74041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10"/>
          <p:cNvSpPr/>
          <p:nvPr/>
        </p:nvSpPr>
        <p:spPr>
          <a:xfrm>
            <a:off x="3020456" y="2773922"/>
            <a:ext cx="2502039" cy="3931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1"/>
          <p:cNvSpPr txBox="1"/>
          <p:nvPr/>
        </p:nvSpPr>
        <p:spPr>
          <a:xfrm>
            <a:off x="3700356" y="2849737"/>
            <a:ext cx="91757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05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050" b="1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05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sp>
        <p:nvSpPr>
          <p:cNvPr id="62" name="object 12"/>
          <p:cNvSpPr/>
          <p:nvPr/>
        </p:nvSpPr>
        <p:spPr>
          <a:xfrm>
            <a:off x="3020456" y="3325128"/>
            <a:ext cx="2502039" cy="3931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3"/>
          <p:cNvSpPr txBox="1"/>
          <p:nvPr/>
        </p:nvSpPr>
        <p:spPr>
          <a:xfrm>
            <a:off x="3695997" y="3413214"/>
            <a:ext cx="84391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050" b="1" spc="-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05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05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влик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64" name="object 14"/>
          <p:cNvSpPr/>
          <p:nvPr/>
        </p:nvSpPr>
        <p:spPr>
          <a:xfrm>
            <a:off x="3020456" y="3862697"/>
            <a:ext cx="2502039" cy="3931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5"/>
          <p:cNvSpPr txBox="1"/>
          <p:nvPr/>
        </p:nvSpPr>
        <p:spPr>
          <a:xfrm>
            <a:off x="3695997" y="3966449"/>
            <a:ext cx="5327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05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</a:t>
            </a:r>
            <a:r>
              <a:rPr sz="1050" b="1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66" name="object 16"/>
          <p:cNvSpPr/>
          <p:nvPr/>
        </p:nvSpPr>
        <p:spPr>
          <a:xfrm>
            <a:off x="3020458" y="4427553"/>
            <a:ext cx="2502038" cy="3931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7"/>
          <p:cNvSpPr txBox="1"/>
          <p:nvPr/>
        </p:nvSpPr>
        <p:spPr>
          <a:xfrm>
            <a:off x="3692049" y="4532792"/>
            <a:ext cx="845819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Рама,</a:t>
            </a:r>
            <a:r>
              <a:rPr sz="1050" b="1" spc="-5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18"/>
          <p:cNvSpPr/>
          <p:nvPr/>
        </p:nvSpPr>
        <p:spPr>
          <a:xfrm>
            <a:off x="3015783" y="4992132"/>
            <a:ext cx="2502039" cy="3931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9"/>
          <p:cNvSpPr txBox="1"/>
          <p:nvPr/>
        </p:nvSpPr>
        <p:spPr>
          <a:xfrm>
            <a:off x="3689240" y="5106523"/>
            <a:ext cx="75819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sz="105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050" b="1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05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050" b="1" spc="-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1" name="object 20"/>
          <p:cNvSpPr/>
          <p:nvPr/>
        </p:nvSpPr>
        <p:spPr>
          <a:xfrm>
            <a:off x="3015783" y="5570429"/>
            <a:ext cx="2502040" cy="3931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22"/>
          <p:cNvSpPr txBox="1"/>
          <p:nvPr/>
        </p:nvSpPr>
        <p:spPr>
          <a:xfrm>
            <a:off x="3695627" y="5674941"/>
            <a:ext cx="1851764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Навесное</a:t>
            </a:r>
            <a:r>
              <a:rPr sz="1050" b="1" spc="-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43"/>
          <p:cNvSpPr/>
          <p:nvPr/>
        </p:nvSpPr>
        <p:spPr>
          <a:xfrm>
            <a:off x="3053578" y="3910595"/>
            <a:ext cx="437388" cy="2971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44"/>
          <p:cNvSpPr/>
          <p:nvPr/>
        </p:nvSpPr>
        <p:spPr>
          <a:xfrm>
            <a:off x="3053139" y="2256306"/>
            <a:ext cx="297180" cy="2971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45"/>
          <p:cNvSpPr/>
          <p:nvPr/>
        </p:nvSpPr>
        <p:spPr>
          <a:xfrm>
            <a:off x="3052936" y="2822690"/>
            <a:ext cx="379475" cy="2926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6"/>
          <p:cNvSpPr/>
          <p:nvPr/>
        </p:nvSpPr>
        <p:spPr>
          <a:xfrm>
            <a:off x="3057031" y="3375420"/>
            <a:ext cx="562355" cy="2926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47"/>
          <p:cNvSpPr/>
          <p:nvPr/>
        </p:nvSpPr>
        <p:spPr>
          <a:xfrm>
            <a:off x="3051992" y="4475789"/>
            <a:ext cx="396240" cy="2926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48"/>
          <p:cNvSpPr/>
          <p:nvPr/>
        </p:nvSpPr>
        <p:spPr>
          <a:xfrm>
            <a:off x="3055474" y="5038842"/>
            <a:ext cx="321564" cy="2956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9"/>
          <p:cNvSpPr/>
          <p:nvPr/>
        </p:nvSpPr>
        <p:spPr>
          <a:xfrm>
            <a:off x="3055474" y="5619197"/>
            <a:ext cx="528828" cy="2956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1"/>
          <p:cNvSpPr/>
          <p:nvPr/>
        </p:nvSpPr>
        <p:spPr>
          <a:xfrm>
            <a:off x="3015784" y="6132765"/>
            <a:ext cx="2502038" cy="4956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2"/>
          <p:cNvSpPr txBox="1"/>
          <p:nvPr/>
        </p:nvSpPr>
        <p:spPr>
          <a:xfrm>
            <a:off x="3692049" y="6176022"/>
            <a:ext cx="2000152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Металлоконструкции</a:t>
            </a:r>
            <a:r>
              <a:rPr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050" b="1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1" spc="-9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05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экскаваторов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ject 50"/>
          <p:cNvSpPr/>
          <p:nvPr/>
        </p:nvSpPr>
        <p:spPr>
          <a:xfrm>
            <a:off x="3061639" y="6205781"/>
            <a:ext cx="487680" cy="2971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7"/>
          <p:cNvSpPr txBox="1"/>
          <p:nvPr/>
        </p:nvSpPr>
        <p:spPr>
          <a:xfrm>
            <a:off x="6221677" y="1775061"/>
            <a:ext cx="4150703" cy="1885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150" b="1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для кранов и</a:t>
            </a:r>
            <a:r>
              <a:rPr sz="11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b="1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подъемников</a:t>
            </a:r>
            <a:endParaRPr sz="11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23"/>
          <p:cNvSpPr/>
          <p:nvPr/>
        </p:nvSpPr>
        <p:spPr>
          <a:xfrm>
            <a:off x="6223338" y="2194062"/>
            <a:ext cx="3269232" cy="393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4"/>
          <p:cNvSpPr txBox="1"/>
          <p:nvPr/>
        </p:nvSpPr>
        <p:spPr>
          <a:xfrm>
            <a:off x="6906684" y="2296550"/>
            <a:ext cx="243459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Двигательные 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установки,</a:t>
            </a:r>
            <a:r>
              <a:rPr sz="1050" b="1" spc="-5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лебедки</a:t>
            </a:r>
          </a:p>
        </p:txBody>
      </p:sp>
      <p:sp>
        <p:nvSpPr>
          <p:cNvPr id="91" name="object 25"/>
          <p:cNvSpPr/>
          <p:nvPr/>
        </p:nvSpPr>
        <p:spPr>
          <a:xfrm>
            <a:off x="6231361" y="2964993"/>
            <a:ext cx="3261210" cy="393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26"/>
          <p:cNvSpPr txBox="1"/>
          <p:nvPr/>
        </p:nvSpPr>
        <p:spPr>
          <a:xfrm>
            <a:off x="6903742" y="3066720"/>
            <a:ext cx="5327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05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</a:t>
            </a:r>
            <a:r>
              <a:rPr sz="1050" b="1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93" name="object 27"/>
          <p:cNvSpPr/>
          <p:nvPr/>
        </p:nvSpPr>
        <p:spPr>
          <a:xfrm>
            <a:off x="6231361" y="3707537"/>
            <a:ext cx="3261210" cy="393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28"/>
          <p:cNvSpPr txBox="1"/>
          <p:nvPr/>
        </p:nvSpPr>
        <p:spPr>
          <a:xfrm>
            <a:off x="6903742" y="3791258"/>
            <a:ext cx="149034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sz="1050" b="1" spc="-6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</a:p>
        </p:txBody>
      </p:sp>
      <p:sp>
        <p:nvSpPr>
          <p:cNvPr id="95" name="object 29"/>
          <p:cNvSpPr/>
          <p:nvPr/>
        </p:nvSpPr>
        <p:spPr>
          <a:xfrm>
            <a:off x="6221678" y="4452563"/>
            <a:ext cx="3270892" cy="5726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0"/>
          <p:cNvSpPr txBox="1"/>
          <p:nvPr/>
        </p:nvSpPr>
        <p:spPr>
          <a:xfrm>
            <a:off x="6903741" y="4541090"/>
            <a:ext cx="2551431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Подъемные 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платформы, </a:t>
            </a:r>
            <a:endParaRPr lang="en-US" sz="105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ходовые</a:t>
            </a:r>
            <a:r>
              <a:rPr sz="105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тележки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31"/>
          <p:cNvSpPr/>
          <p:nvPr/>
        </p:nvSpPr>
        <p:spPr>
          <a:xfrm>
            <a:off x="6231361" y="5375285"/>
            <a:ext cx="3261210" cy="3931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2"/>
          <p:cNvSpPr txBox="1"/>
          <p:nvPr/>
        </p:nvSpPr>
        <p:spPr>
          <a:xfrm>
            <a:off x="6903742" y="5477012"/>
            <a:ext cx="160274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</a:t>
            </a:r>
            <a:r>
              <a:rPr sz="1050" b="1" spc="-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поднимания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33"/>
          <p:cNvSpPr/>
          <p:nvPr/>
        </p:nvSpPr>
        <p:spPr>
          <a:xfrm>
            <a:off x="6235040" y="6124037"/>
            <a:ext cx="3261209" cy="393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34"/>
          <p:cNvSpPr txBox="1"/>
          <p:nvPr/>
        </p:nvSpPr>
        <p:spPr>
          <a:xfrm>
            <a:off x="6907421" y="6225764"/>
            <a:ext cx="232664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Металлоконструкции для</a:t>
            </a:r>
            <a:r>
              <a:rPr sz="1050" b="1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кранов</a:t>
            </a:r>
          </a:p>
        </p:txBody>
      </p:sp>
      <p:sp>
        <p:nvSpPr>
          <p:cNvPr id="101" name="object 51"/>
          <p:cNvSpPr/>
          <p:nvPr/>
        </p:nvSpPr>
        <p:spPr>
          <a:xfrm>
            <a:off x="6262641" y="2241306"/>
            <a:ext cx="297179" cy="2971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52"/>
          <p:cNvSpPr/>
          <p:nvPr/>
        </p:nvSpPr>
        <p:spPr>
          <a:xfrm>
            <a:off x="6270664" y="3757829"/>
            <a:ext cx="297179" cy="2926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53"/>
          <p:cNvSpPr/>
          <p:nvPr/>
        </p:nvSpPr>
        <p:spPr>
          <a:xfrm>
            <a:off x="6261060" y="4581696"/>
            <a:ext cx="358139" cy="2971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54"/>
          <p:cNvSpPr/>
          <p:nvPr/>
        </p:nvSpPr>
        <p:spPr>
          <a:xfrm>
            <a:off x="6277711" y="6171281"/>
            <a:ext cx="396239" cy="2956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55"/>
          <p:cNvSpPr/>
          <p:nvPr/>
        </p:nvSpPr>
        <p:spPr>
          <a:xfrm>
            <a:off x="6267656" y="5424054"/>
            <a:ext cx="297179" cy="2926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58"/>
          <p:cNvSpPr/>
          <p:nvPr/>
        </p:nvSpPr>
        <p:spPr>
          <a:xfrm>
            <a:off x="6268839" y="3006141"/>
            <a:ext cx="350519" cy="3383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7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80512" cy="6858000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1991544" y="2060848"/>
            <a:ext cx="8568952" cy="29523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5560" y="1364847"/>
            <a:ext cx="5904656" cy="44751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две бизнес-модели: производство оригинальных частей компаниями производителями спец. техники и производство не оригинальных частей независимыми компаниями</a:t>
            </a:r>
            <a:endParaRPr sz="105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4233" y="2751786"/>
            <a:ext cx="1698236" cy="1917687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Двигатели, трансмиссии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узлы (кабины, гусеничные шасси, гидравлика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Навесное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(ковши, гидравлическое навесное оборудование)</a:t>
            </a:r>
            <a:endParaRPr sz="1100" b="1" spc="9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7710" y="2757047"/>
            <a:ext cx="1534900" cy="39419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Сборка техники из компонентов и узлов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48328" y="2757047"/>
            <a:ext cx="1440160" cy="171763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Техническое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техники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модернизация техники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 техники</a:t>
            </a:r>
          </a:p>
        </p:txBody>
      </p:sp>
      <p:sp>
        <p:nvSpPr>
          <p:cNvPr id="39" name="object 14"/>
          <p:cNvSpPr txBox="1"/>
          <p:nvPr/>
        </p:nvSpPr>
        <p:spPr>
          <a:xfrm>
            <a:off x="7176120" y="2757047"/>
            <a:ext cx="1728192" cy="79430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Продажа техники через официальных или независимых дилеров</a:t>
            </a:r>
          </a:p>
        </p:txBody>
      </p:sp>
      <p:sp>
        <p:nvSpPr>
          <p:cNvPr id="94" name="Пятиугольник 93"/>
          <p:cNvSpPr/>
          <p:nvPr/>
        </p:nvSpPr>
        <p:spPr>
          <a:xfrm>
            <a:off x="1991544" y="2060848"/>
            <a:ext cx="1800200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1991544" y="2183770"/>
            <a:ext cx="1584176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 компонентов и узлов</a:t>
            </a:r>
          </a:p>
        </p:txBody>
      </p:sp>
      <p:sp>
        <p:nvSpPr>
          <p:cNvPr id="96" name="Пятиугольник 95"/>
          <p:cNvSpPr/>
          <p:nvPr/>
        </p:nvSpPr>
        <p:spPr>
          <a:xfrm>
            <a:off x="3791744" y="2060848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ятиугольник 96"/>
          <p:cNvSpPr/>
          <p:nvPr/>
        </p:nvSpPr>
        <p:spPr>
          <a:xfrm>
            <a:off x="5447928" y="2060848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7928" y="2215854"/>
            <a:ext cx="1512168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marR="4453" algn="ctr">
              <a:spcBef>
                <a:spcPts val="92"/>
              </a:spcBef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и дистрибуция</a:t>
            </a:r>
            <a:endParaRPr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ятиугольник 97"/>
          <p:cNvSpPr/>
          <p:nvPr/>
        </p:nvSpPr>
        <p:spPr>
          <a:xfrm>
            <a:off x="7104112" y="2060848"/>
            <a:ext cx="1872208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04112" y="2215854"/>
            <a:ext cx="1728192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Предоставление техники в аренду</a:t>
            </a:r>
          </a:p>
        </p:txBody>
      </p:sp>
      <p:sp>
        <p:nvSpPr>
          <p:cNvPr id="99" name="Пятиугольник 98"/>
          <p:cNvSpPr/>
          <p:nvPr/>
        </p:nvSpPr>
        <p:spPr>
          <a:xfrm>
            <a:off x="8976320" y="2060848"/>
            <a:ext cx="1584176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17"/>
          <p:cNvSpPr txBox="1"/>
          <p:nvPr/>
        </p:nvSpPr>
        <p:spPr>
          <a:xfrm>
            <a:off x="8976320" y="2215854"/>
            <a:ext cx="1440160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Техобслуживание и мониторинг</a:t>
            </a:r>
          </a:p>
        </p:txBody>
      </p:sp>
      <p:sp>
        <p:nvSpPr>
          <p:cNvPr id="61" name="object 21"/>
          <p:cNvSpPr txBox="1"/>
          <p:nvPr/>
        </p:nvSpPr>
        <p:spPr>
          <a:xfrm>
            <a:off x="5519936" y="2758314"/>
            <a:ext cx="1584176" cy="79430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Продажа техники через официальных или независимых дилеров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2135560" y="332656"/>
            <a:ext cx="4752528" cy="1008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bject 8"/>
          <p:cNvSpPr txBox="1"/>
          <p:nvPr/>
        </p:nvSpPr>
        <p:spPr>
          <a:xfrm>
            <a:off x="2279576" y="364740"/>
            <a:ext cx="4608512" cy="947956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ЦЕПОЧКА СОЗДАНИЯ СТОИМОСТИ В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СЕГМЕНТЕ </a:t>
            </a:r>
          </a:p>
          <a:p>
            <a:pPr marL="11132">
              <a:spcBef>
                <a:spcPts val="92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МИНИ-ЭКСКАВАТОРОВ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1744" y="2122820"/>
            <a:ext cx="1512168" cy="519633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сборка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миниэкскаватора</a:t>
            </a:r>
            <a:endParaRPr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7"/>
          <p:cNvSpPr/>
          <p:nvPr/>
        </p:nvSpPr>
        <p:spPr>
          <a:xfrm>
            <a:off x="1991544" y="5157192"/>
            <a:ext cx="8568952" cy="1296144"/>
          </a:xfrm>
          <a:custGeom>
            <a:avLst/>
            <a:gdLst/>
            <a:ahLst/>
            <a:cxnLst/>
            <a:rect l="l" t="t" r="r" b="b"/>
            <a:pathLst>
              <a:path w="9354820" h="408939">
                <a:moveTo>
                  <a:pt x="0" y="0"/>
                </a:moveTo>
                <a:lnTo>
                  <a:pt x="9354312" y="0"/>
                </a:lnTo>
                <a:lnTo>
                  <a:pt x="9354312" y="408432"/>
                </a:lnTo>
                <a:lnTo>
                  <a:pt x="0" y="408432"/>
                </a:lnTo>
                <a:lnTo>
                  <a:pt x="0" y="0"/>
                </a:lnTo>
                <a:close/>
              </a:path>
            </a:pathLst>
          </a:custGeom>
          <a:solidFill>
            <a:srgbClr val="DAE4F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1" name="Прямая соединительная линия 110"/>
          <p:cNvCxnSpPr>
            <a:stCxn id="13" idx="1"/>
          </p:cNvCxnSpPr>
          <p:nvPr/>
        </p:nvCxnSpPr>
        <p:spPr>
          <a:xfrm>
            <a:off x="7104112" y="2391032"/>
            <a:ext cx="0" cy="262214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8" idx="1"/>
          </p:cNvCxnSpPr>
          <p:nvPr/>
        </p:nvCxnSpPr>
        <p:spPr>
          <a:xfrm>
            <a:off x="3791744" y="2382637"/>
            <a:ext cx="0" cy="263053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0" idx="1"/>
          </p:cNvCxnSpPr>
          <p:nvPr/>
        </p:nvCxnSpPr>
        <p:spPr>
          <a:xfrm>
            <a:off x="5447928" y="2391032"/>
            <a:ext cx="0" cy="262214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0" idx="1"/>
          </p:cNvCxnSpPr>
          <p:nvPr/>
        </p:nvCxnSpPr>
        <p:spPr>
          <a:xfrm>
            <a:off x="8976320" y="2391032"/>
            <a:ext cx="0" cy="273548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991544" y="4869160"/>
            <a:ext cx="8568952" cy="28244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4"/>
          <p:cNvSpPr txBox="1">
            <a:spLocks/>
          </p:cNvSpPr>
          <p:nvPr/>
        </p:nvSpPr>
        <p:spPr>
          <a:xfrm>
            <a:off x="1991544" y="4899834"/>
            <a:ext cx="8568952" cy="22668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БИЗНЕС-МОДЕЛИ И ПРИМЕРЫ КОМПАНИЙ</a:t>
            </a:r>
          </a:p>
        </p:txBody>
      </p:sp>
      <p:sp>
        <p:nvSpPr>
          <p:cNvPr id="35" name="object 24"/>
          <p:cNvSpPr/>
          <p:nvPr/>
        </p:nvSpPr>
        <p:spPr>
          <a:xfrm>
            <a:off x="9201150" y="5791224"/>
            <a:ext cx="882396" cy="448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4593010" y="5248056"/>
            <a:ext cx="1831542" cy="423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6"/>
          <p:cNvSpPr/>
          <p:nvPr/>
        </p:nvSpPr>
        <p:spPr>
          <a:xfrm>
            <a:off x="8686800" y="5373623"/>
            <a:ext cx="1687397" cy="321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2105879" y="5871434"/>
            <a:ext cx="1469842" cy="454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8"/>
          <p:cNvSpPr/>
          <p:nvPr/>
        </p:nvSpPr>
        <p:spPr>
          <a:xfrm>
            <a:off x="2135560" y="5356879"/>
            <a:ext cx="1712150" cy="3148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9"/>
          <p:cNvSpPr/>
          <p:nvPr/>
        </p:nvSpPr>
        <p:spPr>
          <a:xfrm>
            <a:off x="4129087" y="5791224"/>
            <a:ext cx="2168651" cy="4446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0"/>
          <p:cNvSpPr/>
          <p:nvPr/>
        </p:nvSpPr>
        <p:spPr>
          <a:xfrm>
            <a:off x="6774688" y="5814427"/>
            <a:ext cx="1453525" cy="4255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1"/>
          <p:cNvSpPr/>
          <p:nvPr/>
        </p:nvSpPr>
        <p:spPr>
          <a:xfrm>
            <a:off x="6711242" y="5201551"/>
            <a:ext cx="1580419" cy="470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0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19536" y="1700808"/>
            <a:ext cx="8640960" cy="505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7"/>
          <p:cNvSpPr txBox="1"/>
          <p:nvPr/>
        </p:nvSpPr>
        <p:spPr>
          <a:xfrm>
            <a:off x="2063552" y="1824886"/>
            <a:ext cx="8352928" cy="470539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Сильные стороны Ивановской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области</a:t>
            </a:r>
          </a:p>
          <a:p>
            <a:endParaRPr lang="ru-RU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Близость к крупнейшему московскому рынку строительства жилых домов и инфраструктурных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объектов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спроса на продукцию в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регионе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Наличие кадров и низкая стоимость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Наличие компетенции в производстве спец. техники в регионе (экскаваторы, бульдозеры, автокраны, ковши и др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buClr>
                <a:schemeClr val="accent2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большого числа производственных площадок, подключенных к инженерным сетям и подходящей площади</a:t>
            </a:r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accent2"/>
              </a:buClr>
            </a:pPr>
            <a:endParaRPr lang="ru-RU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 под производство, в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 индустриальных парках «Кинешма»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Площадка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рядом с Верхневолжским СМЦ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35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2279576" y="332656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2136103" y="860725"/>
            <a:ext cx="7920880" cy="5921112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514350" indent="-514350">
              <a:buClr>
                <a:schemeClr val="accent2"/>
              </a:buClr>
              <a:buAutoNum type="arabicPeriod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оригинальных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частей компаниями                 производителями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спец. т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ехники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не оригинальных частей независимыми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компаниями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endParaRPr lang="ru-RU" sz="2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Ивановской области уже существуют производители спец. </a:t>
            </a:r>
            <a:r>
              <a:rPr lang="ru-RU" sz="25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техникии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могут закупать продукцию производителей частей для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техники.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регионе производятся следующие виды спец. техники:</a:t>
            </a:r>
            <a:endParaRPr lang="ru-RU" sz="2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Экскаваторов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Бульдозеров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Кранов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Подъемников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5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2135560" y="352600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2172072" y="1035663"/>
            <a:ext cx="8319465" cy="5490225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3,6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рлн. </a:t>
            </a:r>
            <a:r>
              <a:rPr lang="ru-RU" sz="28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объема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к 2025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160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sz="28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Прогноз объема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российского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к 2025 году</a:t>
            </a:r>
          </a:p>
          <a:p>
            <a:endParaRPr lang="ru-RU" sz="28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Ежегодные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темпы роста мирового и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рынков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spc="5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3200" b="1" spc="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b="1" spc="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8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Доля импортной техники на российском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рынке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с большим износом</a:t>
            </a:r>
            <a:endParaRPr lang="ru-RU" sz="2800" b="1" spc="5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5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2135560" y="352600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3648"/>
            <a:ext cx="9144000" cy="6858000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5560" y="803230"/>
            <a:ext cx="5184576" cy="509839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Оптимальным местом размещения производства мини-экскаваторов является </a:t>
            </a:r>
            <a:r>
              <a:rPr lang="ru-RU" sz="1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инвестиционная площадка рядом с г. Иваново</a:t>
            </a:r>
            <a:endParaRPr sz="1200" b="1" spc="-9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35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2135560" y="352600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9"/>
          <p:cNvSpPr/>
          <p:nvPr/>
        </p:nvSpPr>
        <p:spPr>
          <a:xfrm>
            <a:off x="5159897" y="2172060"/>
            <a:ext cx="5121401" cy="291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0"/>
          <p:cNvSpPr txBox="1"/>
          <p:nvPr/>
        </p:nvSpPr>
        <p:spPr>
          <a:xfrm>
            <a:off x="7296781" y="3631494"/>
            <a:ext cx="41592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10" dirty="0">
                <a:latin typeface="Verdana"/>
                <a:cs typeface="Verdana"/>
              </a:rPr>
              <a:t>н</a:t>
            </a:r>
            <a:r>
              <a:rPr sz="700" spc="-5" dirty="0">
                <a:latin typeface="Verdana"/>
                <a:cs typeface="Verdana"/>
              </a:rPr>
              <a:t>ово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9" name="object 11"/>
          <p:cNvSpPr txBox="1"/>
          <p:nvPr/>
        </p:nvSpPr>
        <p:spPr>
          <a:xfrm>
            <a:off x="7767680" y="3953061"/>
            <a:ext cx="2216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Шу</a:t>
            </a:r>
            <a:r>
              <a:rPr sz="700" spc="-5" dirty="0">
                <a:latin typeface="Verdana"/>
                <a:cs typeface="Verdana"/>
              </a:rPr>
              <a:t>я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12"/>
          <p:cNvSpPr txBox="1"/>
          <p:nvPr/>
        </p:nvSpPr>
        <p:spPr>
          <a:xfrm>
            <a:off x="6144627" y="3963743"/>
            <a:ext cx="40259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Те</a:t>
            </a:r>
            <a:r>
              <a:rPr sz="700" spc="-10" dirty="0">
                <a:latin typeface="Verdana"/>
                <a:cs typeface="Verdana"/>
              </a:rPr>
              <a:t>йко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5" dirty="0">
                <a:latin typeface="Verdana"/>
                <a:cs typeface="Verdana"/>
              </a:rPr>
              <a:t>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13"/>
          <p:cNvSpPr txBox="1"/>
          <p:nvPr/>
        </p:nvSpPr>
        <p:spPr>
          <a:xfrm>
            <a:off x="5443584" y="3488230"/>
            <a:ext cx="12382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>
              <a:lnSpc>
                <a:spcPts val="75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Ком</a:t>
            </a:r>
            <a:r>
              <a:rPr sz="700" spc="-5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омо</a:t>
            </a:r>
            <a:r>
              <a:rPr sz="700" spc="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ь</a:t>
            </a:r>
            <a:r>
              <a:rPr sz="700" spc="-5" dirty="0">
                <a:latin typeface="Verdana"/>
                <a:cs typeface="Verdana"/>
              </a:rPr>
              <a:t>ск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ts val="750"/>
              </a:lnSpc>
            </a:pPr>
            <a:r>
              <a:rPr sz="700" spc="-5" dirty="0">
                <a:latin typeface="Verdana"/>
                <a:cs typeface="Verdana"/>
              </a:rPr>
              <a:t>Ильинское-</a:t>
            </a:r>
            <a:endParaRPr sz="700">
              <a:latin typeface="Verdana"/>
              <a:cs typeface="Verdana"/>
            </a:endParaRPr>
          </a:p>
          <a:p>
            <a:pPr marL="35560"/>
            <a:r>
              <a:rPr sz="700" spc="-5" dirty="0">
                <a:latin typeface="Verdana"/>
                <a:cs typeface="Verdana"/>
              </a:rPr>
              <a:t>Хованское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14"/>
          <p:cNvSpPr txBox="1"/>
          <p:nvPr/>
        </p:nvSpPr>
        <p:spPr>
          <a:xfrm>
            <a:off x="5880965" y="4379747"/>
            <a:ext cx="45465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Г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р</a:t>
            </a:r>
            <a:r>
              <a:rPr sz="700" spc="-15" dirty="0">
                <a:latin typeface="Verdana"/>
                <a:cs typeface="Verdana"/>
              </a:rPr>
              <a:t>и</a:t>
            </a:r>
            <a:r>
              <a:rPr sz="700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  Посад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3" name="object 15"/>
          <p:cNvSpPr txBox="1"/>
          <p:nvPr/>
        </p:nvSpPr>
        <p:spPr>
          <a:xfrm>
            <a:off x="7339428" y="4423933"/>
            <a:ext cx="3613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но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4" name="object 16"/>
          <p:cNvSpPr txBox="1"/>
          <p:nvPr/>
        </p:nvSpPr>
        <p:spPr>
          <a:xfrm>
            <a:off x="6883781" y="4023168"/>
            <a:ext cx="4311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Лежнево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6" name="object 17"/>
          <p:cNvSpPr txBox="1"/>
          <p:nvPr/>
        </p:nvSpPr>
        <p:spPr>
          <a:xfrm>
            <a:off x="8352898" y="4495578"/>
            <a:ext cx="2406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</a:t>
            </a:r>
            <a:r>
              <a:rPr sz="700" spc="-5" dirty="0">
                <a:latin typeface="Verdana"/>
                <a:cs typeface="Verdana"/>
              </a:rPr>
              <a:t>жа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7" name="object 18"/>
          <p:cNvSpPr txBox="1"/>
          <p:nvPr/>
        </p:nvSpPr>
        <p:spPr>
          <a:xfrm>
            <a:off x="8700360" y="3546173"/>
            <a:ext cx="19558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у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4" name="object 19"/>
          <p:cNvSpPr txBox="1"/>
          <p:nvPr/>
        </p:nvSpPr>
        <p:spPr>
          <a:xfrm>
            <a:off x="7817961" y="3343431"/>
            <a:ext cx="4083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Родники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6" name="object 20"/>
          <p:cNvSpPr txBox="1"/>
          <p:nvPr/>
        </p:nvSpPr>
        <p:spPr>
          <a:xfrm>
            <a:off x="7276955" y="2775017"/>
            <a:ext cx="5353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ри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ол</a:t>
            </a:r>
            <a:r>
              <a:rPr sz="700" spc="-5" dirty="0">
                <a:latin typeface="Verdana"/>
                <a:cs typeface="Verdana"/>
              </a:rPr>
              <a:t>ж</a:t>
            </a:r>
            <a:r>
              <a:rPr sz="700" spc="-10" dirty="0">
                <a:latin typeface="Verdana"/>
                <a:cs typeface="Verdana"/>
              </a:rPr>
              <a:t>с</a:t>
            </a:r>
            <a:r>
              <a:rPr sz="700" spc="-5" dirty="0">
                <a:latin typeface="Verdana"/>
                <a:cs typeface="Verdana"/>
              </a:rPr>
              <a:t>к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7" name="object 21"/>
          <p:cNvSpPr txBox="1"/>
          <p:nvPr/>
        </p:nvSpPr>
        <p:spPr>
          <a:xfrm>
            <a:off x="8133431" y="4021604"/>
            <a:ext cx="3067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ал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8" name="object 22"/>
          <p:cNvSpPr txBox="1"/>
          <p:nvPr/>
        </p:nvSpPr>
        <p:spPr>
          <a:xfrm>
            <a:off x="7013303" y="3023401"/>
            <a:ext cx="4819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Ф</a:t>
            </a:r>
            <a:r>
              <a:rPr sz="700" spc="-15" dirty="0">
                <a:latin typeface="Verdana"/>
                <a:cs typeface="Verdana"/>
              </a:rPr>
              <a:t>у</a:t>
            </a:r>
            <a:r>
              <a:rPr sz="700" spc="-10" dirty="0">
                <a:latin typeface="Verdana"/>
                <a:cs typeface="Verdana"/>
              </a:rPr>
              <a:t>рм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9" name="object 23"/>
          <p:cNvSpPr txBox="1"/>
          <p:nvPr/>
        </p:nvSpPr>
        <p:spPr>
          <a:xfrm>
            <a:off x="8918290" y="3805211"/>
            <a:ext cx="41655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Ве</a:t>
            </a:r>
            <a:r>
              <a:rPr sz="700" spc="-10" dirty="0">
                <a:latin typeface="Verdana"/>
                <a:cs typeface="Verdana"/>
              </a:rPr>
              <a:t>рх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й  Ландех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10" name="object 24"/>
          <p:cNvSpPr txBox="1"/>
          <p:nvPr/>
        </p:nvSpPr>
        <p:spPr>
          <a:xfrm>
            <a:off x="8067910" y="3087412"/>
            <a:ext cx="3422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ичу</a:t>
            </a:r>
            <a:r>
              <a:rPr sz="700" spc="-15" dirty="0">
                <a:latin typeface="Verdana"/>
                <a:cs typeface="Verdana"/>
              </a:rPr>
              <a:t>г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1" name="object 25"/>
          <p:cNvSpPr txBox="1"/>
          <p:nvPr/>
        </p:nvSpPr>
        <p:spPr>
          <a:xfrm>
            <a:off x="8572845" y="2864929"/>
            <a:ext cx="11811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2" name="object 26"/>
          <p:cNvSpPr txBox="1"/>
          <p:nvPr/>
        </p:nvSpPr>
        <p:spPr>
          <a:xfrm>
            <a:off x="8677706" y="2852704"/>
            <a:ext cx="32702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неш</a:t>
            </a:r>
            <a:r>
              <a:rPr sz="700" spc="-10" dirty="0">
                <a:latin typeface="Verdana"/>
                <a:cs typeface="Verdana"/>
              </a:rPr>
              <a:t>м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3" name="object 27"/>
          <p:cNvSpPr txBox="1"/>
          <p:nvPr/>
        </p:nvSpPr>
        <p:spPr>
          <a:xfrm>
            <a:off x="9088987" y="4233491"/>
            <a:ext cx="3994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5" dirty="0">
                <a:latin typeface="Verdana"/>
                <a:cs typeface="Verdana"/>
              </a:rPr>
              <a:t>естя</a:t>
            </a: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4" name="object 28"/>
          <p:cNvSpPr txBox="1"/>
          <p:nvPr/>
        </p:nvSpPr>
        <p:spPr>
          <a:xfrm>
            <a:off x="9102716" y="3056958"/>
            <a:ext cx="438784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Юрь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вец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5" name="object 29"/>
          <p:cNvSpPr txBox="1"/>
          <p:nvPr/>
        </p:nvSpPr>
        <p:spPr>
          <a:xfrm>
            <a:off x="9401382" y="3680265"/>
            <a:ext cx="32194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уч</a:t>
            </a:r>
            <a:r>
              <a:rPr sz="700" spc="-5" dirty="0">
                <a:latin typeface="Verdana"/>
                <a:cs typeface="Verdana"/>
              </a:rPr>
              <a:t>еж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2124894" y="1784694"/>
            <a:ext cx="4824536" cy="4011854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>
              <a:spcBef>
                <a:spcPts val="295"/>
              </a:spcBef>
              <a:buClr>
                <a:schemeClr val="accent2"/>
              </a:buClr>
            </a:pP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sz="1200" b="1" spc="-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размещения</a:t>
            </a:r>
            <a:endParaRPr 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62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Вблизи трассы на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Москву</a:t>
            </a:r>
          </a:p>
          <a:p>
            <a:pPr>
              <a:spcBef>
                <a:spcPts val="662"/>
              </a:spcBef>
            </a:pPr>
            <a:endParaRPr lang="en-US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800">
              <a:spcBef>
                <a:spcPts val="302"/>
              </a:spcBef>
            </a:pPr>
            <a:r>
              <a:rPr lang="ru-RU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Площадь и</a:t>
            </a:r>
            <a:r>
              <a:rPr lang="ru-RU" sz="1200" b="1" spc="-26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инфраструктура</a:t>
            </a:r>
            <a:r>
              <a:rPr lang="en-US" sz="12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Земельный участок: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-6</a:t>
            </a:r>
            <a:r>
              <a:rPr lang="ru-RU" sz="1200" b="1" spc="-6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en-US" sz="1200" b="1" spc="-4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  производства:  </a:t>
            </a:r>
            <a:r>
              <a:rPr lang="ru-RU" sz="1400" b="1" spc="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ru-RU" sz="1400" b="1" spc="-6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-6" baseline="2380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Электроснабжение:  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Мвт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>
              <a:spcBef>
                <a:spcPts val="460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</a:t>
            </a:r>
            <a:r>
              <a:rPr lang="ru-RU" sz="1200" b="1" spc="-4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-6" baseline="2380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/мес.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endParaRPr 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endParaRPr 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r>
              <a:rPr lang="ru-RU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Рабочие места  </a:t>
            </a:r>
            <a:endParaRPr 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Высококвалифицированные  рабочие:  </a:t>
            </a:r>
            <a:r>
              <a:rPr lang="en-US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400 - 500</a:t>
            </a:r>
            <a:r>
              <a:rPr lang="ru-RU" sz="1200" b="1" spc="-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b="1" spc="-4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37"/>
          <p:cNvSpPr/>
          <p:nvPr/>
        </p:nvSpPr>
        <p:spPr>
          <a:xfrm>
            <a:off x="7139884" y="3690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334009" h="312419">
                <a:moveTo>
                  <a:pt x="167640" y="312420"/>
                </a:moveTo>
                <a:lnTo>
                  <a:pt x="122943" y="306824"/>
                </a:lnTo>
                <a:lnTo>
                  <a:pt x="82860" y="291027"/>
                </a:lnTo>
                <a:lnTo>
                  <a:pt x="48958" y="266509"/>
                </a:lnTo>
                <a:lnTo>
                  <a:pt x="22803" y="234752"/>
                </a:lnTo>
                <a:lnTo>
                  <a:pt x="5961" y="197238"/>
                </a:lnTo>
                <a:lnTo>
                  <a:pt x="0" y="155448"/>
                </a:lnTo>
                <a:lnTo>
                  <a:pt x="5961" y="114300"/>
                </a:lnTo>
                <a:lnTo>
                  <a:pt x="22803" y="77216"/>
                </a:lnTo>
                <a:lnTo>
                  <a:pt x="48958" y="45720"/>
                </a:lnTo>
                <a:lnTo>
                  <a:pt x="82860" y="21336"/>
                </a:lnTo>
                <a:lnTo>
                  <a:pt x="122943" y="5588"/>
                </a:lnTo>
                <a:lnTo>
                  <a:pt x="167640" y="0"/>
                </a:lnTo>
                <a:lnTo>
                  <a:pt x="220029" y="7973"/>
                </a:lnTo>
                <a:lnTo>
                  <a:pt x="265614" y="30138"/>
                </a:lnTo>
                <a:lnTo>
                  <a:pt x="301617" y="63861"/>
                </a:lnTo>
                <a:lnTo>
                  <a:pt x="325258" y="106509"/>
                </a:lnTo>
                <a:lnTo>
                  <a:pt x="333756" y="155448"/>
                </a:lnTo>
                <a:lnTo>
                  <a:pt x="327801" y="197238"/>
                </a:lnTo>
                <a:lnTo>
                  <a:pt x="311008" y="234752"/>
                </a:lnTo>
                <a:lnTo>
                  <a:pt x="284988" y="266509"/>
                </a:lnTo>
                <a:lnTo>
                  <a:pt x="251347" y="291027"/>
                </a:lnTo>
                <a:lnTo>
                  <a:pt x="211694" y="306824"/>
                </a:lnTo>
                <a:lnTo>
                  <a:pt x="167640" y="31242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17" name="Прямоугольник 116"/>
          <p:cNvSpPr/>
          <p:nvPr/>
        </p:nvSpPr>
        <p:spPr>
          <a:xfrm>
            <a:off x="2135560" y="332656"/>
            <a:ext cx="4104456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4"/>
          <p:cNvSpPr txBox="1">
            <a:spLocks/>
          </p:cNvSpPr>
          <p:nvPr/>
        </p:nvSpPr>
        <p:spPr>
          <a:xfrm>
            <a:off x="2135560" y="709392"/>
            <a:ext cx="5472608" cy="31901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частей подъемников, кранов, погрузчиков, бульдозеров, экскаваторов является перспективным по причине большого рыночного потенциала России</a:t>
            </a:r>
            <a:endParaRPr lang="ru-RU" sz="1000" b="1" spc="-4" dirty="0">
              <a:solidFill>
                <a:schemeClr val="accent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2" name="object 24"/>
          <p:cNvSpPr txBox="1"/>
          <p:nvPr/>
        </p:nvSpPr>
        <p:spPr>
          <a:xfrm>
            <a:off x="1919536" y="1652041"/>
            <a:ext cx="8639098" cy="180518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мирового рынка </a:t>
            </a:r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 для 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</a:t>
            </a:r>
            <a:r>
              <a:rPr lang="en-US" sz="11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макрорегионам, %, 2020</a:t>
            </a:r>
            <a:endParaRPr sz="11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2135560" y="1044897"/>
            <a:ext cx="5688632" cy="504245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рынок частей для техники* составляет около 39 млрд. долларов и растет с темпом 4,1% в год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bject 27"/>
          <p:cNvSpPr txBox="1"/>
          <p:nvPr/>
        </p:nvSpPr>
        <p:spPr>
          <a:xfrm>
            <a:off x="2135560" y="352600"/>
            <a:ext cx="4104456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МИРОВОГО РЫНКА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34426848"/>
              </p:ext>
            </p:extLst>
          </p:nvPr>
        </p:nvGraphicFramePr>
        <p:xfrm>
          <a:off x="1839144" y="1778538"/>
          <a:ext cx="8719490" cy="258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object 24"/>
          <p:cNvSpPr txBox="1"/>
          <p:nvPr/>
        </p:nvSpPr>
        <p:spPr>
          <a:xfrm>
            <a:off x="1920778" y="4071540"/>
            <a:ext cx="8637856" cy="180518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рынок частей для техники* и прогнозные значения, 2019-2027 (млрд. долларов США)</a:t>
            </a:r>
            <a:endParaRPr sz="11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20777" y="4365803"/>
            <a:ext cx="8637858" cy="2257073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2855640" y="4549238"/>
            <a:ext cx="6696744" cy="14401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23"/>
          <p:cNvSpPr txBox="1"/>
          <p:nvPr/>
        </p:nvSpPr>
        <p:spPr>
          <a:xfrm>
            <a:off x="7186862" y="2194597"/>
            <a:ext cx="3179266" cy="139538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63500" marR="186055">
              <a:lnSpc>
                <a:spcPct val="102299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Азиатско-Тихоокеанский регион является крупнейшим рынком 17,43 млрд. долл. США частей подъемников, кранов, погрузчиков, бульдозеров, экскаваторов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002329398"/>
              </p:ext>
            </p:extLst>
          </p:nvPr>
        </p:nvGraphicFramePr>
        <p:xfrm>
          <a:off x="1847528" y="4365803"/>
          <a:ext cx="8712968" cy="225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Овал 47"/>
          <p:cNvSpPr/>
          <p:nvPr/>
        </p:nvSpPr>
        <p:spPr>
          <a:xfrm>
            <a:off x="5883965" y="4477230"/>
            <a:ext cx="628153" cy="2880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17"/>
          <p:cNvSpPr txBox="1"/>
          <p:nvPr/>
        </p:nvSpPr>
        <p:spPr>
          <a:xfrm>
            <a:off x="5951984" y="4507947"/>
            <a:ext cx="504056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761</Words>
  <Application>Microsoft Office PowerPoint</Application>
  <PresentationFormat>Широкоэкранный</PresentationFormat>
  <Paragraphs>164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Описание продуктовой линейки мини-экскаваторов и перечень ключевых комплектующих, производимых в Ивановской области </vt:lpstr>
      <vt:lpstr>Существуют две бизнес-модели: производство оригинальных частей компаниями производителями спец. техники и производство не оригинальных частей независимыми компаниями</vt:lpstr>
      <vt:lpstr>Презентация PowerPoint</vt:lpstr>
      <vt:lpstr>Презентация PowerPoint</vt:lpstr>
      <vt:lpstr>Презентация PowerPoint</vt:lpstr>
      <vt:lpstr>Оптимальным местом размещения производства мини-экскаваторов является greenfield инвестиционная площадка рядом с г. Иваново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tender</dc:creator>
  <cp:lastModifiedBy>tender</cp:lastModifiedBy>
  <cp:revision>33</cp:revision>
  <dcterms:created xsi:type="dcterms:W3CDTF">2020-11-03T10:34:44Z</dcterms:created>
  <dcterms:modified xsi:type="dcterms:W3CDTF">2020-11-04T11:58:38Z</dcterms:modified>
</cp:coreProperties>
</file>