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3" autoAdjust="0"/>
    <p:restoredTop sz="91168" autoAdjust="0"/>
  </p:normalViewPr>
  <p:slideViewPr>
    <p:cSldViewPr snapToGrid="0">
      <p:cViewPr>
        <p:scale>
          <a:sx n="50" d="100"/>
          <a:sy n="50" d="100"/>
        </p:scale>
        <p:origin x="-19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20457629089996E-3"/>
          <c:y val="0.30947160326670869"/>
          <c:w val="0.99132795423709097"/>
          <c:h val="0.444620335584016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Столбец5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48</c:v>
                </c:pt>
                <c:pt idx="1">
                  <c:v>50</c:v>
                </c:pt>
                <c:pt idx="2">
                  <c:v>52.1</c:v>
                </c:pt>
                <c:pt idx="3">
                  <c:v>54.4</c:v>
                </c:pt>
                <c:pt idx="4">
                  <c:v>57</c:v>
                </c:pt>
                <c:pt idx="5">
                  <c:v>59.9</c:v>
                </c:pt>
                <c:pt idx="6">
                  <c:v>63.1</c:v>
                </c:pt>
                <c:pt idx="7">
                  <c:v>66.599999999999994</c:v>
                </c:pt>
                <c:pt idx="8">
                  <c:v>70.599999999999994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2-45B4-9B4A-601459F56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895808"/>
        <c:axId val="129924480"/>
      </c:barChart>
      <c:catAx>
        <c:axId val="12989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9924480"/>
        <c:crosses val="autoZero"/>
        <c:auto val="1"/>
        <c:lblAlgn val="ctr"/>
        <c:lblOffset val="100"/>
        <c:noMultiLvlLbl val="0"/>
      </c:catAx>
      <c:valAx>
        <c:axId val="129924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98958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1871829056035"/>
          <c:y val="0.17378474463798319"/>
          <c:w val="0.38898039106765908"/>
          <c:h val="0.630779012542149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Pt>
            <c:idx val="0"/>
            <c:bubble3D val="0"/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BDB-40D3-B175-73E22872F0B0}"/>
              </c:ext>
            </c:extLst>
          </c:dPt>
          <c:dPt>
            <c:idx val="1"/>
            <c:bubble3D val="0"/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DB-40D3-B175-73E22872F0B0}"/>
              </c:ext>
            </c:extLst>
          </c:dPt>
          <c:dPt>
            <c:idx val="2"/>
            <c:bubble3D val="0"/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BDB-40D3-B175-73E22872F0B0}"/>
              </c:ext>
            </c:extLst>
          </c:dPt>
          <c:dPt>
            <c:idx val="3"/>
            <c:bubble3D val="0"/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DB-40D3-B175-73E22872F0B0}"/>
              </c:ext>
            </c:extLst>
          </c:dPt>
          <c:dPt>
            <c:idx val="4"/>
            <c:bubble3D val="0"/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BDB-40D3-B175-73E22872F0B0}"/>
              </c:ext>
            </c:extLst>
          </c:dPt>
          <c:dLbls>
            <c:dLbl>
              <c:idx val="0"/>
              <c:layout>
                <c:manualLayout>
                  <c:x val="-1.8635429396733696E-2"/>
                  <c:y val="2.86000504448454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  </a:t>
                    </a:r>
                    <a:fld id="{2FBC5D36-821D-4608-AD50-1C7B1C70554C}" type="PERCENTAGE">
                      <a:rPr lang="en-US" smtClean="0"/>
                      <a:pPr/>
                      <a:t>[ПРОЦЕНТ]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BDB-40D3-B175-73E22872F0B0}"/>
                </c:ext>
              </c:extLst>
            </c:dLbl>
            <c:dLbl>
              <c:idx val="1"/>
              <c:layout>
                <c:manualLayout>
                  <c:x val="-7.5848053919934822E-4"/>
                  <c:y val="-8.457018289259238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DB-40D3-B175-73E22872F0B0}"/>
                </c:ext>
              </c:extLst>
            </c:dLbl>
            <c:dLbl>
              <c:idx val="2"/>
              <c:layout>
                <c:manualLayout>
                  <c:x val="-5.8789764100285694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DB-40D3-B175-73E22872F0B0}"/>
                </c:ext>
              </c:extLst>
            </c:dLbl>
            <c:dLbl>
              <c:idx val="3"/>
              <c:layout>
                <c:manualLayout>
                  <c:x val="-2.0576417435099859E-2"/>
                  <c:y val="-1.4300212889258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 </a:t>
                    </a:r>
                    <a:fld id="{DEA67E53-A2D5-4F64-99FB-B3A6F1AFFE82}" type="PERCENTAGE">
                      <a:rPr lang="en-US" smtClean="0"/>
                      <a:pPr/>
                      <a:t>[ПРОЦЕНТ]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DB-40D3-B175-73E22872F0B0}"/>
                </c:ext>
              </c:extLst>
            </c:dLbl>
            <c:dLbl>
              <c:idx val="4"/>
              <c:layout>
                <c:manualLayout>
                  <c:x val="1.1757952820056978E-2"/>
                  <c:y val="9.533475259505711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BDB-40D3-B175-73E22872F0B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 Продукты
питания и напитки
</c:v>
                </c:pt>
                <c:pt idx="1">
                  <c:v> Фармацевтика </c:v>
                </c:pt>
                <c:pt idx="2">
                  <c:v> Химия</c:v>
                </c:pt>
                <c:pt idx="3">
                  <c:v> Косметика </c:v>
                </c:pt>
                <c:pt idx="4">
                  <c:v> Другое
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0.63500000000000001</c:v>
                </c:pt>
                <c:pt idx="1">
                  <c:v>0.124</c:v>
                </c:pt>
                <c:pt idx="2">
                  <c:v>4.9000000000000002E-2</c:v>
                </c:pt>
                <c:pt idx="3">
                  <c:v>4.8000000000000001E-2</c:v>
                </c:pt>
                <c:pt idx="4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DB-40D3-B175-73E22872F0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3.1128254268044282E-2"/>
          <c:y val="0.1905677897651013"/>
          <c:w val="0.33447672480835505"/>
          <c:h val="0.70741801961944173"/>
        </c:manualLayout>
      </c:layout>
      <c:overlay val="0"/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1871829056035"/>
          <c:y val="0.17378474463798319"/>
          <c:w val="0.38898039106765908"/>
          <c:h val="0.630779012542149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Pt>
            <c:idx val="0"/>
            <c:bubble3D val="0"/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1EC-40D3-967A-9D68F79691BE}"/>
              </c:ext>
            </c:extLst>
          </c:dPt>
          <c:dPt>
            <c:idx val="1"/>
            <c:bubble3D val="0"/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1EC-40D3-967A-9D68F79691BE}"/>
              </c:ext>
            </c:extLst>
          </c:dPt>
          <c:dPt>
            <c:idx val="2"/>
            <c:bubble3D val="0"/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1EC-40D3-967A-9D68F79691BE}"/>
              </c:ext>
            </c:extLst>
          </c:dPt>
          <c:dPt>
            <c:idx val="3"/>
            <c:bubble3D val="0"/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1EC-40D3-967A-9D68F79691BE}"/>
              </c:ext>
            </c:extLst>
          </c:dPt>
          <c:dLbls>
            <c:dLbl>
              <c:idx val="0"/>
              <c:layout>
                <c:manualLayout>
                  <c:x val="4.8804762433803696E-3"/>
                  <c:y val="1.42998375555869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EC-40D3-967A-9D68F79691BE}"/>
                </c:ext>
              </c:extLst>
            </c:dLbl>
            <c:dLbl>
              <c:idx val="1"/>
              <c:layout>
                <c:manualLayout>
                  <c:x val="-7.5848053919934822E-4"/>
                  <c:y val="-8.457018289259238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EC-40D3-967A-9D68F79691BE}"/>
                </c:ext>
              </c:extLst>
            </c:dLbl>
            <c:dLbl>
              <c:idx val="2"/>
              <c:layout>
                <c:manualLayout>
                  <c:x val="-5.878976410028515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 </a:t>
                    </a:r>
                    <a:fld id="{EF786413-A3C7-48D1-B3FE-426D9601D0C3}" type="PERCENTAGE">
                      <a:rPr lang="en-US" smtClean="0"/>
                      <a:pPr/>
                      <a:t>[ПРОЦЕНТ]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EC-40D3-967A-9D68F79691BE}"/>
                </c:ext>
              </c:extLst>
            </c:dLbl>
            <c:dLbl>
              <c:idx val="3"/>
              <c:layout>
                <c:manualLayout>
                  <c:x val="-8.8184646150427197E-3"/>
                  <c:y val="9.533475259505656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 </a:t>
                    </a:r>
                    <a:fld id="{DEA67E53-A2D5-4F64-99FB-B3A6F1AFFE82}" type="PERCENTAGE">
                      <a:rPr lang="en-US" smtClean="0"/>
                      <a:pPr/>
                      <a:t>[ПРОЦЕНТ]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1EC-40D3-967A-9D68F79691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 АТР
</c:v>
                </c:pt>
                <c:pt idx="1">
                  <c:v> Европа
</c:v>
                </c:pt>
                <c:pt idx="2">
                  <c:v> Северная Америка  </c:v>
                </c:pt>
                <c:pt idx="3">
                  <c:v> Латинская Америка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0.36799999999999999</c:v>
                </c:pt>
                <c:pt idx="1">
                  <c:v>0.27500000000000002</c:v>
                </c:pt>
                <c:pt idx="2">
                  <c:v>0.19</c:v>
                </c:pt>
                <c:pt idx="3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EC-40D3-967A-9D68F79691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3.1128254268044282E-2"/>
          <c:y val="0.1905677897651013"/>
          <c:w val="0.33447672480835505"/>
          <c:h val="0.70741801961944173"/>
        </c:manualLayout>
      </c:layout>
      <c:overlay val="0"/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52466392623053"/>
          <c:y val="6.3854747133359438E-2"/>
          <c:w val="0.44483066696293005"/>
          <c:h val="0.702364210994100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F4A-4A57-A571-7812A4E667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F4A-4A57-A571-7812A4E667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F4A-4A57-A571-7812A4E66756}"/>
              </c:ext>
            </c:extLst>
          </c:dPt>
          <c:dPt>
            <c:idx val="3"/>
            <c:bubble3D val="0"/>
            <c:spPr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F4A-4A57-A571-7812A4E66756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F4A-4A57-A571-7812A4E66756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F4A-4A57-A571-7812A4E66756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19050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F4A-4A57-A571-7812A4E66756}"/>
              </c:ext>
            </c:extLst>
          </c:dPt>
          <c:dLbls>
            <c:dLbl>
              <c:idx val="0"/>
              <c:layout>
                <c:manualLayout>
                  <c:x val="1.6638429063437397E-2"/>
                  <c:y val="2.35825405364316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4A-4A57-A571-7812A4E66756}"/>
                </c:ext>
              </c:extLst>
            </c:dLbl>
            <c:dLbl>
              <c:idx val="1"/>
              <c:layout>
                <c:manualLayout>
                  <c:x val="2.1810076658149119E-3"/>
                  <c:y val="1.47490922061291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4A-4A57-A571-7812A4E66756}"/>
                </c:ext>
              </c:extLst>
            </c:dLbl>
            <c:dLbl>
              <c:idx val="2"/>
              <c:layout>
                <c:manualLayout>
                  <c:x val="0"/>
                  <c:y val="-9.282959788093720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4A-4A57-A571-7812A4E66756}"/>
                </c:ext>
              </c:extLst>
            </c:dLbl>
            <c:dLbl>
              <c:idx val="3"/>
              <c:layout>
                <c:manualLayout>
                  <c:x val="8.8184646150427735E-3"/>
                  <c:y val="1.1728411755418989E-2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85097026256342"/>
                      <c:h val="9.05052947333337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4A-4A57-A571-7812A4E66756}"/>
                </c:ext>
              </c:extLst>
            </c:dLbl>
            <c:dLbl>
              <c:idx val="4"/>
              <c:layout>
                <c:manualLayout>
                  <c:x val="0"/>
                  <c:y val="1.41745946356837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fld id="{98DB8B34-5440-454B-954A-4409F7A8F44D}" type="PERCENTAGE">
                      <a:rPr lang="en-US" smtClean="0"/>
                      <a:pPr/>
                      <a:t>[ПРОЦЕНТ]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F4A-4A57-A571-7812A4E66756}"/>
                </c:ext>
              </c:extLst>
            </c:dLbl>
            <c:dLbl>
              <c:idx val="5"/>
              <c:layout>
                <c:manualLayout>
                  <c:x val="-2.9394882050142578E-3"/>
                  <c:y val="-2.671888795981734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defRPr>
                    </a:pPr>
                    <a:fld id="{BDE56ABD-8D72-4B74-9EB1-5A12F2DA8038}" type="PERCENTAGE">
                      <a:rPr lang="en-US" smtClean="0"/>
                      <a:pPr>
                        <a:defRPr sz="10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solidFill>
                  <a:schemeClr val="tx2"/>
                </a:solidFill>
                <a:ln w="19050">
                  <a:solidFill>
                    <a:schemeClr val="tx2">
                      <a:lumMod val="50000"/>
                    </a:schemeClr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4A-4A57-A571-7812A4E66756}"/>
                </c:ext>
              </c:extLst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F4A-4A57-A571-7812A4E6675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 Германия</c:v>
                </c:pt>
                <c:pt idx="1">
                  <c:v> Россия</c:v>
                </c:pt>
                <c:pt idx="2">
                  <c:v> Великобритания</c:v>
                </c:pt>
                <c:pt idx="3">
                  <c:v> Франция</c:v>
                </c:pt>
                <c:pt idx="4">
                  <c:v> Италия</c:v>
                </c:pt>
                <c:pt idx="5">
                  <c:v> другие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0.22700000000000001</c:v>
                </c:pt>
                <c:pt idx="1">
                  <c:v>0.191</c:v>
                </c:pt>
                <c:pt idx="2">
                  <c:v>0.16700000000000001</c:v>
                </c:pt>
                <c:pt idx="3">
                  <c:v>0.158</c:v>
                </c:pt>
                <c:pt idx="4">
                  <c:v>7.6999999999999999E-2</c:v>
                </c:pt>
                <c:pt idx="5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4A-4A57-A571-7812A4E6675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4.582569529311558E-2"/>
          <c:y val="0.1148015717551851"/>
          <c:w val="0.36681109506351145"/>
          <c:h val="0.60581134259936031"/>
        </c:manualLayout>
      </c:layout>
      <c:overlay val="0"/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52564322150288"/>
          <c:y val="6.9834531651239248E-2"/>
          <c:w val="0.53427164665143279"/>
          <c:h val="0.860330936697521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63-4AFB-B06B-B72384E516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63-4AFB-B06B-B72384E516C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63-4AFB-B06B-B72384E516C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63-4AFB-B06B-B72384E516C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AF-47B8-8F33-43D451F40A9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AF-47B8-8F33-43D451F40A9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 среднем</c:v>
                </c:pt>
                <c:pt idx="1">
                  <c:v>Италия</c:v>
                </c:pt>
                <c:pt idx="2">
                  <c:v>Франция</c:v>
                </c:pt>
                <c:pt idx="3">
                  <c:v>Россия</c:v>
                </c:pt>
                <c:pt idx="4">
                  <c:v>Великобритания</c:v>
                </c:pt>
                <c:pt idx="5">
                  <c:v>Германия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3.6999999999999998E-2</c:v>
                </c:pt>
                <c:pt idx="1">
                  <c:v>2.5000000000000001E-2</c:v>
                </c:pt>
                <c:pt idx="2">
                  <c:v>2.8000000000000001E-2</c:v>
                </c:pt>
                <c:pt idx="3">
                  <c:v>0.03</c:v>
                </c:pt>
                <c:pt idx="4">
                  <c:v>4.2000000000000003E-2</c:v>
                </c:pt>
                <c:pt idx="5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3-4AFB-B06B-B72384E51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975272"/>
        <c:axId val="488971664"/>
      </c:barChart>
      <c:catAx>
        <c:axId val="488975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8971664"/>
        <c:crosses val="autoZero"/>
        <c:auto val="1"/>
        <c:lblAlgn val="ctr"/>
        <c:lblOffset val="100"/>
        <c:noMultiLvlLbl val="0"/>
      </c:catAx>
      <c:valAx>
        <c:axId val="48897166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8897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62925858479553E-3"/>
          <c:y val="8.9524169195791564E-2"/>
          <c:w val="0.99076370741415209"/>
          <c:h val="0.696256793612747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2.1</c:v>
                </c:pt>
                <c:pt idx="3">
                  <c:v>2.1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2.2999999999999998</c:v>
                </c:pt>
                <c:pt idx="7">
                  <c:v>2.4</c:v>
                </c:pt>
                <c:pt idx="8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8-4CB5-ADCA-A1DD72B7E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366144"/>
        <c:axId val="114894720"/>
      </c:barChart>
      <c:catAx>
        <c:axId val="1133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4894720"/>
        <c:crosses val="autoZero"/>
        <c:auto val="1"/>
        <c:lblAlgn val="ctr"/>
        <c:lblOffset val="100"/>
        <c:noMultiLvlLbl val="0"/>
      </c:catAx>
      <c:valAx>
        <c:axId val="1148947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33661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BDF5-7C0F-4DDD-8183-D5A46E5C94D4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6FE9C-6AF0-463F-A53A-A3092640C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9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1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2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0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7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2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6" y="1538290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5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2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3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3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8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7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0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1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3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9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96000">
              <a:schemeClr val="tx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5068-B896-40CC-BD52-7894372994C7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B8CE-402A-49B0-8A7D-FF05F681A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eg"/><Relationship Id="rId21" Type="http://schemas.openxmlformats.org/officeDocument/2006/relationships/image" Target="../media/image19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7768" y="2708920"/>
            <a:ext cx="5904656" cy="1584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752184" y="4365104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sz="3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ИВАНОВО  </a:t>
            </a:r>
          </a:p>
          <a:p>
            <a:pPr algn="r">
              <a:spcBef>
                <a:spcPct val="20000"/>
              </a:spcBef>
              <a:defRPr/>
            </a:pPr>
            <a:r>
              <a:rPr lang="ru-RU" sz="3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07768" y="2708920"/>
            <a:ext cx="5904656" cy="158417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ИНВЕСТИЦИОННОЕ ПРЕДЛОЖЕНИЕ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ru-RU" sz="22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ФАСОВОЧНО-УПАКОВОЧНЫЕ АВТОМАТЫ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lang="ru-RU" sz="22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135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2135560" y="352600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7"/>
          <p:cNvSpPr txBox="1"/>
          <p:nvPr/>
        </p:nvSpPr>
        <p:spPr>
          <a:xfrm>
            <a:off x="2080968" y="1094072"/>
            <a:ext cx="5854554" cy="451281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62230" marR="323215">
              <a:lnSpc>
                <a:spcPct val="101600"/>
              </a:lnSpc>
              <a:spcBef>
                <a:spcPts val="210"/>
              </a:spcBef>
            </a:pPr>
            <a:r>
              <a:rPr lang="ru-RU" sz="1400" b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</a:t>
            </a:r>
            <a:r>
              <a:rPr lang="ru-RU" sz="14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</a:t>
            </a:r>
            <a:r>
              <a:rPr lang="ru-RU" sz="14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фасовочно-упаковочных автоматов  </a:t>
            </a:r>
            <a:r>
              <a:rPr lang="ru-RU" sz="1400" b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 </a:t>
            </a:r>
            <a:r>
              <a:rPr lang="ru-RU" sz="14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14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 млн. в 2019г. с темпом роста</a:t>
            </a:r>
            <a:r>
              <a:rPr lang="ru-RU" sz="1400" b="1" spc="4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2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2135560" y="1738431"/>
            <a:ext cx="3888432" cy="294395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R="5080" algn="ctr">
              <a:lnSpc>
                <a:spcPct val="92100"/>
              </a:lnSpc>
              <a:spcBef>
                <a:spcPts val="200"/>
              </a:spcBef>
            </a:pP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1000" b="1" i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европейского</a:t>
            </a:r>
            <a:r>
              <a:rPr lang="ru-RU" sz="1000" b="1" i="1" spc="-3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 фасовочно-упаковочных  </a:t>
            </a:r>
            <a:r>
              <a:rPr lang="ru-RU" sz="1000" b="1" i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автоматов, </a:t>
            </a: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</a:t>
            </a:r>
            <a:r>
              <a:rPr lang="ru-RU" sz="1000" b="1" i="1" spc="-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226539291"/>
              </p:ext>
            </p:extLst>
          </p:nvPr>
        </p:nvGraphicFramePr>
        <p:xfrm>
          <a:off x="1919536" y="1851876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063553" y="4848123"/>
            <a:ext cx="8280921" cy="1801442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2855640" y="4982724"/>
            <a:ext cx="6696744" cy="720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858541" y="4910717"/>
            <a:ext cx="669508" cy="2696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2063552" y="4575560"/>
            <a:ext cx="8280920" cy="158140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L="246379" marR="158115" algn="ctr">
              <a:lnSpc>
                <a:spcPct val="102400"/>
              </a:lnSpc>
              <a:spcBef>
                <a:spcPts val="635"/>
              </a:spcBef>
            </a:pPr>
            <a:r>
              <a:rPr lang="ru-RU" sz="1000" b="1" i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рынок фасовочно-упаковочных автоматов </a:t>
            </a:r>
            <a:r>
              <a:rPr lang="ru-RU" sz="1000" b="1" i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b="1" i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прогнозные  значения</a:t>
            </a:r>
            <a:r>
              <a:rPr lang="ru-RU" sz="800" b="1" i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i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2019-2027 (млн. </a:t>
            </a:r>
            <a:r>
              <a:rPr lang="ru-RU" sz="1000" b="1" i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ru-RU" sz="1000" b="1" i="1" spc="9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США)</a:t>
            </a:r>
            <a:endParaRPr lang="ru-RU" sz="1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4"/>
          <p:cNvSpPr txBox="1">
            <a:spLocks/>
          </p:cNvSpPr>
          <p:nvPr/>
        </p:nvSpPr>
        <p:spPr>
          <a:xfrm>
            <a:off x="2135560" y="740388"/>
            <a:ext cx="5472608" cy="31901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частей подъемников, кранов, погрузчиков, бульдозеров, экскаваторов является перспективным по причине большого рыночного потенциала России</a:t>
            </a:r>
            <a:endParaRPr lang="ru-RU" sz="1000" b="1" spc="-4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26426784"/>
              </p:ext>
            </p:extLst>
          </p:nvPr>
        </p:nvGraphicFramePr>
        <p:xfrm>
          <a:off x="6240016" y="1990354"/>
          <a:ext cx="4104457" cy="200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579052318"/>
              </p:ext>
            </p:extLst>
          </p:nvPr>
        </p:nvGraphicFramePr>
        <p:xfrm>
          <a:off x="1991544" y="5264192"/>
          <a:ext cx="8352928" cy="131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object 17"/>
          <p:cNvSpPr txBox="1"/>
          <p:nvPr/>
        </p:nvSpPr>
        <p:spPr>
          <a:xfrm>
            <a:off x="5951984" y="4957943"/>
            <a:ext cx="504056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10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0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6410780" y="1730411"/>
            <a:ext cx="3888432" cy="294395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R="5080" algn="ctr">
              <a:lnSpc>
                <a:spcPct val="92100"/>
              </a:lnSpc>
              <a:spcBef>
                <a:spcPts val="200"/>
              </a:spcBef>
            </a:pPr>
            <a:r>
              <a:rPr lang="ru-RU" sz="1000" b="1" i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Ежегодный темп роста</a:t>
            </a:r>
            <a:r>
              <a:rPr lang="ru-RU" sz="1000" b="1" i="1" spc="-9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европейского  рынка </a:t>
            </a: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фасовочно-упаковочных  </a:t>
            </a:r>
            <a:r>
              <a:rPr lang="ru-RU" sz="1000" b="1" i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автоматов, </a:t>
            </a: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</a:t>
            </a:r>
            <a:r>
              <a:rPr lang="ru-RU" sz="1000" b="1" i="1" spc="-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2015-2020</a:t>
            </a:r>
            <a:endParaRPr lang="ru-RU" sz="1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1919536" y="4094246"/>
            <a:ext cx="8639098" cy="42562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R="27305" algn="ctr">
              <a:lnSpc>
                <a:spcPct val="103099"/>
              </a:lnSpc>
              <a:spcBef>
                <a:spcPts val="95"/>
              </a:spcBef>
            </a:pP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Рыночный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 фасовочно-упаковочных аппаратов </a:t>
            </a:r>
            <a:r>
              <a:rPr lang="ru-RU" sz="1100" b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 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 большим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($31,7 млн.,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CAGR 5%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2019-2027гг.), при  этом сегмент «косметика»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быстрорастущий ($2,8 млн.,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CAGR 6,5% 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2019-2027гг.).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65BBE6-C206-43E6-8FF9-EEF5F8913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/>
          <a:stretch>
            <a:fillRect/>
          </a:stretch>
        </p:blipFill>
        <p:spPr bwMode="auto">
          <a:xfrm>
            <a:off x="3071664" y="6237312"/>
            <a:ext cx="6408712" cy="5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FDC6F-E0F1-49D3-9320-F32EF8A18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64" y="288032"/>
            <a:ext cx="6660232" cy="1268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799F29-9D0E-4C49-B7FB-E694143BF0DE}"/>
              </a:ext>
            </a:extLst>
          </p:cNvPr>
          <p:cNvSpPr txBox="1"/>
          <p:nvPr/>
        </p:nvSpPr>
        <p:spPr>
          <a:xfrm>
            <a:off x="6528048" y="4543960"/>
            <a:ext cx="3888432" cy="147732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Директор по привлечению инвестиций 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АНО «АИ ИО»</a:t>
            </a: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Туманова Юлия Евгеньевна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tumanova@aaiir.ru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+7 980 667 17 74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1520F1-7745-4BFC-8E5F-FBA2EEC6BEBC}"/>
              </a:ext>
            </a:extLst>
          </p:cNvPr>
          <p:cNvSpPr/>
          <p:nvPr/>
        </p:nvSpPr>
        <p:spPr>
          <a:xfrm>
            <a:off x="2705554" y="1857014"/>
            <a:ext cx="3606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Заключим соглашение о сопровождении вашего проекта, закрепим персонального менеджера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площадку со всеми подведенными коммуникациями под ваши требования с учетом всех пожеланий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эффективную схему финансирования, получения государственной поддержки, льготного кредитования и лизинга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Поможем наладить взаимодействие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органами местной власти и окажем содействие в снижении административных барьеров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D3F3BF-0677-44BB-B939-8BEEFB6D4A36}"/>
              </a:ext>
            </a:extLst>
          </p:cNvPr>
          <p:cNvSpPr/>
          <p:nvPr/>
        </p:nvSpPr>
        <p:spPr>
          <a:xfrm>
            <a:off x="1919537" y="1177588"/>
            <a:ext cx="443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предлагаем сопровождение инвестиционного проекта нашей командой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одного окна: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7D08BFA-8613-49D9-BB06-5B160F8EE713}"/>
              </a:ext>
            </a:extLst>
          </p:cNvPr>
          <p:cNvCxnSpPr>
            <a:cxnSpLocks/>
          </p:cNvCxnSpPr>
          <p:nvPr/>
        </p:nvCxnSpPr>
        <p:spPr>
          <a:xfrm>
            <a:off x="6240016" y="1844824"/>
            <a:ext cx="0" cy="4176464"/>
          </a:xfrm>
          <a:prstGeom prst="line">
            <a:avLst/>
          </a:prstGeom>
          <a:ln w="38100">
            <a:solidFill>
              <a:srgbClr val="C0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6384032" y="1918280"/>
            <a:ext cx="4176464" cy="24468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сделать путь реализации вашего инвестиционного </a:t>
            </a:r>
            <a:b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в регионе быстрым и комфортным!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2085140" y="1640990"/>
            <a:ext cx="554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1234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35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7"/>
          <p:cNvSpPr txBox="1"/>
          <p:nvPr/>
        </p:nvSpPr>
        <p:spPr>
          <a:xfrm>
            <a:off x="2135560" y="352600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38988" y="685840"/>
            <a:ext cx="8262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28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производства </a:t>
            </a:r>
            <a:endParaRPr lang="ru-RU" sz="28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Фасовочно-</a:t>
            </a:r>
            <a:r>
              <a:rPr lang="ru-RU" sz="2800" b="1" u="sng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упаковачных</a:t>
            </a: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автоматов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568" y="2891558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2"/>
              </a:spcBef>
              <a:buSzPct val="110000"/>
              <a:buFont typeface="+mj-lt"/>
              <a:buAutoNum type="arabicPeriod" startAt="2"/>
              <a:tabLst>
                <a:tab pos="0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 проекта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производства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млн. руб.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Рабочие места (рабочие специальности)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00-200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чел.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421" y="0"/>
            <a:ext cx="9144000" cy="68580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35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7"/>
          <p:cNvSpPr txBox="1"/>
          <p:nvPr/>
        </p:nvSpPr>
        <p:spPr>
          <a:xfrm>
            <a:off x="2135560" y="352600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9" name="object 5"/>
          <p:cNvSpPr txBox="1">
            <a:spLocks noGrp="1"/>
          </p:cNvSpPr>
          <p:nvPr>
            <p:ph type="title"/>
          </p:nvPr>
        </p:nvSpPr>
        <p:spPr>
          <a:xfrm>
            <a:off x="2135560" y="882613"/>
            <a:ext cx="5472608" cy="454439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продуктовой линейки фасовочно-упаковочные автоматы и сфер применения</a:t>
            </a:r>
            <a:endParaRPr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6"/>
          <p:cNvSpPr txBox="1"/>
          <p:nvPr/>
        </p:nvSpPr>
        <p:spPr>
          <a:xfrm>
            <a:off x="2046840" y="2901428"/>
            <a:ext cx="4380675" cy="1885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1150" b="1" spc="-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виды фасовочно-упаковочных автоматов</a:t>
            </a:r>
            <a:endParaRPr lang="ru-RU" sz="11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7"/>
          <p:cNvSpPr txBox="1"/>
          <p:nvPr/>
        </p:nvSpPr>
        <p:spPr>
          <a:xfrm>
            <a:off x="7157176" y="2893128"/>
            <a:ext cx="3294766" cy="3794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ru-RU" sz="1150" b="1" spc="-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сферы применения упаковочного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50" b="1" spc="-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endParaRPr lang="ru-RU" sz="11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31"/>
          <p:cNvSpPr/>
          <p:nvPr/>
        </p:nvSpPr>
        <p:spPr>
          <a:xfrm>
            <a:off x="3964853" y="1733918"/>
            <a:ext cx="1248315" cy="1116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2"/>
          <p:cNvSpPr/>
          <p:nvPr/>
        </p:nvSpPr>
        <p:spPr>
          <a:xfrm>
            <a:off x="2046840" y="1733918"/>
            <a:ext cx="1832247" cy="11165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33"/>
          <p:cNvSpPr/>
          <p:nvPr/>
        </p:nvSpPr>
        <p:spPr>
          <a:xfrm>
            <a:off x="5296716" y="1732538"/>
            <a:ext cx="1130800" cy="11165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34"/>
          <p:cNvSpPr/>
          <p:nvPr/>
        </p:nvSpPr>
        <p:spPr>
          <a:xfrm>
            <a:off x="7157176" y="1738661"/>
            <a:ext cx="1058411" cy="11104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35"/>
          <p:cNvSpPr/>
          <p:nvPr/>
        </p:nvSpPr>
        <p:spPr>
          <a:xfrm>
            <a:off x="9417798" y="1732538"/>
            <a:ext cx="1033062" cy="11047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36"/>
          <p:cNvSpPr/>
          <p:nvPr/>
        </p:nvSpPr>
        <p:spPr>
          <a:xfrm>
            <a:off x="8287487" y="1732538"/>
            <a:ext cx="1058411" cy="1109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8"/>
          <p:cNvSpPr/>
          <p:nvPr/>
        </p:nvSpPr>
        <p:spPr>
          <a:xfrm>
            <a:off x="2043259" y="3303853"/>
            <a:ext cx="4384255" cy="393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9"/>
          <p:cNvSpPr txBox="1"/>
          <p:nvPr/>
        </p:nvSpPr>
        <p:spPr>
          <a:xfrm>
            <a:off x="2718799" y="3406460"/>
            <a:ext cx="18218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Разливочные машины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object 10"/>
          <p:cNvSpPr/>
          <p:nvPr/>
        </p:nvSpPr>
        <p:spPr>
          <a:xfrm>
            <a:off x="2038166" y="3792021"/>
            <a:ext cx="4389348" cy="393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1"/>
          <p:cNvSpPr txBox="1"/>
          <p:nvPr/>
        </p:nvSpPr>
        <p:spPr>
          <a:xfrm>
            <a:off x="2718066" y="3893904"/>
            <a:ext cx="353835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для формовки, фасовки и укупорки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bject 12"/>
          <p:cNvSpPr/>
          <p:nvPr/>
        </p:nvSpPr>
        <p:spPr>
          <a:xfrm>
            <a:off x="2038166" y="4279059"/>
            <a:ext cx="4389348" cy="393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3"/>
          <p:cNvSpPr txBox="1"/>
          <p:nvPr/>
        </p:nvSpPr>
        <p:spPr>
          <a:xfrm>
            <a:off x="2713707" y="4374163"/>
            <a:ext cx="2949156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для упаковывания в картон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bject 14"/>
          <p:cNvSpPr/>
          <p:nvPr/>
        </p:nvSpPr>
        <p:spPr>
          <a:xfrm>
            <a:off x="2038166" y="4768502"/>
            <a:ext cx="4389348" cy="393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5"/>
          <p:cNvSpPr txBox="1"/>
          <p:nvPr/>
        </p:nvSpPr>
        <p:spPr>
          <a:xfrm>
            <a:off x="2713707" y="4876264"/>
            <a:ext cx="2949156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для укладки на паллеты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bject 16"/>
          <p:cNvSpPr/>
          <p:nvPr/>
        </p:nvSpPr>
        <p:spPr>
          <a:xfrm>
            <a:off x="2038168" y="5269190"/>
            <a:ext cx="4389346" cy="393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7"/>
          <p:cNvSpPr txBox="1"/>
          <p:nvPr/>
        </p:nvSpPr>
        <p:spPr>
          <a:xfrm>
            <a:off x="2709759" y="5374429"/>
            <a:ext cx="1825772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Этикеровочные</a:t>
            </a: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машины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bject 18"/>
          <p:cNvSpPr/>
          <p:nvPr/>
        </p:nvSpPr>
        <p:spPr>
          <a:xfrm>
            <a:off x="2033493" y="5769601"/>
            <a:ext cx="4394021" cy="393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9"/>
          <p:cNvSpPr txBox="1"/>
          <p:nvPr/>
        </p:nvSpPr>
        <p:spPr>
          <a:xfrm>
            <a:off x="2706949" y="5867950"/>
            <a:ext cx="1828581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Обертывающие машины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bject 20"/>
          <p:cNvSpPr/>
          <p:nvPr/>
        </p:nvSpPr>
        <p:spPr>
          <a:xfrm>
            <a:off x="2033492" y="6267688"/>
            <a:ext cx="4394021" cy="393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22"/>
          <p:cNvSpPr txBox="1"/>
          <p:nvPr/>
        </p:nvSpPr>
        <p:spPr>
          <a:xfrm>
            <a:off x="2713336" y="6368128"/>
            <a:ext cx="2662583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очистки и стерилизации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bject 20"/>
          <p:cNvSpPr/>
          <p:nvPr/>
        </p:nvSpPr>
        <p:spPr>
          <a:xfrm>
            <a:off x="2108236" y="3357806"/>
            <a:ext cx="458723" cy="2926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21"/>
          <p:cNvSpPr/>
          <p:nvPr/>
        </p:nvSpPr>
        <p:spPr>
          <a:xfrm>
            <a:off x="2180969" y="3843641"/>
            <a:ext cx="288035" cy="295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22"/>
          <p:cNvSpPr/>
          <p:nvPr/>
        </p:nvSpPr>
        <p:spPr>
          <a:xfrm>
            <a:off x="2193308" y="4332219"/>
            <a:ext cx="266700" cy="2956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23"/>
          <p:cNvSpPr/>
          <p:nvPr/>
        </p:nvSpPr>
        <p:spPr>
          <a:xfrm>
            <a:off x="2198643" y="4818065"/>
            <a:ext cx="256031" cy="2926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24"/>
          <p:cNvSpPr/>
          <p:nvPr/>
        </p:nvSpPr>
        <p:spPr>
          <a:xfrm>
            <a:off x="2158527" y="5318577"/>
            <a:ext cx="358140" cy="297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25"/>
          <p:cNvSpPr/>
          <p:nvPr/>
        </p:nvSpPr>
        <p:spPr>
          <a:xfrm>
            <a:off x="2162680" y="5819446"/>
            <a:ext cx="324611" cy="2926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26"/>
          <p:cNvSpPr/>
          <p:nvPr/>
        </p:nvSpPr>
        <p:spPr>
          <a:xfrm>
            <a:off x="2108236" y="6317980"/>
            <a:ext cx="458723" cy="2926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8"/>
          <p:cNvSpPr/>
          <p:nvPr/>
        </p:nvSpPr>
        <p:spPr>
          <a:xfrm>
            <a:off x="7176731" y="3311875"/>
            <a:ext cx="3274129" cy="393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9"/>
          <p:cNvSpPr txBox="1"/>
          <p:nvPr/>
        </p:nvSpPr>
        <p:spPr>
          <a:xfrm>
            <a:off x="7852271" y="3346242"/>
            <a:ext cx="2356254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продуктов питания и напитков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bject 10"/>
          <p:cNvSpPr/>
          <p:nvPr/>
        </p:nvSpPr>
        <p:spPr>
          <a:xfrm>
            <a:off x="7171638" y="3800043"/>
            <a:ext cx="3279222" cy="393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1"/>
          <p:cNvSpPr txBox="1"/>
          <p:nvPr/>
        </p:nvSpPr>
        <p:spPr>
          <a:xfrm>
            <a:off x="7851539" y="3888278"/>
            <a:ext cx="2261452" cy="1795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Фармацевтика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bject 12"/>
          <p:cNvSpPr/>
          <p:nvPr/>
        </p:nvSpPr>
        <p:spPr>
          <a:xfrm>
            <a:off x="7171639" y="4287081"/>
            <a:ext cx="3279222" cy="393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3"/>
          <p:cNvSpPr txBox="1"/>
          <p:nvPr/>
        </p:nvSpPr>
        <p:spPr>
          <a:xfrm>
            <a:off x="7847179" y="4382185"/>
            <a:ext cx="2361346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bject 14"/>
          <p:cNvSpPr/>
          <p:nvPr/>
        </p:nvSpPr>
        <p:spPr>
          <a:xfrm>
            <a:off x="7171638" y="4776524"/>
            <a:ext cx="3279222" cy="393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5"/>
          <p:cNvSpPr txBox="1"/>
          <p:nvPr/>
        </p:nvSpPr>
        <p:spPr>
          <a:xfrm>
            <a:off x="7847180" y="4802398"/>
            <a:ext cx="2361346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b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косметических продуктов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object 27"/>
          <p:cNvSpPr/>
          <p:nvPr/>
        </p:nvSpPr>
        <p:spPr>
          <a:xfrm>
            <a:off x="7282685" y="3366280"/>
            <a:ext cx="455595" cy="2977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28"/>
          <p:cNvSpPr/>
          <p:nvPr/>
        </p:nvSpPr>
        <p:spPr>
          <a:xfrm>
            <a:off x="7265463" y="3830320"/>
            <a:ext cx="472817" cy="3089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29"/>
          <p:cNvSpPr/>
          <p:nvPr/>
        </p:nvSpPr>
        <p:spPr>
          <a:xfrm>
            <a:off x="7223208" y="4348911"/>
            <a:ext cx="574548" cy="2255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30"/>
          <p:cNvSpPr/>
          <p:nvPr/>
        </p:nvSpPr>
        <p:spPr>
          <a:xfrm>
            <a:off x="7232388" y="4854118"/>
            <a:ext cx="527486" cy="2849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7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80512" cy="6858000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1991544" y="2060848"/>
            <a:ext cx="8568952" cy="29523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5560" y="1364847"/>
            <a:ext cx="5904656" cy="44751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5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</a:t>
            </a:r>
            <a:r>
              <a:rPr lang="ru-RU" sz="10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бизнес-модели: </a:t>
            </a:r>
            <a:r>
              <a:rPr lang="ru-RU" sz="105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</a:t>
            </a:r>
            <a:r>
              <a:rPr lang="ru-RU" sz="10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5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комплексных  производственных линий </a:t>
            </a:r>
            <a:r>
              <a:rPr lang="ru-RU" sz="10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05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</a:t>
            </a:r>
            <a:r>
              <a:rPr lang="ru-RU" sz="10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 и комплексные </a:t>
            </a:r>
            <a:r>
              <a:rPr lang="ru-RU" sz="105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 поставки иностранного </a:t>
            </a:r>
            <a:r>
              <a:rPr lang="ru-RU" sz="10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  <a:r>
              <a:rPr lang="ru-RU" sz="1050" b="1" spc="-1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5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российские</a:t>
            </a:r>
            <a:r>
              <a:rPr lang="ru-RU" sz="1050" b="1" spc="-1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sz="105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4233" y="2751786"/>
            <a:ext cx="1698236" cy="56347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Металл,</a:t>
            </a:r>
            <a:r>
              <a:rPr lang="ru-RU" sz="1100" b="1" spc="2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пластик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Узлы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100" b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7710" y="2757047"/>
            <a:ext cx="1534900" cy="157913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100" b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 решения  производственной  проблемы</a:t>
            </a:r>
            <a:r>
              <a:rPr lang="ru-RU" sz="1100" b="1" spc="-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Разработка  </a:t>
            </a:r>
            <a:r>
              <a:rPr lang="ru-RU" sz="1100" b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spc="2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ецифик</a:t>
            </a:r>
            <a:r>
              <a:rPr lang="ru-RU" sz="1100" b="1" spc="2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ции  оборудования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48328" y="2757047"/>
            <a:ext cx="1440160" cy="1240579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 обслуживание</a:t>
            </a:r>
            <a:r>
              <a:rPr lang="ru-RU" sz="1100" b="1" spc="-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техники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14"/>
          <p:cNvSpPr txBox="1"/>
          <p:nvPr/>
        </p:nvSpPr>
        <p:spPr>
          <a:xfrm>
            <a:off x="7176120" y="2757047"/>
            <a:ext cx="1750924" cy="90202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Продажа, поставка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наладка</a:t>
            </a:r>
            <a:r>
              <a:rPr lang="ru-RU" sz="1100" b="1" spc="-3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sz="1100" b="1" spc="1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Обучение</a:t>
            </a:r>
            <a:r>
              <a:rPr lang="ru-RU" sz="1100" b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персонала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ятиугольник 93"/>
          <p:cNvSpPr/>
          <p:nvPr/>
        </p:nvSpPr>
        <p:spPr>
          <a:xfrm>
            <a:off x="1991544" y="2060848"/>
            <a:ext cx="1800200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1991544" y="2183770"/>
            <a:ext cx="1584176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68580" marR="5080" indent="-56515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 сырья</a:t>
            </a:r>
            <a:r>
              <a:rPr lang="ru-RU" sz="1100" b="1" spc="-9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комплектующих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ятиугольник 95"/>
          <p:cNvSpPr/>
          <p:nvPr/>
        </p:nvSpPr>
        <p:spPr>
          <a:xfrm>
            <a:off x="3791744" y="2060848"/>
            <a:ext cx="165618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ятиугольник 96"/>
          <p:cNvSpPr/>
          <p:nvPr/>
        </p:nvSpPr>
        <p:spPr>
          <a:xfrm>
            <a:off x="5447928" y="2060848"/>
            <a:ext cx="165618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7928" y="2215854"/>
            <a:ext cx="1512168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2700" marR="5080" indent="1016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spc="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1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b="1" spc="-1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100" b="1" spc="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1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100" b="1" spc="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 </a:t>
            </a:r>
            <a:r>
              <a:rPr lang="ru-RU" sz="11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b="1" spc="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1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ru-RU" sz="1100" b="1" spc="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1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ятиугольник 97"/>
          <p:cNvSpPr/>
          <p:nvPr/>
        </p:nvSpPr>
        <p:spPr>
          <a:xfrm>
            <a:off x="7104112" y="2060848"/>
            <a:ext cx="1872208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04112" y="2215854"/>
            <a:ext cx="1728192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216535" marR="5080" indent="-20447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 и</a:t>
            </a:r>
            <a:r>
              <a:rPr lang="ru-RU" sz="1100" b="1" spc="-9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наладка  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ятиугольник 98"/>
          <p:cNvSpPr/>
          <p:nvPr/>
        </p:nvSpPr>
        <p:spPr>
          <a:xfrm>
            <a:off x="8976320" y="2060848"/>
            <a:ext cx="1584176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17"/>
          <p:cNvSpPr txBox="1"/>
          <p:nvPr/>
        </p:nvSpPr>
        <p:spPr>
          <a:xfrm>
            <a:off x="8976320" y="2215854"/>
            <a:ext cx="1440160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04139" marR="5080" indent="-92075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b="1" spc="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1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жн</a:t>
            </a:r>
            <a:r>
              <a:rPr lang="ru-RU" sz="11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 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21"/>
          <p:cNvSpPr txBox="1"/>
          <p:nvPr/>
        </p:nvSpPr>
        <p:spPr>
          <a:xfrm>
            <a:off x="5519936" y="2758314"/>
            <a:ext cx="1584176" cy="39419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100" b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b="1" spc="2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100" b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100" b="1" spc="2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135560" y="332656"/>
            <a:ext cx="4752528" cy="1008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bject 8"/>
          <p:cNvSpPr txBox="1"/>
          <p:nvPr/>
        </p:nvSpPr>
        <p:spPr>
          <a:xfrm>
            <a:off x="2279576" y="364740"/>
            <a:ext cx="4608512" cy="947956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spcBef>
                <a:spcPts val="92"/>
              </a:spcBef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ЦЕПОЧКА СОЗДАНИЯ СТОИМОСТИ В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СЕГМЕНТЕ </a:t>
            </a:r>
          </a:p>
          <a:p>
            <a:pPr marL="11132">
              <a:spcBef>
                <a:spcPts val="92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МИНИ-ЭКСКАВАТОРОВ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1744" y="2191060"/>
            <a:ext cx="1512168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257810" marR="5080" indent="-245745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и</a:t>
            </a:r>
            <a:r>
              <a:rPr lang="ru-RU" sz="1100" b="1" spc="-10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1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27"/>
          <p:cNvSpPr/>
          <p:nvPr/>
        </p:nvSpPr>
        <p:spPr>
          <a:xfrm>
            <a:off x="1991544" y="5157192"/>
            <a:ext cx="8568952" cy="1296144"/>
          </a:xfrm>
          <a:custGeom>
            <a:avLst/>
            <a:gdLst/>
            <a:ahLst/>
            <a:cxnLst/>
            <a:rect l="l" t="t" r="r" b="b"/>
            <a:pathLst>
              <a:path w="9354820" h="408939">
                <a:moveTo>
                  <a:pt x="0" y="0"/>
                </a:moveTo>
                <a:lnTo>
                  <a:pt x="9354312" y="0"/>
                </a:lnTo>
                <a:lnTo>
                  <a:pt x="9354312" y="408432"/>
                </a:lnTo>
                <a:lnTo>
                  <a:pt x="0" y="408432"/>
                </a:lnTo>
                <a:lnTo>
                  <a:pt x="0" y="0"/>
                </a:lnTo>
                <a:close/>
              </a:path>
            </a:pathLst>
          </a:custGeom>
          <a:solidFill>
            <a:srgbClr val="DAE4F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1" name="Прямая соединительная линия 110"/>
          <p:cNvCxnSpPr>
            <a:stCxn id="13" idx="1"/>
          </p:cNvCxnSpPr>
          <p:nvPr/>
        </p:nvCxnSpPr>
        <p:spPr>
          <a:xfrm>
            <a:off x="7104112" y="2391032"/>
            <a:ext cx="0" cy="262214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8" idx="1"/>
          </p:cNvCxnSpPr>
          <p:nvPr/>
        </p:nvCxnSpPr>
        <p:spPr>
          <a:xfrm>
            <a:off x="3791744" y="2382637"/>
            <a:ext cx="0" cy="2630539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0" idx="1"/>
          </p:cNvCxnSpPr>
          <p:nvPr/>
        </p:nvCxnSpPr>
        <p:spPr>
          <a:xfrm>
            <a:off x="5447928" y="2391032"/>
            <a:ext cx="0" cy="262214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0" idx="1"/>
          </p:cNvCxnSpPr>
          <p:nvPr/>
        </p:nvCxnSpPr>
        <p:spPr>
          <a:xfrm>
            <a:off x="8976320" y="2391032"/>
            <a:ext cx="0" cy="273548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991544" y="4869160"/>
            <a:ext cx="8568952" cy="28244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bject 4"/>
          <p:cNvSpPr txBox="1">
            <a:spLocks/>
          </p:cNvSpPr>
          <p:nvPr/>
        </p:nvSpPr>
        <p:spPr>
          <a:xfrm>
            <a:off x="1991544" y="4899834"/>
            <a:ext cx="8568952" cy="22668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БИЗНЕС-МОДЕЛИ И ПРИМЕРЫ КОМПАНИЙ</a:t>
            </a:r>
          </a:p>
        </p:txBody>
      </p:sp>
      <p:sp>
        <p:nvSpPr>
          <p:cNvPr id="44" name="object 24"/>
          <p:cNvSpPr/>
          <p:nvPr/>
        </p:nvSpPr>
        <p:spPr>
          <a:xfrm>
            <a:off x="5121584" y="5236732"/>
            <a:ext cx="1913918" cy="46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5"/>
          <p:cNvSpPr/>
          <p:nvPr/>
        </p:nvSpPr>
        <p:spPr>
          <a:xfrm>
            <a:off x="2069577" y="5246176"/>
            <a:ext cx="2229609" cy="448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6"/>
          <p:cNvSpPr/>
          <p:nvPr/>
        </p:nvSpPr>
        <p:spPr>
          <a:xfrm>
            <a:off x="6762354" y="5789200"/>
            <a:ext cx="896863" cy="557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7"/>
          <p:cNvSpPr/>
          <p:nvPr/>
        </p:nvSpPr>
        <p:spPr>
          <a:xfrm>
            <a:off x="3923910" y="5816151"/>
            <a:ext cx="1155793" cy="5308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8"/>
          <p:cNvSpPr/>
          <p:nvPr/>
        </p:nvSpPr>
        <p:spPr>
          <a:xfrm>
            <a:off x="7659217" y="5231881"/>
            <a:ext cx="2086258" cy="482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9"/>
          <p:cNvSpPr/>
          <p:nvPr/>
        </p:nvSpPr>
        <p:spPr>
          <a:xfrm>
            <a:off x="9137104" y="5892352"/>
            <a:ext cx="1262866" cy="4009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8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853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19536" y="1700808"/>
            <a:ext cx="8640960" cy="505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7"/>
          <p:cNvSpPr txBox="1"/>
          <p:nvPr/>
        </p:nvSpPr>
        <p:spPr>
          <a:xfrm>
            <a:off x="2063552" y="1824886"/>
            <a:ext cx="8352928" cy="3797454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Сильные стороны Ивановской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области</a:t>
            </a:r>
          </a:p>
          <a:p>
            <a:endParaRPr lang="ru-RU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к крупнейшему московскому рынку, на котором работают большие компании, производящие продукты питания и напитки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стоимость труда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r>
              <a:rPr lang="ru-RU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большого числа производственных площадок, подключенных к инженерным сетям и подходящей площади</a:t>
            </a:r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accent2"/>
              </a:buClr>
            </a:pPr>
            <a:endParaRPr lang="ru-RU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земельные участки рядом с промышленными парками и возможность проведения к ним инфраструктуры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5560" y="332656"/>
            <a:ext cx="460851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2279576" y="332656"/>
            <a:ext cx="4608512" cy="66839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РАЗМЕЩЕНИЯ В ИВАНОВСКОМ РЕГИОНЕ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2136102" y="860725"/>
            <a:ext cx="8341397" cy="5921112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514350" indent="-514350">
              <a:buClr>
                <a:schemeClr val="accent2"/>
              </a:buClr>
              <a:buAutoNum type="arabicPeriod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и производство                       комплексных производственных                   линий под потребности бизнеса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проекты поставки иностранного оборудования на российские предприятия</a:t>
            </a:r>
            <a:endParaRPr lang="ru-RU" sz="2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Ключевыми потребителями фасовочно-упаковочных автоматов являются компании из секторов:</a:t>
            </a:r>
            <a:endParaRPr lang="ru-RU" sz="2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питания и напитков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Фармацевтики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Химии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Косметики</a:t>
            </a:r>
          </a:p>
          <a:p>
            <a:pPr>
              <a:buClr>
                <a:schemeClr val="accent2"/>
              </a:buClr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 большим является сектор производства продуктов питания и напитков, а самым быстрорастущим – производство косметики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5560" y="332656"/>
            <a:ext cx="280831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2135560" y="352600"/>
            <a:ext cx="280831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 - МОДЕЛЬ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2172072" y="1035663"/>
            <a:ext cx="8319465" cy="5059338"/>
          </a:xfrm>
          <a:prstGeom prst="rect">
            <a:avLst/>
          </a:prstGeom>
        </p:spPr>
        <p:txBody>
          <a:bodyPr vert="horz" wrap="square" lIns="0" tIns="11688" rIns="0" bIns="0" numCol="1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3,4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млрд. </a:t>
            </a:r>
            <a:r>
              <a:rPr lang="ru-RU" sz="28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объема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к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142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sz="28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Прогноз объема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российского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к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2027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endParaRPr lang="ru-RU" sz="28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Ежегодные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темпы роста мирового и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рынков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spc="5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3200" b="1" spc="5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3200" b="1" spc="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8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Доля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импортного оборудования на российском рынке</a:t>
            </a:r>
            <a:endParaRPr lang="ru-RU" sz="2800" b="1" spc="5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5560" y="332656"/>
            <a:ext cx="381642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2135560" y="352600"/>
            <a:ext cx="3816424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РЫНОЧНЫЙ ПОТЕНЦИАЛ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3648"/>
            <a:ext cx="9144000" cy="6858000"/>
          </a:xfrm>
          <a:prstGeom prst="rect">
            <a:avLst/>
          </a:prstGeom>
          <a:noFill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5560" y="778042"/>
            <a:ext cx="5468398" cy="343639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20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Оптимальным местом размещения производства мини-экскаваторов 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 </a:t>
            </a:r>
            <a:r>
              <a:rPr lang="ru-RU" sz="1200" b="1" spc="-5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</a:t>
            </a:r>
            <a:r>
              <a:rPr lang="ru-RU" sz="120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инвестиционная 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 </a:t>
            </a:r>
            <a:r>
              <a:rPr lang="ru-RU" sz="120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b="1" spc="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1200" b="1" spc="-3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endParaRPr sz="1200" b="1" spc="-9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35560" y="332656"/>
            <a:ext cx="496855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2135560" y="352600"/>
            <a:ext cx="496855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ТРЕБОВАНИЕ К ИНФРАСТРУКТУРЕ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9"/>
          <p:cNvSpPr/>
          <p:nvPr/>
        </p:nvSpPr>
        <p:spPr>
          <a:xfrm>
            <a:off x="5159897" y="2610210"/>
            <a:ext cx="5121401" cy="291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0"/>
          <p:cNvSpPr txBox="1"/>
          <p:nvPr/>
        </p:nvSpPr>
        <p:spPr>
          <a:xfrm>
            <a:off x="7296781" y="4069644"/>
            <a:ext cx="41592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10" dirty="0">
                <a:latin typeface="Verdana"/>
                <a:cs typeface="Verdana"/>
              </a:rPr>
              <a:t>н</a:t>
            </a:r>
            <a:r>
              <a:rPr sz="700" spc="-5" dirty="0">
                <a:latin typeface="Verdana"/>
                <a:cs typeface="Verdana"/>
              </a:rPr>
              <a:t>ово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9" name="object 11"/>
          <p:cNvSpPr txBox="1"/>
          <p:nvPr/>
        </p:nvSpPr>
        <p:spPr>
          <a:xfrm>
            <a:off x="7767680" y="4391211"/>
            <a:ext cx="2216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Шу</a:t>
            </a:r>
            <a:r>
              <a:rPr sz="700" spc="-5" dirty="0">
                <a:latin typeface="Verdana"/>
                <a:cs typeface="Verdana"/>
              </a:rPr>
              <a:t>я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0" name="object 12"/>
          <p:cNvSpPr txBox="1"/>
          <p:nvPr/>
        </p:nvSpPr>
        <p:spPr>
          <a:xfrm>
            <a:off x="6144627" y="4401893"/>
            <a:ext cx="40259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Те</a:t>
            </a:r>
            <a:r>
              <a:rPr sz="700" spc="-10" dirty="0">
                <a:latin typeface="Verdana"/>
                <a:cs typeface="Verdana"/>
              </a:rPr>
              <a:t>йко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5" dirty="0">
                <a:latin typeface="Verdana"/>
                <a:cs typeface="Verdana"/>
              </a:rPr>
              <a:t>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13"/>
          <p:cNvSpPr txBox="1"/>
          <p:nvPr/>
        </p:nvSpPr>
        <p:spPr>
          <a:xfrm>
            <a:off x="5443584" y="3926380"/>
            <a:ext cx="123825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015">
              <a:lnSpc>
                <a:spcPts val="75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Ком</a:t>
            </a:r>
            <a:r>
              <a:rPr sz="700" spc="-5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омо</a:t>
            </a:r>
            <a:r>
              <a:rPr sz="700" spc="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ь</a:t>
            </a:r>
            <a:r>
              <a:rPr sz="700" spc="-5" dirty="0">
                <a:latin typeface="Verdana"/>
                <a:cs typeface="Verdana"/>
              </a:rPr>
              <a:t>ск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ts val="750"/>
              </a:lnSpc>
            </a:pPr>
            <a:r>
              <a:rPr sz="700" spc="-5" dirty="0">
                <a:latin typeface="Verdana"/>
                <a:cs typeface="Verdana"/>
              </a:rPr>
              <a:t>Ильинское-</a:t>
            </a:r>
            <a:endParaRPr sz="700">
              <a:latin typeface="Verdana"/>
              <a:cs typeface="Verdana"/>
            </a:endParaRPr>
          </a:p>
          <a:p>
            <a:pPr marL="35560"/>
            <a:r>
              <a:rPr sz="700" spc="-5" dirty="0">
                <a:latin typeface="Verdana"/>
                <a:cs typeface="Verdana"/>
              </a:rPr>
              <a:t>Хованское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14"/>
          <p:cNvSpPr txBox="1"/>
          <p:nvPr/>
        </p:nvSpPr>
        <p:spPr>
          <a:xfrm>
            <a:off x="5880965" y="4817897"/>
            <a:ext cx="45465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835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Г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р</a:t>
            </a:r>
            <a:r>
              <a:rPr sz="700" spc="-15" dirty="0">
                <a:latin typeface="Verdana"/>
                <a:cs typeface="Verdana"/>
              </a:rPr>
              <a:t>и</a:t>
            </a:r>
            <a:r>
              <a:rPr sz="700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  Посад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3" name="object 15"/>
          <p:cNvSpPr txBox="1"/>
          <p:nvPr/>
        </p:nvSpPr>
        <p:spPr>
          <a:xfrm>
            <a:off x="7339428" y="4862083"/>
            <a:ext cx="3613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но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4" name="object 16"/>
          <p:cNvSpPr txBox="1"/>
          <p:nvPr/>
        </p:nvSpPr>
        <p:spPr>
          <a:xfrm>
            <a:off x="6883781" y="4461318"/>
            <a:ext cx="4311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Лежнево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6" name="object 17"/>
          <p:cNvSpPr txBox="1"/>
          <p:nvPr/>
        </p:nvSpPr>
        <p:spPr>
          <a:xfrm>
            <a:off x="8352898" y="4933728"/>
            <a:ext cx="2406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</a:t>
            </a:r>
            <a:r>
              <a:rPr sz="700" spc="-5" dirty="0">
                <a:latin typeface="Verdana"/>
                <a:cs typeface="Verdana"/>
              </a:rPr>
              <a:t>жа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7" name="object 18"/>
          <p:cNvSpPr txBox="1"/>
          <p:nvPr/>
        </p:nvSpPr>
        <p:spPr>
          <a:xfrm>
            <a:off x="8700360" y="3984323"/>
            <a:ext cx="19558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у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4" name="object 19"/>
          <p:cNvSpPr txBox="1"/>
          <p:nvPr/>
        </p:nvSpPr>
        <p:spPr>
          <a:xfrm>
            <a:off x="7817961" y="3781581"/>
            <a:ext cx="4083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Родники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6" name="object 20"/>
          <p:cNvSpPr txBox="1"/>
          <p:nvPr/>
        </p:nvSpPr>
        <p:spPr>
          <a:xfrm>
            <a:off x="7276955" y="3213167"/>
            <a:ext cx="5353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ри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ол</a:t>
            </a:r>
            <a:r>
              <a:rPr sz="700" spc="-5" dirty="0">
                <a:latin typeface="Verdana"/>
                <a:cs typeface="Verdana"/>
              </a:rPr>
              <a:t>ж</a:t>
            </a:r>
            <a:r>
              <a:rPr sz="700" spc="-10" dirty="0">
                <a:latin typeface="Verdana"/>
                <a:cs typeface="Verdana"/>
              </a:rPr>
              <a:t>с</a:t>
            </a:r>
            <a:r>
              <a:rPr sz="700" spc="-5" dirty="0">
                <a:latin typeface="Verdana"/>
                <a:cs typeface="Verdana"/>
              </a:rPr>
              <a:t>к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7" name="object 21"/>
          <p:cNvSpPr txBox="1"/>
          <p:nvPr/>
        </p:nvSpPr>
        <p:spPr>
          <a:xfrm>
            <a:off x="8133431" y="4459754"/>
            <a:ext cx="3067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ал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8" name="object 22"/>
          <p:cNvSpPr txBox="1"/>
          <p:nvPr/>
        </p:nvSpPr>
        <p:spPr>
          <a:xfrm>
            <a:off x="7013303" y="3461551"/>
            <a:ext cx="4819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Ф</a:t>
            </a:r>
            <a:r>
              <a:rPr sz="700" spc="-15" dirty="0">
                <a:latin typeface="Verdana"/>
                <a:cs typeface="Verdana"/>
              </a:rPr>
              <a:t>у</a:t>
            </a:r>
            <a:r>
              <a:rPr sz="700" spc="-10" dirty="0">
                <a:latin typeface="Verdana"/>
                <a:cs typeface="Verdana"/>
              </a:rPr>
              <a:t>рм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9" name="object 23"/>
          <p:cNvSpPr txBox="1"/>
          <p:nvPr/>
        </p:nvSpPr>
        <p:spPr>
          <a:xfrm>
            <a:off x="8918290" y="4243361"/>
            <a:ext cx="41655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Ве</a:t>
            </a:r>
            <a:r>
              <a:rPr sz="700" spc="-10" dirty="0">
                <a:latin typeface="Verdana"/>
                <a:cs typeface="Verdana"/>
              </a:rPr>
              <a:t>рх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й  Ландех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110" name="object 24"/>
          <p:cNvSpPr txBox="1"/>
          <p:nvPr/>
        </p:nvSpPr>
        <p:spPr>
          <a:xfrm>
            <a:off x="8067910" y="3525562"/>
            <a:ext cx="3422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ичу</a:t>
            </a:r>
            <a:r>
              <a:rPr sz="700" spc="-15" dirty="0">
                <a:latin typeface="Verdana"/>
                <a:cs typeface="Verdana"/>
              </a:rPr>
              <a:t>г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1" name="object 25"/>
          <p:cNvSpPr txBox="1"/>
          <p:nvPr/>
        </p:nvSpPr>
        <p:spPr>
          <a:xfrm>
            <a:off x="8572845" y="3303079"/>
            <a:ext cx="11811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2" name="object 26"/>
          <p:cNvSpPr txBox="1"/>
          <p:nvPr/>
        </p:nvSpPr>
        <p:spPr>
          <a:xfrm>
            <a:off x="8677706" y="3290854"/>
            <a:ext cx="32702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неш</a:t>
            </a:r>
            <a:r>
              <a:rPr sz="700" spc="-10" dirty="0">
                <a:latin typeface="Verdana"/>
                <a:cs typeface="Verdana"/>
              </a:rPr>
              <a:t>м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3" name="object 27"/>
          <p:cNvSpPr txBox="1"/>
          <p:nvPr/>
        </p:nvSpPr>
        <p:spPr>
          <a:xfrm>
            <a:off x="9088987" y="4671641"/>
            <a:ext cx="3994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5" dirty="0">
                <a:latin typeface="Verdana"/>
                <a:cs typeface="Verdana"/>
              </a:rPr>
              <a:t>естя</a:t>
            </a: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4" name="object 28"/>
          <p:cNvSpPr txBox="1"/>
          <p:nvPr/>
        </p:nvSpPr>
        <p:spPr>
          <a:xfrm>
            <a:off x="9102716" y="3495108"/>
            <a:ext cx="438784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Юрь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вец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5" name="object 29"/>
          <p:cNvSpPr txBox="1"/>
          <p:nvPr/>
        </p:nvSpPr>
        <p:spPr>
          <a:xfrm>
            <a:off x="9401382" y="4118415"/>
            <a:ext cx="32194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уч</a:t>
            </a:r>
            <a:r>
              <a:rPr sz="700" spc="-5" dirty="0">
                <a:latin typeface="Verdana"/>
                <a:cs typeface="Verdana"/>
              </a:rPr>
              <a:t>еж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2124893" y="1860894"/>
            <a:ext cx="6026931" cy="4074628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>
              <a:spcBef>
                <a:spcPts val="295"/>
              </a:spcBef>
              <a:buClr>
                <a:schemeClr val="accent2"/>
              </a:buClr>
            </a:pP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lang="ru-RU" sz="1200" b="1" spc="-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размещения</a:t>
            </a:r>
            <a:endParaRPr lang="ru-RU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95"/>
              </a:spcBef>
              <a:buClr>
                <a:schemeClr val="accent2"/>
              </a:buClr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 городом </a:t>
            </a:r>
            <a:r>
              <a:rPr lang="ru-RU" sz="1200" b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Иваново,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индустриальными</a:t>
            </a:r>
            <a:r>
              <a:rPr lang="ru-RU" sz="1200" b="1" spc="-8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парками «Родники»</a:t>
            </a:r>
          </a:p>
          <a:p>
            <a:pPr>
              <a:spcBef>
                <a:spcPts val="295"/>
              </a:spcBef>
              <a:buClr>
                <a:schemeClr val="accent2"/>
              </a:buClr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</a:t>
            </a:r>
            <a:r>
              <a:rPr lang="ru-RU" sz="1200" b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1200" b="1" spc="-2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Кинешма</a:t>
            </a:r>
          </a:p>
          <a:p>
            <a:pPr>
              <a:spcBef>
                <a:spcPts val="295"/>
              </a:spcBef>
              <a:buClr>
                <a:schemeClr val="accent2"/>
              </a:buClr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62"/>
              </a:spcBef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62"/>
              </a:spcBef>
            </a:pPr>
            <a:endParaRPr lang="en-US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800">
              <a:spcBef>
                <a:spcPts val="302"/>
              </a:spcBef>
            </a:pPr>
            <a:r>
              <a:rPr lang="ru-RU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Площадь и</a:t>
            </a:r>
            <a:r>
              <a:rPr lang="ru-RU" sz="1200" b="1" spc="-26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инфраструктура</a:t>
            </a:r>
            <a:r>
              <a:rPr lang="en-US" sz="12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Земельный участок: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-6</a:t>
            </a:r>
            <a:r>
              <a:rPr lang="ru-RU" sz="1200" b="1" spc="-6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  <a:endParaRPr lang="en-US" sz="1200" b="1" spc="-4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Электроснабжение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Мвт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>
              <a:spcBef>
                <a:spcPts val="460"/>
              </a:spcBef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</a:t>
            </a:r>
            <a:r>
              <a:rPr lang="ru-RU" sz="1200" b="1" spc="-48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-6" baseline="2380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/мес.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endParaRPr lang="en-US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endParaRPr lang="en-US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r>
              <a:rPr lang="ru-RU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Рабочие места  </a:t>
            </a:r>
            <a:endParaRPr lang="en-US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Высококвалифицированные  рабочие:  </a:t>
            </a:r>
            <a:r>
              <a:rPr lang="ru-RU" sz="1400" b="1" spc="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 </a:t>
            </a:r>
            <a:r>
              <a:rPr lang="en-US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ru-RU" sz="1200" b="1" spc="-8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</a:t>
            </a: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b="1" spc="-4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37"/>
          <p:cNvSpPr/>
          <p:nvPr/>
        </p:nvSpPr>
        <p:spPr>
          <a:xfrm>
            <a:off x="7139884" y="4128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334009" h="312419">
                <a:moveTo>
                  <a:pt x="167640" y="312420"/>
                </a:moveTo>
                <a:lnTo>
                  <a:pt x="122943" y="306824"/>
                </a:lnTo>
                <a:lnTo>
                  <a:pt x="82860" y="291027"/>
                </a:lnTo>
                <a:lnTo>
                  <a:pt x="48958" y="266509"/>
                </a:lnTo>
                <a:lnTo>
                  <a:pt x="22803" y="234752"/>
                </a:lnTo>
                <a:lnTo>
                  <a:pt x="5961" y="197238"/>
                </a:lnTo>
                <a:lnTo>
                  <a:pt x="0" y="155448"/>
                </a:lnTo>
                <a:lnTo>
                  <a:pt x="5961" y="114300"/>
                </a:lnTo>
                <a:lnTo>
                  <a:pt x="22803" y="77216"/>
                </a:lnTo>
                <a:lnTo>
                  <a:pt x="48958" y="45720"/>
                </a:lnTo>
                <a:lnTo>
                  <a:pt x="82860" y="21336"/>
                </a:lnTo>
                <a:lnTo>
                  <a:pt x="122943" y="5588"/>
                </a:lnTo>
                <a:lnTo>
                  <a:pt x="167640" y="0"/>
                </a:lnTo>
                <a:lnTo>
                  <a:pt x="220029" y="7973"/>
                </a:lnTo>
                <a:lnTo>
                  <a:pt x="265614" y="30138"/>
                </a:lnTo>
                <a:lnTo>
                  <a:pt x="301617" y="63861"/>
                </a:lnTo>
                <a:lnTo>
                  <a:pt x="325258" y="106509"/>
                </a:lnTo>
                <a:lnTo>
                  <a:pt x="333756" y="155448"/>
                </a:lnTo>
                <a:lnTo>
                  <a:pt x="327801" y="197238"/>
                </a:lnTo>
                <a:lnTo>
                  <a:pt x="311008" y="234752"/>
                </a:lnTo>
                <a:lnTo>
                  <a:pt x="284988" y="266509"/>
                </a:lnTo>
                <a:lnTo>
                  <a:pt x="251347" y="291027"/>
                </a:lnTo>
                <a:lnTo>
                  <a:pt x="211694" y="306824"/>
                </a:lnTo>
                <a:lnTo>
                  <a:pt x="167640" y="31242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37"/>
          <p:cNvSpPr/>
          <p:nvPr/>
        </p:nvSpPr>
        <p:spPr>
          <a:xfrm>
            <a:off x="8538526" y="31971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334009" h="312419">
                <a:moveTo>
                  <a:pt x="167640" y="312420"/>
                </a:moveTo>
                <a:lnTo>
                  <a:pt x="122943" y="306824"/>
                </a:lnTo>
                <a:lnTo>
                  <a:pt x="82860" y="291027"/>
                </a:lnTo>
                <a:lnTo>
                  <a:pt x="48958" y="266509"/>
                </a:lnTo>
                <a:lnTo>
                  <a:pt x="22803" y="234752"/>
                </a:lnTo>
                <a:lnTo>
                  <a:pt x="5961" y="197238"/>
                </a:lnTo>
                <a:lnTo>
                  <a:pt x="0" y="155448"/>
                </a:lnTo>
                <a:lnTo>
                  <a:pt x="5961" y="114300"/>
                </a:lnTo>
                <a:lnTo>
                  <a:pt x="22803" y="77216"/>
                </a:lnTo>
                <a:lnTo>
                  <a:pt x="48958" y="45720"/>
                </a:lnTo>
                <a:lnTo>
                  <a:pt x="82860" y="21336"/>
                </a:lnTo>
                <a:lnTo>
                  <a:pt x="122943" y="5588"/>
                </a:lnTo>
                <a:lnTo>
                  <a:pt x="167640" y="0"/>
                </a:lnTo>
                <a:lnTo>
                  <a:pt x="220029" y="7973"/>
                </a:lnTo>
                <a:lnTo>
                  <a:pt x="265614" y="30138"/>
                </a:lnTo>
                <a:lnTo>
                  <a:pt x="301617" y="63861"/>
                </a:lnTo>
                <a:lnTo>
                  <a:pt x="325258" y="106509"/>
                </a:lnTo>
                <a:lnTo>
                  <a:pt x="333756" y="155448"/>
                </a:lnTo>
                <a:lnTo>
                  <a:pt x="327801" y="197238"/>
                </a:lnTo>
                <a:lnTo>
                  <a:pt x="311008" y="234752"/>
                </a:lnTo>
                <a:lnTo>
                  <a:pt x="284988" y="266509"/>
                </a:lnTo>
                <a:lnTo>
                  <a:pt x="251347" y="291027"/>
                </a:lnTo>
                <a:lnTo>
                  <a:pt x="211694" y="306824"/>
                </a:lnTo>
                <a:lnTo>
                  <a:pt x="167640" y="31242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ject 37"/>
          <p:cNvSpPr/>
          <p:nvPr/>
        </p:nvSpPr>
        <p:spPr>
          <a:xfrm>
            <a:off x="7997496" y="3936735"/>
            <a:ext cx="45719" cy="45719"/>
          </a:xfrm>
          <a:custGeom>
            <a:avLst/>
            <a:gdLst/>
            <a:ahLst/>
            <a:cxnLst/>
            <a:rect l="l" t="t" r="r" b="b"/>
            <a:pathLst>
              <a:path w="334009" h="312419">
                <a:moveTo>
                  <a:pt x="167640" y="312420"/>
                </a:moveTo>
                <a:lnTo>
                  <a:pt x="122943" y="306824"/>
                </a:lnTo>
                <a:lnTo>
                  <a:pt x="82860" y="291027"/>
                </a:lnTo>
                <a:lnTo>
                  <a:pt x="48958" y="266509"/>
                </a:lnTo>
                <a:lnTo>
                  <a:pt x="22803" y="234752"/>
                </a:lnTo>
                <a:lnTo>
                  <a:pt x="5961" y="197238"/>
                </a:lnTo>
                <a:lnTo>
                  <a:pt x="0" y="155448"/>
                </a:lnTo>
                <a:lnTo>
                  <a:pt x="5961" y="114300"/>
                </a:lnTo>
                <a:lnTo>
                  <a:pt x="22803" y="77216"/>
                </a:lnTo>
                <a:lnTo>
                  <a:pt x="48958" y="45720"/>
                </a:lnTo>
                <a:lnTo>
                  <a:pt x="82860" y="21336"/>
                </a:lnTo>
                <a:lnTo>
                  <a:pt x="122943" y="5588"/>
                </a:lnTo>
                <a:lnTo>
                  <a:pt x="167640" y="0"/>
                </a:lnTo>
                <a:lnTo>
                  <a:pt x="220029" y="7973"/>
                </a:lnTo>
                <a:lnTo>
                  <a:pt x="265614" y="30138"/>
                </a:lnTo>
                <a:lnTo>
                  <a:pt x="301617" y="63861"/>
                </a:lnTo>
                <a:lnTo>
                  <a:pt x="325258" y="106509"/>
                </a:lnTo>
                <a:lnTo>
                  <a:pt x="333756" y="155448"/>
                </a:lnTo>
                <a:lnTo>
                  <a:pt x="327801" y="197238"/>
                </a:lnTo>
                <a:lnTo>
                  <a:pt x="311008" y="234752"/>
                </a:lnTo>
                <a:lnTo>
                  <a:pt x="284988" y="266509"/>
                </a:lnTo>
                <a:lnTo>
                  <a:pt x="251347" y="291027"/>
                </a:lnTo>
                <a:lnTo>
                  <a:pt x="211694" y="306824"/>
                </a:lnTo>
                <a:lnTo>
                  <a:pt x="167640" y="312420"/>
                </a:ln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117" name="Прямоугольник 116"/>
          <p:cNvSpPr/>
          <p:nvPr/>
        </p:nvSpPr>
        <p:spPr>
          <a:xfrm>
            <a:off x="2135560" y="332656"/>
            <a:ext cx="4104456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ect 4"/>
          <p:cNvSpPr txBox="1">
            <a:spLocks/>
          </p:cNvSpPr>
          <p:nvPr/>
        </p:nvSpPr>
        <p:spPr>
          <a:xfrm>
            <a:off x="2135560" y="709392"/>
            <a:ext cx="5472608" cy="31901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рынок фасовочно-упаковочных автоматов – </a:t>
            </a:r>
            <a:r>
              <a:rPr lang="ru-RU" sz="100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перспективный </a:t>
            </a:r>
            <a:r>
              <a:rPr lang="ru-RU" sz="1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sz="100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быстрорастущий, российский </a:t>
            </a:r>
            <a:r>
              <a:rPr lang="ru-RU" sz="1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</a:t>
            </a:r>
            <a:r>
              <a:rPr lang="ru-RU" sz="1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b="1" spc="-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 </a:t>
            </a:r>
            <a:r>
              <a:rPr lang="ru-RU" sz="1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000" b="1" spc="-15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объему</a:t>
            </a:r>
            <a:endParaRPr lang="ru-RU" sz="1000" b="1" spc="-4" dirty="0">
              <a:solidFill>
                <a:schemeClr val="accent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2" name="object 24"/>
          <p:cNvSpPr txBox="1"/>
          <p:nvPr/>
        </p:nvSpPr>
        <p:spPr>
          <a:xfrm>
            <a:off x="1847527" y="1613941"/>
            <a:ext cx="4036437" cy="349795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275"/>
              </a:spcBef>
            </a:pPr>
            <a:r>
              <a:rPr lang="ru-RU" sz="1100" b="1" i="1" spc="-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1100" b="1" i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мирового рынка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фасовочно-упаковочных</a:t>
            </a:r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отраслям,</a:t>
            </a:r>
            <a:r>
              <a:rPr lang="ru-RU" sz="1100" b="1" i="1" spc="2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</a:t>
            </a:r>
            <a:r>
              <a:rPr lang="ru-RU" sz="1100" b="1" i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sz="11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2078410" y="1044897"/>
            <a:ext cx="6170240" cy="514119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62230" marR="544195">
              <a:lnSpc>
                <a:spcPct val="101600"/>
              </a:lnSpc>
              <a:spcBef>
                <a:spcPts val="210"/>
              </a:spcBef>
            </a:pPr>
            <a:r>
              <a:rPr lang="ru-RU" sz="16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рынок фасовочно-упаковочных автоматов  </a:t>
            </a:r>
            <a:r>
              <a:rPr lang="ru-RU" sz="1600" b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 </a:t>
            </a:r>
            <a:r>
              <a:rPr lang="ru-RU" sz="16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16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$48 млн. в 2019г. с темпом роста</a:t>
            </a:r>
            <a:r>
              <a:rPr lang="ru-RU" sz="1600" b="1" spc="4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2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27"/>
          <p:cNvSpPr txBox="1"/>
          <p:nvPr/>
        </p:nvSpPr>
        <p:spPr>
          <a:xfrm>
            <a:off x="2135560" y="352600"/>
            <a:ext cx="4104456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МИРОВОГО РЫНКА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24"/>
          <p:cNvSpPr txBox="1"/>
          <p:nvPr/>
        </p:nvSpPr>
        <p:spPr>
          <a:xfrm>
            <a:off x="1939828" y="4482394"/>
            <a:ext cx="8637856" cy="180518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рынок частей для техники* и прогнозные значения, 2019-2027 (млрд. долларов США)</a:t>
            </a:r>
            <a:endParaRPr sz="11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20777" y="4792581"/>
            <a:ext cx="8637858" cy="1830295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2855640" y="5006438"/>
            <a:ext cx="6696744" cy="14401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23"/>
          <p:cNvSpPr txBox="1"/>
          <p:nvPr/>
        </p:nvSpPr>
        <p:spPr>
          <a:xfrm>
            <a:off x="1919536" y="3960896"/>
            <a:ext cx="8639098" cy="42562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R="27305" algn="ctr">
              <a:lnSpc>
                <a:spcPct val="103099"/>
              </a:lnSpc>
              <a:spcBef>
                <a:spcPts val="95"/>
              </a:spcBef>
            </a:pP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Рыночный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 фасовочно-упаковочных аппаратов </a:t>
            </a:r>
            <a:r>
              <a:rPr lang="ru-RU" sz="1100" b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 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 большим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($31,7 млн.,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CAGR 5%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2019-2027гг.), при  этом сегмент «косметика»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быстрорастущий ($2,8 млн., </a:t>
            </a:r>
            <a:r>
              <a:rPr lang="ru-RU" sz="110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CAGR 6,5%  </a:t>
            </a:r>
            <a:r>
              <a:rPr lang="ru-RU" sz="110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2019-2027гг.).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042056038"/>
              </p:ext>
            </p:extLst>
          </p:nvPr>
        </p:nvGraphicFramePr>
        <p:xfrm>
          <a:off x="1847528" y="5150454"/>
          <a:ext cx="8712968" cy="147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Овал 47"/>
          <p:cNvSpPr/>
          <p:nvPr/>
        </p:nvSpPr>
        <p:spPr>
          <a:xfrm>
            <a:off x="5883965" y="4934430"/>
            <a:ext cx="628153" cy="2880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17"/>
          <p:cNvSpPr txBox="1"/>
          <p:nvPr/>
        </p:nvSpPr>
        <p:spPr>
          <a:xfrm>
            <a:off x="5951984" y="4965147"/>
            <a:ext cx="504056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24"/>
          <p:cNvSpPr txBox="1"/>
          <p:nvPr/>
        </p:nvSpPr>
        <p:spPr>
          <a:xfrm>
            <a:off x="6415336" y="1613941"/>
            <a:ext cx="3985964" cy="349795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80"/>
              </a:spcBef>
              <a:tabLst>
                <a:tab pos="2440940" algn="l"/>
              </a:tabLst>
            </a:pPr>
            <a:r>
              <a:rPr lang="ru-RU" sz="1100" b="1" i="1" spc="-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1100" b="1" i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мирового рынка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фасовочно-упаковочных</a:t>
            </a:r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макрорегионам, </a:t>
            </a:r>
            <a:r>
              <a:rPr lang="ru-RU" sz="1100" b="1" i="1" spc="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</a:t>
            </a:r>
            <a:r>
              <a:rPr lang="ru-RU" sz="1100" b="1" i="1" spc="-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1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74275434"/>
              </p:ext>
            </p:extLst>
          </p:nvPr>
        </p:nvGraphicFramePr>
        <p:xfrm>
          <a:off x="2364160" y="1612229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196664661"/>
              </p:ext>
            </p:extLst>
          </p:nvPr>
        </p:nvGraphicFramePr>
        <p:xfrm>
          <a:off x="6288460" y="1612229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355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754</Words>
  <Application>Microsoft Office PowerPoint</Application>
  <PresentationFormat>Широкоэкранный</PresentationFormat>
  <Paragraphs>167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Описание продуктовой линейки фасовочно-упаковочные автоматы и сфер применения</vt:lpstr>
      <vt:lpstr>Существуют две бизнес-модели: дизайн и производство комплексных  производственных линий под потребности бизнеса и комплексные проекты  поставки иностранного оборудования на российские предприятия</vt:lpstr>
      <vt:lpstr>Презентация PowerPoint</vt:lpstr>
      <vt:lpstr>Презентация PowerPoint</vt:lpstr>
      <vt:lpstr>Презентация PowerPoint</vt:lpstr>
      <vt:lpstr>Оптимальным местом размещения производства мини-экскаваторов является  greenfield инвестиционная площадка рядом с г. Иваново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tender</dc:creator>
  <cp:lastModifiedBy>tender</cp:lastModifiedBy>
  <cp:revision>34</cp:revision>
  <dcterms:created xsi:type="dcterms:W3CDTF">2020-11-06T09:36:29Z</dcterms:created>
  <dcterms:modified xsi:type="dcterms:W3CDTF">2020-11-06T13:23:59Z</dcterms:modified>
</cp:coreProperties>
</file>