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70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674" autoAdjust="0"/>
  </p:normalViewPr>
  <p:slideViewPr>
    <p:cSldViewPr>
      <p:cViewPr>
        <p:scale>
          <a:sx n="70" d="100"/>
          <a:sy n="70" d="100"/>
        </p:scale>
        <p:origin x="-13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0.33714155217321529"/>
          <c:w val="1"/>
          <c:h val="0.38895755409892729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 w="38100">
              <a:solidFill>
                <a:schemeClr val="accent2"/>
              </a:solidFill>
            </a:ln>
          </c:spPr>
          <c:dLbls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6.3</c:v>
                </c:pt>
                <c:pt idx="1">
                  <c:v>6.5</c:v>
                </c:pt>
                <c:pt idx="2">
                  <c:v>6.7</c:v>
                </c:pt>
                <c:pt idx="3">
                  <c:v>6.9</c:v>
                </c:pt>
                <c:pt idx="4">
                  <c:v>7.1</c:v>
                </c:pt>
                <c:pt idx="5">
                  <c:v>7.4</c:v>
                </c:pt>
              </c:numCache>
            </c:numRef>
          </c:val>
        </c:ser>
        <c:overlap val="100"/>
        <c:axId val="117809536"/>
        <c:axId val="117811072"/>
      </c:barChart>
      <c:catAx>
        <c:axId val="117809536"/>
        <c:scaling>
          <c:orientation val="minMax"/>
        </c:scaling>
        <c:axPos val="b"/>
        <c:numFmt formatCode="General" sourceLinked="1"/>
        <c:tickLblPos val="nextTo"/>
        <c:spPr>
          <a:ln w="38100">
            <a:solidFill>
              <a:schemeClr val="accent2"/>
            </a:solidFill>
          </a:ln>
        </c:spPr>
        <c:txPr>
          <a:bodyPr/>
          <a:lstStyle/>
          <a:p>
            <a:pPr>
              <a:defRPr sz="1100" b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7811072"/>
        <c:crosses val="autoZero"/>
        <c:auto val="1"/>
        <c:lblAlgn val="ctr"/>
        <c:lblOffset val="100"/>
      </c:catAx>
      <c:valAx>
        <c:axId val="117811072"/>
        <c:scaling>
          <c:orientation val="minMax"/>
        </c:scaling>
        <c:delete val="1"/>
        <c:axPos val="l"/>
        <c:numFmt formatCode="General" sourceLinked="1"/>
        <c:tickLblPos val="none"/>
        <c:crossAx val="117809536"/>
        <c:crosses val="autoZero"/>
        <c:crossBetween val="between"/>
      </c:valAx>
    </c:plotArea>
    <c:plotVisOnly val="1"/>
  </c:chart>
  <c:spPr>
    <a:solidFill>
      <a:schemeClr val="bg2"/>
    </a:solidFill>
    <a:ln w="38100">
      <a:solidFill>
        <a:schemeClr val="accent2"/>
      </a:solidFill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hart>
    <c:autoTitleDeleted val="1"/>
    <c:plotArea>
      <c:layout>
        <c:manualLayout>
          <c:layoutTarget val="inner"/>
          <c:xMode val="edge"/>
          <c:yMode val="edge"/>
          <c:x val="1.5507536199681341E-3"/>
          <c:y val="9.223975113876233E-2"/>
          <c:w val="0.47335249787060713"/>
          <c:h val="0.8353279374187183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28575">
              <a:solidFill>
                <a:schemeClr val="tx2">
                  <a:lumMod val="50000"/>
                </a:schemeClr>
              </a:solidFill>
            </a:ln>
          </c:spPr>
          <c:dLbls>
            <c:dLbl>
              <c:idx val="0"/>
              <c:layout>
                <c:manualLayout>
                  <c:x val="4.8804101131620309E-3"/>
                  <c:y val="-1.6824111046485044E-2"/>
                </c:manualLayout>
              </c:layout>
              <c:showPercent val="1"/>
            </c:dLbl>
            <c:dLbl>
              <c:idx val="1"/>
              <c:layout>
                <c:manualLayout>
                  <c:x val="7.779999753113857E-3"/>
                  <c:y val="-1.1187482436592016E-2"/>
                </c:manualLayout>
              </c:layout>
              <c:showPercent val="1"/>
            </c:dLbl>
            <c:dLbl>
              <c:idx val="2"/>
              <c:layout>
                <c:manualLayout>
                  <c:x val="1.7076806280783615E-2"/>
                  <c:y val="-1.0374664252991448E-2"/>
                </c:manualLayout>
              </c:layout>
              <c:showPercent val="1"/>
            </c:dLbl>
            <c:dLbl>
              <c:idx val="3"/>
              <c:layout>
                <c:manualLayout>
                  <c:x val="-2.8017169168152392E-4"/>
                  <c:y val="-8.9151450492428952E-2"/>
                </c:manualLayout>
              </c:layout>
              <c:spPr>
                <a:solidFill>
                  <a:schemeClr val="accent4"/>
                </a:solidFill>
              </c:spPr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effectLst/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Percent val="1"/>
            </c:dLbl>
            <c:dLbl>
              <c:idx val="4"/>
              <c:layout>
                <c:manualLayout>
                  <c:x val="8.6784889862325711E-3"/>
                  <c:y val="1.6904167510799453E-2"/>
                </c:manualLayout>
              </c:layout>
              <c:showPercent val="1"/>
            </c:dLbl>
            <c:dLbl>
              <c:idx val="5"/>
              <c:layout>
                <c:manualLayout>
                  <c:x val="-2.3795856897734467E-3"/>
                  <c:y val="1.1776469281190981E-2"/>
                </c:manualLayout>
              </c:layout>
              <c:spPr>
                <a:noFill/>
                <a:ln w="19050">
                  <a:noFill/>
                </a:ln>
              </c:spPr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effectLst/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Percent val="1"/>
            </c:dLbl>
            <c:dLbl>
              <c:idx val="6"/>
              <c:layout>
                <c:manualLayout>
                  <c:x val="2.7995125762040571E-4"/>
                  <c:y val="5.187332126495749E-3"/>
                </c:manualLayout>
              </c:layout>
              <c:showPercent val="1"/>
            </c:dLbl>
            <c:dLbl>
              <c:idx val="7"/>
              <c:layout>
                <c:manualLayout>
                  <c:x val="8.3985377286121647E-3"/>
                  <c:y val="-6.7435317644444756E-2"/>
                </c:manualLayout>
              </c:layout>
              <c:spPr>
                <a:solidFill>
                  <a:schemeClr val="accent2">
                    <a:lumMod val="60000"/>
                    <a:lumOff val="40000"/>
                  </a:schemeClr>
                </a:solidFill>
              </c:spPr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effectLst/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Percent val="1"/>
            </c:dLbl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Лист1!$A$2:$A$6</c:f>
              <c:strCache>
                <c:ptCount val="5"/>
                <c:pt idx="0">
                  <c:v>Жидкие на основе
биофенола А</c:v>
                </c:pt>
                <c:pt idx="1">
                  <c:v>Твердые и
полутвердые</c:v>
                </c:pt>
                <c:pt idx="2">
                  <c:v>Модифицированные</c:v>
                </c:pt>
                <c:pt idx="3">
                  <c:v>Эпоксиноволачные</c:v>
                </c:pt>
                <c:pt idx="4">
                  <c:v>Прочие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0.31</c:v>
                </c:pt>
                <c:pt idx="1">
                  <c:v>0.23</c:v>
                </c:pt>
                <c:pt idx="2">
                  <c:v>0.39</c:v>
                </c:pt>
                <c:pt idx="3">
                  <c:v>0.02</c:v>
                </c:pt>
                <c:pt idx="4">
                  <c:v>0.05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  <c:spPr>
        <a:ln>
          <a:noFill/>
        </a:ln>
      </c:spPr>
    </c:plotArea>
    <c:legend>
      <c:legendPos val="r"/>
      <c:layout>
        <c:manualLayout>
          <c:xMode val="edge"/>
          <c:yMode val="edge"/>
          <c:x val="0.49080812008542285"/>
          <c:y val="5.8832923792781218E-2"/>
          <c:w val="0.50090774746368572"/>
          <c:h val="0.91131786010704663"/>
        </c:manualLayout>
      </c:layout>
      <c:txPr>
        <a:bodyPr/>
        <a:lstStyle/>
        <a:p>
          <a:pPr>
            <a:lnSpc>
              <a:spcPct val="100000"/>
            </a:lnSpc>
            <a:defRPr sz="1000" b="1"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hart>
    <c:autoTitleDeleted val="1"/>
    <c:plotArea>
      <c:layout>
        <c:manualLayout>
          <c:layoutTarget val="inner"/>
          <c:xMode val="edge"/>
          <c:yMode val="edge"/>
          <c:x val="0.66543856238195753"/>
          <c:y val="0.12172551003104919"/>
          <c:w val="0.30079574491723143"/>
          <c:h val="0.4877768836495644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28575">
              <a:solidFill>
                <a:schemeClr val="tx2">
                  <a:lumMod val="50000"/>
                </a:schemeClr>
              </a:solidFill>
            </a:ln>
          </c:spPr>
          <c:dLbls>
            <c:dLbl>
              <c:idx val="0"/>
              <c:layout>
                <c:manualLayout>
                  <c:x val="4.8804762433803722E-3"/>
                  <c:y val="1.4299837555586916E-2"/>
                </c:manualLayout>
              </c:layout>
              <c:showPercent val="1"/>
            </c:dLbl>
            <c:dLbl>
              <c:idx val="1"/>
              <c:layout>
                <c:manualLayout>
                  <c:x val="8.0599840758434245E-3"/>
                  <c:y val="1.0107795040317157E-2"/>
                </c:manualLayout>
              </c:layout>
              <c:showPercent val="1"/>
            </c:dLbl>
            <c:dLbl>
              <c:idx val="2"/>
              <c:layout>
                <c:manualLayout>
                  <c:x val="5.8789764100285182E-3"/>
                  <c:y val="0"/>
                </c:manualLayout>
              </c:layout>
              <c:showPercent val="1"/>
            </c:dLbl>
            <c:dLbl>
              <c:idx val="3"/>
              <c:layout>
                <c:manualLayout>
                  <c:x val="-5.8789764100285156E-3"/>
                  <c:y val="9.4079459007478695E-3"/>
                </c:manualLayout>
              </c:layout>
              <c:showPercent val="1"/>
            </c:dLbl>
            <c:dLbl>
              <c:idx val="4"/>
              <c:layout>
                <c:manualLayout>
                  <c:x val="5.8789764100285156E-3"/>
                  <c:y val="-9.0318911933761747E-3"/>
                </c:manualLayout>
              </c:layout>
              <c:showPercent val="1"/>
            </c:dLbl>
            <c:dLbl>
              <c:idx val="5"/>
              <c:layout>
                <c:manualLayout>
                  <c:x val="8.8184646150428082E-3"/>
                  <c:y val="4.2900638667775694E-2"/>
                </c:manualLayout>
              </c:layout>
              <c:spPr>
                <a:noFill/>
                <a:ln w="19050">
                  <a:noFill/>
                </a:ln>
              </c:spPr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effectLst/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Percent val="1"/>
            </c:dLbl>
            <c:dLbl>
              <c:idx val="6"/>
              <c:layout>
                <c:manualLayout>
                  <c:x val="5.8789764100285182E-3"/>
                  <c:y val="0"/>
                </c:manualLayout>
              </c:layout>
              <c:showPercent val="1"/>
            </c:dLbl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Лист1!$A$2:$A$6</c:f>
              <c:strCache>
                <c:ptCount val="5"/>
                <c:pt idx="0">
                  <c:v>Северная Америка</c:v>
                </c:pt>
                <c:pt idx="1">
                  <c:v>Европа</c:v>
                </c:pt>
                <c:pt idx="2">
                  <c:v>Страны АТР</c:v>
                </c:pt>
                <c:pt idx="3">
                  <c:v>Центральная и Южная Америка</c:v>
                </c:pt>
                <c:pt idx="4">
                  <c:v>Африка и Ближний Восток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0.15</c:v>
                </c:pt>
                <c:pt idx="1">
                  <c:v>0.18</c:v>
                </c:pt>
                <c:pt idx="2">
                  <c:v>0.47</c:v>
                </c:pt>
                <c:pt idx="3">
                  <c:v>0.12</c:v>
                </c:pt>
                <c:pt idx="4">
                  <c:v>0.08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  <c:spPr>
        <a:ln>
          <a:noFill/>
        </a:ln>
      </c:spPr>
    </c:plotArea>
    <c:legend>
      <c:legendPos val="r"/>
      <c:layout>
        <c:manualLayout>
          <c:xMode val="edge"/>
          <c:yMode val="edge"/>
          <c:x val="3.4067742473058549E-2"/>
          <c:y val="0.13336693820806697"/>
          <c:w val="0.49908806428915303"/>
          <c:h val="0.40623556446944492"/>
        </c:manualLayout>
      </c:layout>
      <c:txPr>
        <a:bodyPr/>
        <a:lstStyle/>
        <a:p>
          <a:pPr>
            <a:lnSpc>
              <a:spcPct val="100000"/>
            </a:lnSpc>
            <a:defRPr sz="1000" b="1"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0.33714155217321534"/>
          <c:w val="1"/>
          <c:h val="0.38895755409892735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 w="38100">
              <a:solidFill>
                <a:schemeClr val="accent2"/>
              </a:solidFill>
            </a:ln>
          </c:spPr>
          <c:dLbls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9.1999999999999993</c:v>
                </c:pt>
                <c:pt idx="1">
                  <c:v>9.6999999999999993</c:v>
                </c:pt>
                <c:pt idx="2">
                  <c:v>10.3</c:v>
                </c:pt>
                <c:pt idx="3">
                  <c:v>11.6</c:v>
                </c:pt>
                <c:pt idx="4">
                  <c:v>11.5</c:v>
                </c:pt>
                <c:pt idx="5">
                  <c:v>12.1</c:v>
                </c:pt>
              </c:numCache>
            </c:numRef>
          </c:val>
        </c:ser>
        <c:overlap val="100"/>
        <c:axId val="144306176"/>
        <c:axId val="144307712"/>
      </c:barChart>
      <c:catAx>
        <c:axId val="144306176"/>
        <c:scaling>
          <c:orientation val="minMax"/>
        </c:scaling>
        <c:axPos val="b"/>
        <c:numFmt formatCode="General" sourceLinked="1"/>
        <c:tickLblPos val="nextTo"/>
        <c:spPr>
          <a:ln w="38100">
            <a:solidFill>
              <a:schemeClr val="accent2"/>
            </a:solidFill>
          </a:ln>
        </c:spPr>
        <c:txPr>
          <a:bodyPr/>
          <a:lstStyle/>
          <a:p>
            <a:pPr>
              <a:defRPr sz="1100" b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4307712"/>
        <c:crosses val="autoZero"/>
        <c:auto val="1"/>
        <c:lblAlgn val="ctr"/>
        <c:lblOffset val="100"/>
      </c:catAx>
      <c:valAx>
        <c:axId val="144307712"/>
        <c:scaling>
          <c:orientation val="minMax"/>
        </c:scaling>
        <c:delete val="1"/>
        <c:axPos val="l"/>
        <c:numFmt formatCode="General" sourceLinked="1"/>
        <c:tickLblPos val="none"/>
        <c:crossAx val="144306176"/>
        <c:crosses val="autoZero"/>
        <c:crossBetween val="between"/>
      </c:valAx>
    </c:plotArea>
    <c:plotVisOnly val="1"/>
  </c:chart>
  <c:spPr>
    <a:solidFill>
      <a:schemeClr val="bg2"/>
    </a:solidFill>
    <a:ln w="38100">
      <a:solidFill>
        <a:schemeClr val="accent2"/>
      </a:solidFill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hart>
    <c:autoTitleDeleted val="1"/>
    <c:plotArea>
      <c:layout>
        <c:manualLayout>
          <c:layoutTarget val="inner"/>
          <c:xMode val="edge"/>
          <c:yMode val="edge"/>
          <c:x val="0.66543856238195753"/>
          <c:y val="0.10780161853361322"/>
          <c:w val="0.30079574491723143"/>
          <c:h val="0.4877768836495646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28575">
              <a:solidFill>
                <a:schemeClr val="tx2">
                  <a:lumMod val="50000"/>
                </a:schemeClr>
              </a:solidFill>
            </a:ln>
          </c:spPr>
          <c:dLbls>
            <c:dLbl>
              <c:idx val="0"/>
              <c:layout>
                <c:manualLayout>
                  <c:x val="4.8804762433803722E-3"/>
                  <c:y val="1.4299837555586916E-2"/>
                </c:manualLayout>
              </c:layout>
              <c:showPercent val="1"/>
            </c:dLbl>
            <c:dLbl>
              <c:idx val="1"/>
              <c:layout>
                <c:manualLayout>
                  <c:x val="-6.6374569492278638E-3"/>
                  <c:y val="-8.4573936229307856E-3"/>
                </c:manualLayout>
              </c:layout>
              <c:showPercent val="1"/>
            </c:dLbl>
            <c:dLbl>
              <c:idx val="2"/>
              <c:layout>
                <c:manualLayout>
                  <c:x val="5.8789764100285182E-3"/>
                  <c:y val="0"/>
                </c:manualLayout>
              </c:layout>
              <c:showPercent val="1"/>
            </c:dLbl>
            <c:dLbl>
              <c:idx val="3"/>
              <c:layout>
                <c:manualLayout>
                  <c:x val="-5.8789764100285174E-3"/>
                  <c:y val="9.407945900747873E-3"/>
                </c:manualLayout>
              </c:layout>
              <c:showPercent val="1"/>
            </c:dLbl>
            <c:dLbl>
              <c:idx val="4"/>
              <c:layout>
                <c:manualLayout>
                  <c:x val="5.8789764100285174E-3"/>
                  <c:y val="-9.0318911933761695E-3"/>
                </c:manualLayout>
              </c:layout>
              <c:showPercent val="1"/>
            </c:dLbl>
            <c:dLbl>
              <c:idx val="5"/>
              <c:layout>
                <c:manualLayout>
                  <c:x val="8.8184646150428151E-3"/>
                  <c:y val="4.2900638667775694E-2"/>
                </c:manualLayout>
              </c:layout>
              <c:spPr>
                <a:noFill/>
                <a:ln w="19050">
                  <a:noFill/>
                </a:ln>
              </c:spPr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effectLst/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Percent val="1"/>
            </c:dLbl>
            <c:dLbl>
              <c:idx val="6"/>
              <c:layout>
                <c:manualLayout>
                  <c:x val="5.8789764100285182E-3"/>
                  <c:y val="0"/>
                </c:manualLayout>
              </c:layout>
              <c:showPercent val="1"/>
            </c:dLbl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Лист1!$A$2:$A$6</c:f>
              <c:strCache>
                <c:ptCount val="5"/>
                <c:pt idx="0">
                  <c:v> Строительство</c:v>
                </c:pt>
                <c:pt idx="1">
                  <c:v> Автомобильная промышленность</c:v>
                </c:pt>
                <c:pt idx="2">
                  <c:v> Судостроительная промышленность</c:v>
                </c:pt>
                <c:pt idx="3">
                  <c:v> Другие композитные материалы </c:v>
                </c:pt>
                <c:pt idx="4">
                  <c:v> Прочие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0.48</c:v>
                </c:pt>
                <c:pt idx="1">
                  <c:v>0.19</c:v>
                </c:pt>
                <c:pt idx="2">
                  <c:v>0.08</c:v>
                </c:pt>
                <c:pt idx="3">
                  <c:v>0.09</c:v>
                </c:pt>
                <c:pt idx="4">
                  <c:v>0.16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  <c:spPr>
        <a:ln>
          <a:noFill/>
        </a:ln>
      </c:spPr>
    </c:plotArea>
    <c:legend>
      <c:legendPos val="r"/>
      <c:layout>
        <c:manualLayout>
          <c:xMode val="edge"/>
          <c:yMode val="edge"/>
          <c:x val="3.4067742473058563E-2"/>
          <c:y val="0.10551897742356113"/>
          <c:w val="0.59609117505462361"/>
          <c:h val="0.43408334746431682"/>
        </c:manualLayout>
      </c:layout>
      <c:txPr>
        <a:bodyPr/>
        <a:lstStyle/>
        <a:p>
          <a:pPr>
            <a:lnSpc>
              <a:spcPct val="100000"/>
            </a:lnSpc>
            <a:defRPr sz="1000" b="1"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hart>
    <c:autoTitleDeleted val="1"/>
    <c:plotArea>
      <c:layout>
        <c:manualLayout>
          <c:layoutTarget val="inner"/>
          <c:xMode val="edge"/>
          <c:yMode val="edge"/>
          <c:x val="0.66543856238195753"/>
          <c:y val="0.10780161853361322"/>
          <c:w val="0.30079574491723143"/>
          <c:h val="0.4877768836495649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28575">
              <a:solidFill>
                <a:schemeClr val="tx2">
                  <a:lumMod val="50000"/>
                </a:schemeClr>
              </a:solidFill>
            </a:ln>
          </c:spPr>
          <c:dLbls>
            <c:dLbl>
              <c:idx val="0"/>
              <c:layout>
                <c:manualLayout>
                  <c:x val="4.8804762433803722E-3"/>
                  <c:y val="1.4299837555586916E-2"/>
                </c:manualLayout>
              </c:layout>
              <c:showPercent val="1"/>
            </c:dLbl>
            <c:dLbl>
              <c:idx val="1"/>
              <c:layout>
                <c:manualLayout>
                  <c:x val="-6.6374569492278638E-3"/>
                  <c:y val="-8.4573936229307856E-3"/>
                </c:manualLayout>
              </c:layout>
              <c:showPercent val="1"/>
            </c:dLbl>
            <c:dLbl>
              <c:idx val="2"/>
              <c:layout>
                <c:manualLayout>
                  <c:x val="5.8789764100285182E-3"/>
                  <c:y val="0"/>
                </c:manualLayout>
              </c:layout>
              <c:showPercent val="1"/>
            </c:dLbl>
            <c:dLbl>
              <c:idx val="3"/>
              <c:layout>
                <c:manualLayout>
                  <c:x val="-5.8789764100285174E-3"/>
                  <c:y val="9.4079459007478747E-3"/>
                </c:manualLayout>
              </c:layout>
              <c:showPercent val="1"/>
            </c:dLbl>
            <c:dLbl>
              <c:idx val="4"/>
              <c:layout>
                <c:manualLayout>
                  <c:x val="5.8789764100285174E-3"/>
                  <c:y val="-9.031891193376166E-3"/>
                </c:manualLayout>
              </c:layout>
              <c:showPercent val="1"/>
            </c:dLbl>
            <c:dLbl>
              <c:idx val="5"/>
              <c:layout>
                <c:manualLayout>
                  <c:x val="8.818464615042822E-3"/>
                  <c:y val="4.2900638667775694E-2"/>
                </c:manualLayout>
              </c:layout>
              <c:spPr>
                <a:noFill/>
                <a:ln w="19050">
                  <a:noFill/>
                </a:ln>
              </c:spPr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effectLst/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Percent val="1"/>
            </c:dLbl>
            <c:dLbl>
              <c:idx val="6"/>
              <c:layout>
                <c:manualLayout>
                  <c:x val="5.8789764100285182E-3"/>
                  <c:y val="0"/>
                </c:manualLayout>
              </c:layout>
              <c:showPercent val="1"/>
            </c:dLbl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 Строительство</c:v>
                </c:pt>
                <c:pt idx="1">
                  <c:v>ЛКМ</c:v>
                </c:pt>
                <c:pt idx="2">
                  <c:v>Электроника</c:v>
                </c:pt>
                <c:pt idx="3">
                  <c:v> Прочие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0.14000000000000001</c:v>
                </c:pt>
                <c:pt idx="1">
                  <c:v>0.53</c:v>
                </c:pt>
                <c:pt idx="2">
                  <c:v>0.11</c:v>
                </c:pt>
                <c:pt idx="3">
                  <c:v>7.0000000000000007E-2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  <c:spPr>
        <a:ln>
          <a:noFill/>
        </a:ln>
      </c:spPr>
    </c:plotArea>
    <c:legend>
      <c:legendPos val="r"/>
      <c:layout>
        <c:manualLayout>
          <c:xMode val="edge"/>
          <c:yMode val="edge"/>
          <c:x val="3.406774247305859E-2"/>
          <c:y val="0.10551897742356113"/>
          <c:w val="0.29626337814316928"/>
          <c:h val="0.34125740414807715"/>
        </c:manualLayout>
      </c:layout>
      <c:txPr>
        <a:bodyPr/>
        <a:lstStyle/>
        <a:p>
          <a:pPr>
            <a:lnSpc>
              <a:spcPct val="100000"/>
            </a:lnSpc>
            <a:defRPr sz="1000" b="1"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hart>
    <c:autoTitleDeleted val="1"/>
    <c:plotArea>
      <c:layout>
        <c:manualLayout>
          <c:layoutTarget val="inner"/>
          <c:xMode val="edge"/>
          <c:yMode val="edge"/>
          <c:x val="0.66543856238195753"/>
          <c:y val="0.10780161853361322"/>
          <c:w val="0.30079574491723143"/>
          <c:h val="0.4877768836495651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28575">
              <a:solidFill>
                <a:schemeClr val="tx2">
                  <a:lumMod val="50000"/>
                </a:schemeClr>
              </a:solidFill>
            </a:ln>
          </c:spPr>
          <c:dLbls>
            <c:dLbl>
              <c:idx val="0"/>
              <c:layout>
                <c:manualLayout>
                  <c:x val="4.8804762433803722E-3"/>
                  <c:y val="1.4299837555586916E-2"/>
                </c:manualLayout>
              </c:layout>
              <c:showPercent val="1"/>
            </c:dLbl>
            <c:dLbl>
              <c:idx val="1"/>
              <c:layout>
                <c:manualLayout>
                  <c:x val="2.1810076658149093E-3"/>
                  <c:y val="1.4749092206129143E-2"/>
                </c:manualLayout>
              </c:layout>
              <c:showPercent val="1"/>
            </c:dLbl>
            <c:dLbl>
              <c:idx val="2"/>
              <c:layout>
                <c:manualLayout>
                  <c:x val="5.8789764100285182E-3"/>
                  <c:y val="0"/>
                </c:manualLayout>
              </c:layout>
              <c:showPercent val="1"/>
            </c:dLbl>
            <c:dLbl>
              <c:idx val="3"/>
              <c:layout>
                <c:manualLayout>
                  <c:x val="-5.8789764100285174E-3"/>
                  <c:y val="9.4079459007478747E-3"/>
                </c:manualLayout>
              </c:layout>
              <c:showPercent val="1"/>
            </c:dLbl>
            <c:dLbl>
              <c:idx val="4"/>
              <c:layout>
                <c:manualLayout>
                  <c:x val="5.8789764100285174E-3"/>
                  <c:y val="-9.0318911933761625E-3"/>
                </c:manualLayout>
              </c:layout>
              <c:showPercent val="1"/>
            </c:dLbl>
            <c:dLbl>
              <c:idx val="5"/>
              <c:layout>
                <c:manualLayout>
                  <c:x val="8.8184646150428255E-3"/>
                  <c:y val="4.2900638667775694E-2"/>
                </c:manualLayout>
              </c:layout>
              <c:spPr>
                <a:noFill/>
                <a:ln w="19050">
                  <a:noFill/>
                </a:ln>
              </c:spPr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effectLst/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Percent val="1"/>
            </c:dLbl>
            <c:dLbl>
              <c:idx val="6"/>
              <c:layout>
                <c:manualLayout>
                  <c:x val="5.8789764100285182E-3"/>
                  <c:y val="0"/>
                </c:manualLayout>
              </c:layout>
              <c:showPercent val="1"/>
            </c:dLbl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Полиэфирные смолы и гибриды</c:v>
                </c:pt>
                <c:pt idx="1">
                  <c:v>Эпоксидные смолы</c:v>
                </c:pt>
                <c:pt idx="2">
                  <c:v>Прочие смолы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0.68</c:v>
                </c:pt>
                <c:pt idx="1">
                  <c:v>0.22</c:v>
                </c:pt>
                <c:pt idx="2">
                  <c:v>0.1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  <c:spPr>
        <a:ln>
          <a:noFill/>
        </a:ln>
      </c:spPr>
    </c:plotArea>
    <c:legend>
      <c:legendPos val="r"/>
      <c:layout>
        <c:manualLayout>
          <c:xMode val="edge"/>
          <c:yMode val="edge"/>
          <c:x val="3.4067742473058604E-2"/>
          <c:y val="0.10551897742356113"/>
          <c:w val="0.5960911750546235"/>
          <c:h val="0.43408334746431682"/>
        </c:manualLayout>
      </c:layout>
      <c:txPr>
        <a:bodyPr/>
        <a:lstStyle/>
        <a:p>
          <a:pPr>
            <a:lnSpc>
              <a:spcPct val="100000"/>
            </a:lnSpc>
            <a:defRPr sz="1000" b="1"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0.33714155217321534"/>
          <c:w val="1"/>
          <c:h val="0.5061901416022041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 w="38100">
              <a:solidFill>
                <a:schemeClr val="accent2"/>
              </a:solidFill>
            </a:ln>
          </c:spPr>
          <c:dLbls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43</c:v>
                </c:pt>
                <c:pt idx="1">
                  <c:v>47</c:v>
                </c:pt>
                <c:pt idx="2">
                  <c:v>52</c:v>
                </c:pt>
                <c:pt idx="3">
                  <c:v>56</c:v>
                </c:pt>
                <c:pt idx="4">
                  <c:v>63</c:v>
                </c:pt>
                <c:pt idx="5">
                  <c:v>68</c:v>
                </c:pt>
                <c:pt idx="6">
                  <c:v>72</c:v>
                </c:pt>
              </c:numCache>
            </c:numRef>
          </c:val>
        </c:ser>
        <c:overlap val="100"/>
        <c:axId val="327705344"/>
        <c:axId val="327707264"/>
      </c:barChart>
      <c:catAx>
        <c:axId val="327705344"/>
        <c:scaling>
          <c:orientation val="minMax"/>
        </c:scaling>
        <c:axPos val="b"/>
        <c:numFmt formatCode="General" sourceLinked="1"/>
        <c:tickLblPos val="nextTo"/>
        <c:spPr>
          <a:ln w="38100">
            <a:solidFill>
              <a:schemeClr val="accent2"/>
            </a:solidFill>
          </a:ln>
        </c:spPr>
        <c:txPr>
          <a:bodyPr/>
          <a:lstStyle/>
          <a:p>
            <a:pPr>
              <a:defRPr sz="1100" b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27707264"/>
        <c:crosses val="autoZero"/>
        <c:auto val="1"/>
        <c:lblAlgn val="ctr"/>
        <c:lblOffset val="100"/>
      </c:catAx>
      <c:valAx>
        <c:axId val="327707264"/>
        <c:scaling>
          <c:orientation val="minMax"/>
        </c:scaling>
        <c:delete val="1"/>
        <c:axPos val="l"/>
        <c:numFmt formatCode="General" sourceLinked="1"/>
        <c:tickLblPos val="none"/>
        <c:crossAx val="327705344"/>
        <c:crosses val="autoZero"/>
        <c:crossBetween val="between"/>
      </c:valAx>
    </c:plotArea>
    <c:plotVisOnly val="1"/>
  </c:chart>
  <c:spPr>
    <a:solidFill>
      <a:schemeClr val="bg2"/>
    </a:solidFill>
    <a:ln w="38100">
      <a:solidFill>
        <a:schemeClr val="accent2"/>
      </a:solidFill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hart>
    <c:autoTitleDeleted val="1"/>
    <c:plotArea>
      <c:layout>
        <c:manualLayout>
          <c:layoutTarget val="inner"/>
          <c:xMode val="edge"/>
          <c:yMode val="edge"/>
          <c:x val="0.53022210495130173"/>
          <c:y val="0.12172551003104924"/>
          <c:w val="0.43601220234788723"/>
          <c:h val="0.6884403194966640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28575">
              <a:solidFill>
                <a:schemeClr val="tx2">
                  <a:lumMod val="50000"/>
                </a:schemeClr>
              </a:solidFill>
            </a:ln>
          </c:spPr>
          <c:dLbls>
            <c:dLbl>
              <c:idx val="0"/>
              <c:layout>
                <c:manualLayout>
                  <c:x val="4.8804762433803722E-3"/>
                  <c:y val="1.4299837555586916E-2"/>
                </c:manualLayout>
              </c:layout>
              <c:showPercent val="1"/>
            </c:dLbl>
            <c:dLbl>
              <c:idx val="1"/>
              <c:layout>
                <c:manualLayout>
                  <c:x val="8.0599840758434332E-3"/>
                  <c:y val="1.0107795040317166E-2"/>
                </c:manualLayout>
              </c:layout>
              <c:showPercent val="1"/>
            </c:dLbl>
            <c:dLbl>
              <c:idx val="2"/>
              <c:layout>
                <c:manualLayout>
                  <c:x val="5.8789764100285182E-3"/>
                  <c:y val="0"/>
                </c:manualLayout>
              </c:layout>
              <c:showPercent val="1"/>
            </c:dLbl>
            <c:dLbl>
              <c:idx val="3"/>
              <c:layout>
                <c:manualLayout>
                  <c:x val="-2.9394882050142578E-3"/>
                  <c:y val="2.7973134563995812E-2"/>
                </c:manualLayout>
              </c:layout>
              <c:spPr>
                <a:solidFill>
                  <a:schemeClr val="accent4"/>
                </a:solidFill>
              </c:spPr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effectLst/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Percent val="1"/>
            </c:dLbl>
            <c:dLbl>
              <c:idx val="4"/>
              <c:layout>
                <c:manualLayout>
                  <c:x val="5.8789764100285156E-3"/>
                  <c:y val="-3.22383770224361E-2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effectLst/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Percent val="1"/>
            </c:dLbl>
            <c:dLbl>
              <c:idx val="5"/>
              <c:layout>
                <c:manualLayout>
                  <c:x val="8.8184646150428151E-3"/>
                  <c:y val="4.2900638667775694E-2"/>
                </c:manualLayout>
              </c:layout>
              <c:spPr>
                <a:noFill/>
                <a:ln w="19050">
                  <a:noFill/>
                </a:ln>
              </c:spPr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effectLst/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Percent val="1"/>
            </c:dLbl>
            <c:dLbl>
              <c:idx val="6"/>
              <c:layout>
                <c:manualLayout>
                  <c:x val="5.8789764100285182E-3"/>
                  <c:y val="0"/>
                </c:manualLayout>
              </c:layout>
              <c:showPercent val="1"/>
            </c:dLbl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Лист1!$A$2:$A$6</c:f>
              <c:strCache>
                <c:ptCount val="5"/>
                <c:pt idx="0">
                  <c:v> Жидкие на основе
биофенола А</c:v>
                </c:pt>
                <c:pt idx="1">
                  <c:v> Твердые и
полутвердые</c:v>
                </c:pt>
                <c:pt idx="2">
                  <c:v> Модифицированные</c:v>
                </c:pt>
                <c:pt idx="3">
                  <c:v> Эпоксиноволачные</c:v>
                </c:pt>
                <c:pt idx="4">
                  <c:v> Прочие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0.28999999999999998</c:v>
                </c:pt>
                <c:pt idx="1">
                  <c:v>0.2</c:v>
                </c:pt>
                <c:pt idx="2">
                  <c:v>0.43</c:v>
                </c:pt>
                <c:pt idx="3">
                  <c:v>0.02</c:v>
                </c:pt>
                <c:pt idx="4">
                  <c:v>0.06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  <c:spPr>
        <a:ln>
          <a:noFill/>
        </a:ln>
      </c:spPr>
    </c:plotArea>
    <c:legend>
      <c:legendPos val="r"/>
      <c:layout>
        <c:manualLayout>
          <c:xMode val="edge"/>
          <c:yMode val="edge"/>
          <c:x val="0"/>
          <c:y val="0.13336676041843304"/>
          <c:w val="0.49908806428915337"/>
          <c:h val="0.51298539928312059"/>
        </c:manualLayout>
      </c:layout>
      <c:txPr>
        <a:bodyPr/>
        <a:lstStyle/>
        <a:p>
          <a:pPr>
            <a:lnSpc>
              <a:spcPct val="100000"/>
            </a:lnSpc>
            <a:defRPr sz="1000" b="1"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hart>
    <c:autoTitleDeleted val="1"/>
    <c:plotArea>
      <c:layout>
        <c:manualLayout>
          <c:layoutTarget val="inner"/>
          <c:xMode val="edge"/>
          <c:yMode val="edge"/>
          <c:x val="1.5507536199681332E-3"/>
          <c:y val="9.2239751138762358E-2"/>
          <c:w val="0.4733524978706069"/>
          <c:h val="0.8353279374187181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28575">
              <a:solidFill>
                <a:schemeClr val="tx2">
                  <a:lumMod val="50000"/>
                </a:schemeClr>
              </a:solidFill>
            </a:ln>
          </c:spPr>
          <c:dLbls>
            <c:dLbl>
              <c:idx val="0"/>
              <c:layout>
                <c:manualLayout>
                  <c:x val="4.8804101131620292E-3"/>
                  <c:y val="-1.682411104648503E-2"/>
                </c:manualLayout>
              </c:layout>
              <c:showPercent val="1"/>
            </c:dLbl>
            <c:dLbl>
              <c:idx val="1"/>
              <c:layout>
                <c:manualLayout>
                  <c:x val="7.7799997531138518E-3"/>
                  <c:y val="-1.1187482436592013E-2"/>
                </c:manualLayout>
              </c:layout>
              <c:showPercent val="1"/>
            </c:dLbl>
            <c:dLbl>
              <c:idx val="2"/>
              <c:layout>
                <c:manualLayout>
                  <c:x val="1.7076806280783615E-2"/>
                  <c:y val="-1.0374664252991449E-2"/>
                </c:manualLayout>
              </c:layout>
              <c:showPercent val="1"/>
            </c:dLbl>
            <c:dLbl>
              <c:idx val="3"/>
              <c:layout>
                <c:manualLayout>
                  <c:x val="-2.8017169168152392E-4"/>
                  <c:y val="4.2205277844945335E-3"/>
                </c:manualLayout>
              </c:layout>
              <c:showPercent val="1"/>
            </c:dLbl>
            <c:dLbl>
              <c:idx val="4"/>
              <c:layout>
                <c:manualLayout>
                  <c:x val="8.6784889862325711E-3"/>
                  <c:y val="6.5299117091565462E-3"/>
                </c:manualLayout>
              </c:layout>
              <c:showPercent val="1"/>
            </c:dLbl>
            <c:dLbl>
              <c:idx val="5"/>
              <c:layout>
                <c:manualLayout>
                  <c:x val="-2.3795856897734467E-3"/>
                  <c:y val="1.1776469281190978E-2"/>
                </c:manualLayout>
              </c:layout>
              <c:spPr>
                <a:noFill/>
                <a:ln w="19050">
                  <a:noFill/>
                </a:ln>
              </c:spPr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effectLst/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Percent val="1"/>
            </c:dLbl>
            <c:dLbl>
              <c:idx val="6"/>
              <c:layout>
                <c:manualLayout>
                  <c:x val="2.7995125762040549E-4"/>
                  <c:y val="5.187332126495749E-3"/>
                </c:manualLayout>
              </c:layout>
              <c:showPercent val="1"/>
            </c:dLbl>
            <c:dLbl>
              <c:idx val="7"/>
              <c:layout>
                <c:manualLayout>
                  <c:x val="8.3985377286121647E-3"/>
                  <c:y val="-6.7435317644444728E-2"/>
                </c:manualLayout>
              </c:layout>
              <c:spPr>
                <a:solidFill>
                  <a:schemeClr val="accent2">
                    <a:lumMod val="60000"/>
                    <a:lumOff val="40000"/>
                  </a:schemeClr>
                </a:solidFill>
              </c:spPr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effectLst/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Percent val="1"/>
            </c:dLbl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Лист1!$A$2:$A$9</c:f>
              <c:strCache>
                <c:ptCount val="8"/>
                <c:pt idx="0">
                  <c:v>Строительство</c:v>
                </c:pt>
                <c:pt idx="1">
                  <c:v>ЛКМ</c:v>
                </c:pt>
                <c:pt idx="2">
                  <c:v>Машиностроение</c:v>
                </c:pt>
                <c:pt idx="3">
                  <c:v>Автомобилестроение</c:v>
                </c:pt>
                <c:pt idx="4">
                  <c:v>Оборонная промышленность</c:v>
                </c:pt>
                <c:pt idx="5">
                  <c:v>Авиа-, ракетостроение</c:v>
                </c:pt>
                <c:pt idx="6">
                  <c:v>Высокоточное производство</c:v>
                </c:pt>
                <c:pt idx="7">
                  <c:v>Прочее</c:v>
                </c:pt>
              </c:strCache>
            </c:strRef>
          </c:cat>
          <c:val>
            <c:numRef>
              <c:f>Лист1!$B$2:$B$9</c:f>
              <c:numCache>
                <c:formatCode>0%</c:formatCode>
                <c:ptCount val="8"/>
                <c:pt idx="0">
                  <c:v>0.24</c:v>
                </c:pt>
                <c:pt idx="1">
                  <c:v>0.24</c:v>
                </c:pt>
                <c:pt idx="2">
                  <c:v>0.12</c:v>
                </c:pt>
                <c:pt idx="3">
                  <c:v>0.15</c:v>
                </c:pt>
                <c:pt idx="4">
                  <c:v>0.1</c:v>
                </c:pt>
                <c:pt idx="5">
                  <c:v>0.08</c:v>
                </c:pt>
                <c:pt idx="6">
                  <c:v>0.05</c:v>
                </c:pt>
                <c:pt idx="7">
                  <c:v>0.02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  <c:spPr>
        <a:ln>
          <a:noFill/>
        </a:ln>
      </c:spPr>
    </c:plotArea>
    <c:legend>
      <c:legendPos val="r"/>
      <c:layout>
        <c:manualLayout>
          <c:xMode val="edge"/>
          <c:yMode val="edge"/>
          <c:x val="0.49080812008542263"/>
          <c:y val="5.8832923792781197E-2"/>
          <c:w val="0.50090774746368572"/>
          <c:h val="0.91131786010704696"/>
        </c:manualLayout>
      </c:layout>
      <c:txPr>
        <a:bodyPr/>
        <a:lstStyle/>
        <a:p>
          <a:pPr>
            <a:lnSpc>
              <a:spcPct val="100000"/>
            </a:lnSpc>
            <a:defRPr sz="1000" b="1"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4584F3-B044-42F6-81B9-C80E07590215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06BA22-0C6E-4418-8CD1-031431EE16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E885A-6369-442F-BB93-00D1616DB0D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E885A-6369-442F-BB93-00D1616DB0D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D6698-8A8A-4FD3-912A-FF7B3BC78AD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D6698-8A8A-4FD3-912A-FF7B3BC78ADA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5EB3FA51-943B-4086-A25F-C0E65DD36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8250" y="279001"/>
            <a:ext cx="4927500" cy="9938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B8B6AFF7-ABF1-4A29-84D5-00E32979F1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98119" y="1538289"/>
            <a:ext cx="4927997" cy="43211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="" xmlns:a16="http://schemas.microsoft.com/office/drawing/2014/main" id="{06DB0F6D-303F-4E81-A3D0-5C56453C23A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84548" y="234000"/>
            <a:ext cx="1687115" cy="2609662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Рисунок 8">
            <a:extLst>
              <a:ext uri="{FF2B5EF4-FFF2-40B4-BE49-F238E27FC236}">
                <a16:creationId xmlns="" xmlns:a16="http://schemas.microsoft.com/office/drawing/2014/main" id="{E19019EB-1908-499F-8DDD-57FCF302CF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9586" y="3113662"/>
            <a:ext cx="1687115" cy="32846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Рисунок 8">
            <a:extLst>
              <a:ext uri="{FF2B5EF4-FFF2-40B4-BE49-F238E27FC236}">
                <a16:creationId xmlns="" xmlns:a16="http://schemas.microsoft.com/office/drawing/2014/main" id="{42858865-2D1D-4E01-A5ED-8E9703C3F9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093852" y="549000"/>
            <a:ext cx="1687115" cy="32846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Рисунок 8">
            <a:extLst>
              <a:ext uri="{FF2B5EF4-FFF2-40B4-BE49-F238E27FC236}">
                <a16:creationId xmlns="" xmlns:a16="http://schemas.microsoft.com/office/drawing/2014/main" id="{E2644163-594C-4D16-97AD-5643AA6E3E0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093852" y="4095550"/>
            <a:ext cx="1687115" cy="2609662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3103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chart" Target="../charts/chart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1.jpe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Relationship Id="rId9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Елена\Desktop\1ст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483768" y="2708920"/>
            <a:ext cx="5904656" cy="158417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6228184" y="4365104"/>
            <a:ext cx="2232248" cy="720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ИВАНОВО 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2020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483768" y="2708920"/>
            <a:ext cx="5904656" cy="1584176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ИНВЕСТИЦИОННОЕ ПРЕДЛОЖЕНИЕ</a:t>
            </a: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: </a:t>
            </a:r>
            <a:endParaRPr lang="ru-RU" sz="2200" dirty="0" smtClean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ПРОЕКТ </a:t>
            </a:r>
            <a:r>
              <a:rPr lang="en-US" sz="22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“</a:t>
            </a: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ПРОИЗВОДСТВО СВЯЗУЮЩИХ ВЕЩЕСТВ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”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2" descr="C:\Users\Елена\Desktop\1ст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32" name="object 24"/>
          <p:cNvSpPr txBox="1"/>
          <p:nvPr/>
        </p:nvSpPr>
        <p:spPr>
          <a:xfrm>
            <a:off x="611560" y="1628800"/>
            <a:ext cx="3816424" cy="288240"/>
          </a:xfrm>
          <a:prstGeom prst="rect">
            <a:avLst/>
          </a:prstGeom>
          <a:noFill/>
        </p:spPr>
        <p:txBody>
          <a:bodyPr vert="horz" wrap="square" lIns="0" tIns="11132" rIns="0" bIns="0" rtlCol="0">
            <a:spAutoFit/>
          </a:bodyPr>
          <a:lstStyle/>
          <a:p>
            <a:pPr algn="ctr"/>
            <a:r>
              <a:rPr lang="ru-RU" sz="9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Прогноз потребления ненасыщенных</a:t>
            </a:r>
          </a:p>
          <a:p>
            <a:pPr algn="ctr"/>
            <a:r>
              <a:rPr lang="ru-RU" sz="9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полиэфирных смол в РФ, тыс. т</a:t>
            </a:r>
            <a:endParaRPr sz="900" b="1" i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object 27"/>
          <p:cNvSpPr txBox="1"/>
          <p:nvPr/>
        </p:nvSpPr>
        <p:spPr>
          <a:xfrm>
            <a:off x="611560" y="1114103"/>
            <a:ext cx="5688632" cy="442689"/>
          </a:xfrm>
          <a:prstGeom prst="rect">
            <a:avLst/>
          </a:prstGeom>
          <a:ln w="38100"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Российский рынок синтетических смол обладает высоким</a:t>
            </a:r>
          </a:p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потенциалом для </a:t>
            </a:r>
            <a:r>
              <a:rPr lang="ru-RU" sz="1400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импортозамещения</a:t>
            </a:r>
            <a:endParaRPr lang="ru-RU" sz="14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0" name="Диаграмма 39"/>
          <p:cNvGraphicFramePr/>
          <p:nvPr/>
        </p:nvGraphicFramePr>
        <p:xfrm>
          <a:off x="467544" y="2019410"/>
          <a:ext cx="4104456" cy="1841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41" name="Прямая со стрелкой 40"/>
          <p:cNvCxnSpPr/>
          <p:nvPr/>
        </p:nvCxnSpPr>
        <p:spPr>
          <a:xfrm flipV="1">
            <a:off x="971600" y="2348880"/>
            <a:ext cx="3096344" cy="36004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Овал 41"/>
          <p:cNvSpPr/>
          <p:nvPr/>
        </p:nvSpPr>
        <p:spPr>
          <a:xfrm>
            <a:off x="2123728" y="2348880"/>
            <a:ext cx="720080" cy="401064"/>
          </a:xfrm>
          <a:prstGeom prst="ellipse">
            <a:avLst/>
          </a:prstGeom>
          <a:solidFill>
            <a:schemeClr val="tx2">
              <a:lumMod val="50000"/>
            </a:schemeClr>
          </a:solidFill>
          <a:ln w="190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object 17"/>
          <p:cNvSpPr txBox="1"/>
          <p:nvPr/>
        </p:nvSpPr>
        <p:spPr>
          <a:xfrm>
            <a:off x="2123728" y="2420888"/>
            <a:ext cx="720080" cy="23147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ru-RU" sz="1400" b="1" spc="1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ru-RU" sz="1400" b="1" spc="1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ru-RU" sz="1400" b="1" spc="1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</a:t>
            </a:r>
            <a:endParaRPr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" name="Диаграмма 19"/>
          <p:cNvGraphicFramePr/>
          <p:nvPr/>
        </p:nvGraphicFramePr>
        <p:xfrm>
          <a:off x="4572000" y="1628800"/>
          <a:ext cx="4320480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3" name="object 24"/>
          <p:cNvSpPr txBox="1"/>
          <p:nvPr/>
        </p:nvSpPr>
        <p:spPr>
          <a:xfrm>
            <a:off x="611560" y="4004856"/>
            <a:ext cx="3816424" cy="288240"/>
          </a:xfrm>
          <a:prstGeom prst="rect">
            <a:avLst/>
          </a:prstGeom>
          <a:noFill/>
        </p:spPr>
        <p:txBody>
          <a:bodyPr vert="horz" wrap="square" lIns="0" tIns="11132" rIns="0" bIns="0" rtlCol="0">
            <a:spAutoFit/>
          </a:bodyPr>
          <a:lstStyle/>
          <a:p>
            <a:pPr algn="ctr"/>
            <a:r>
              <a:rPr lang="ru-RU" sz="9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Структура рынка РФ эпоксидных смол</a:t>
            </a:r>
          </a:p>
          <a:p>
            <a:pPr algn="ctr"/>
            <a:r>
              <a:rPr lang="ru-RU" sz="9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 отраслям потребления в 2017 г., %</a:t>
            </a:r>
            <a:endParaRPr sz="900" b="1" i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1" name="Диаграмма 50"/>
          <p:cNvGraphicFramePr/>
          <p:nvPr/>
        </p:nvGraphicFramePr>
        <p:xfrm>
          <a:off x="467544" y="4221088"/>
          <a:ext cx="4536504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611560" y="332656"/>
            <a:ext cx="4680520" cy="36004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object 27"/>
          <p:cNvSpPr txBox="1"/>
          <p:nvPr/>
        </p:nvSpPr>
        <p:spPr>
          <a:xfrm>
            <a:off x="611560" y="352599"/>
            <a:ext cx="4680520" cy="340097"/>
          </a:xfrm>
          <a:prstGeom prst="rect">
            <a:avLst/>
          </a:prstGeom>
          <a:ln w="38100"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 algn="ctr">
              <a:spcBef>
                <a:spcPts val="92"/>
              </a:spcBef>
              <a:tabLst>
                <a:tab pos="526522" algn="l"/>
              </a:tabLst>
            </a:pPr>
            <a:r>
              <a:rPr lang="ru-RU" sz="3200" b="1" baseline="529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АНАЛИЗ РОССИЙСКОГО РЫНКА</a:t>
            </a:r>
            <a:endParaRPr sz="3200" b="1" baseline="529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object 4"/>
          <p:cNvSpPr txBox="1">
            <a:spLocks/>
          </p:cNvSpPr>
          <p:nvPr/>
        </p:nvSpPr>
        <p:spPr>
          <a:xfrm>
            <a:off x="611560" y="692696"/>
            <a:ext cx="4464496" cy="349795"/>
          </a:xfrm>
          <a:prstGeom prst="rect">
            <a:avLst/>
          </a:prstGeom>
        </p:spPr>
        <p:txBody>
          <a:bodyPr vert="horz" wrap="square" lIns="0" tIns="11132" rIns="0" bIns="0" rtlCol="0" anchor="ctr">
            <a:spAutoFit/>
          </a:bodyPr>
          <a:lstStyle/>
          <a:p>
            <a:pPr marR="4453" lvl="0">
              <a:spcBef>
                <a:spcPts val="88"/>
              </a:spcBef>
              <a:tabLst>
                <a:tab pos="4997509" algn="l"/>
              </a:tabLst>
              <a:defRPr/>
            </a:pPr>
            <a:r>
              <a:rPr lang="ru-RU" sz="11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Рынок связующих веществ обладает высоким потенциалом как в мире, так и в РФ</a:t>
            </a:r>
            <a:endParaRPr kumimoji="0" lang="ru-RU" sz="1100" b="1" i="0" u="none" strike="noStrike" kern="1200" cap="none" spc="-4" normalizeH="0" baseline="0" noProof="0" dirty="0">
              <a:ln>
                <a:noFill/>
              </a:ln>
              <a:solidFill>
                <a:schemeClr val="accent2"/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33" name="object 24"/>
          <p:cNvSpPr txBox="1"/>
          <p:nvPr/>
        </p:nvSpPr>
        <p:spPr>
          <a:xfrm>
            <a:off x="4932040" y="1628800"/>
            <a:ext cx="3528392" cy="288240"/>
          </a:xfrm>
          <a:prstGeom prst="rect">
            <a:avLst/>
          </a:prstGeom>
          <a:noFill/>
        </p:spPr>
        <p:txBody>
          <a:bodyPr vert="horz" wrap="square" lIns="0" tIns="11132" rIns="0" bIns="0" rtlCol="0">
            <a:spAutoFit/>
          </a:bodyPr>
          <a:lstStyle/>
          <a:p>
            <a:pPr algn="ctr"/>
            <a:r>
              <a:rPr lang="ru-RU" sz="9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Структура импорта эпоксидных</a:t>
            </a:r>
          </a:p>
          <a:p>
            <a:pPr algn="ctr"/>
            <a:r>
              <a:rPr lang="ru-RU" sz="9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смол по видам смол в 2017 г., %</a:t>
            </a:r>
            <a:endParaRPr sz="900" b="1" i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object 24"/>
          <p:cNvSpPr txBox="1"/>
          <p:nvPr/>
        </p:nvSpPr>
        <p:spPr>
          <a:xfrm>
            <a:off x="5004048" y="4005064"/>
            <a:ext cx="3816424" cy="288240"/>
          </a:xfrm>
          <a:prstGeom prst="rect">
            <a:avLst/>
          </a:prstGeom>
          <a:noFill/>
        </p:spPr>
        <p:txBody>
          <a:bodyPr vert="horz" wrap="square" lIns="0" tIns="11132" rIns="0" bIns="0" rtlCol="0">
            <a:spAutoFit/>
          </a:bodyPr>
          <a:lstStyle/>
          <a:p>
            <a:pPr algn="ctr"/>
            <a:r>
              <a:rPr lang="ru-RU" sz="9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Структура рынка РФ эпоксидных</a:t>
            </a:r>
          </a:p>
          <a:p>
            <a:pPr algn="ctr"/>
            <a:r>
              <a:rPr lang="ru-RU" sz="9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смол по видам смол в 2017 г., %</a:t>
            </a:r>
            <a:endParaRPr sz="900" b="1" i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5" name="Диаграмма 34"/>
          <p:cNvGraphicFramePr/>
          <p:nvPr/>
        </p:nvGraphicFramePr>
        <p:xfrm>
          <a:off x="4860032" y="4221296"/>
          <a:ext cx="4536504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C:\Users\Елена\Desktop\1ст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B265BBE6-C206-43E6-8FF9-EEF5F891338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261"/>
          <a:stretch>
            <a:fillRect/>
          </a:stretch>
        </p:blipFill>
        <p:spPr bwMode="auto">
          <a:xfrm>
            <a:off x="1547664" y="6237312"/>
            <a:ext cx="6408712" cy="521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C0FDC6F-E0F1-49D3-9320-F32EF8A1895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264" y="288032"/>
            <a:ext cx="6660232" cy="12687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8799F29-9D0E-4C49-B7FB-E694143BF0DE}"/>
              </a:ext>
            </a:extLst>
          </p:cNvPr>
          <p:cNvSpPr txBox="1"/>
          <p:nvPr/>
        </p:nvSpPr>
        <p:spPr>
          <a:xfrm>
            <a:off x="5004048" y="4543960"/>
            <a:ext cx="3888432" cy="1477328"/>
          </a:xfrm>
          <a:prstGeom prst="rect">
            <a:avLst/>
          </a:prstGeom>
          <a:solidFill>
            <a:schemeClr val="bg2"/>
          </a:solidFill>
          <a:ln w="38100">
            <a:solidFill>
              <a:schemeClr val="tx2">
                <a:lumMod val="50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Контакты: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5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500" dirty="0"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Директор по привлечению инвестиций </a:t>
            </a:r>
            <a:endParaRPr lang="ru-RU" sz="15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500" dirty="0"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АНО «АИ ИО»</a:t>
            </a:r>
            <a:endParaRPr lang="ru-RU" sz="15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500" b="1" dirty="0"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Туманова Юлия Евгеньевна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1500" dirty="0"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1500" dirty="0"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tumanova@aaiir.ru</a:t>
            </a:r>
            <a:endParaRPr lang="ru-RU" sz="15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500" dirty="0"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+7 980 667 17 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74</a:t>
            </a:r>
            <a:endParaRPr lang="ru-RU" sz="15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2C1520F1-7745-4BFC-8E5F-FBA2EEC6BEBC}"/>
              </a:ext>
            </a:extLst>
          </p:cNvPr>
          <p:cNvSpPr/>
          <p:nvPr/>
        </p:nvSpPr>
        <p:spPr>
          <a:xfrm>
            <a:off x="1181554" y="1857013"/>
            <a:ext cx="360647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Заключим соглашение о сопровождении вашего проекта, закрепим персонального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менеджера</a:t>
            </a:r>
            <a:endParaRPr lang="en-US" sz="14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14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14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Подберем площадку со всеми подведенными коммуникациями под ваши требования с учетом всех пожеланий</a:t>
            </a:r>
            <a:endParaRPr lang="en-US" sz="14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14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Подберем эффективную схему финансирования, получения государственной поддержки, льготного кредитования и лизинга</a:t>
            </a:r>
            <a:endParaRPr lang="en-US" sz="14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14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Поможем наладить взаимодействие </a:t>
            </a:r>
            <a:b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 органами местной власти и окажем содействие в снижении административных барьеров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B4D3F3BF-0677-44BB-B939-8BEEFB6D4A36}"/>
              </a:ext>
            </a:extLst>
          </p:cNvPr>
          <p:cNvSpPr/>
          <p:nvPr/>
        </p:nvSpPr>
        <p:spPr>
          <a:xfrm>
            <a:off x="395536" y="1177588"/>
            <a:ext cx="44380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Мы предлагаем сопровождение инвестиционного проекта нашей командой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режиме одного окна: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="" xmlns:a16="http://schemas.microsoft.com/office/drawing/2014/main" id="{B7D08BFA-8613-49D9-BB06-5B160F8EE713}"/>
              </a:ext>
            </a:extLst>
          </p:cNvPr>
          <p:cNvCxnSpPr>
            <a:cxnSpLocks/>
          </p:cNvCxnSpPr>
          <p:nvPr/>
        </p:nvCxnSpPr>
        <p:spPr>
          <a:xfrm>
            <a:off x="4716016" y="1844824"/>
            <a:ext cx="0" cy="4176464"/>
          </a:xfrm>
          <a:prstGeom prst="line">
            <a:avLst/>
          </a:prstGeom>
          <a:ln w="38100">
            <a:solidFill>
              <a:srgbClr val="C00000">
                <a:alpha val="6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6EA44405-804A-48F3-A9B9-8824A1BD082A}"/>
              </a:ext>
            </a:extLst>
          </p:cNvPr>
          <p:cNvSpPr/>
          <p:nvPr/>
        </p:nvSpPr>
        <p:spPr>
          <a:xfrm>
            <a:off x="4860032" y="1918280"/>
            <a:ext cx="4176464" cy="2446824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55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Мы знаем, как сделать путь реализации вашего инвестиционного </a:t>
            </a:r>
            <a:br>
              <a:rPr lang="ru-RU" sz="255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55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проекта в регионе быстрым и комфортным!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6EA44405-804A-48F3-A9B9-8824A1BD082A}"/>
              </a:ext>
            </a:extLst>
          </p:cNvPr>
          <p:cNvSpPr/>
          <p:nvPr/>
        </p:nvSpPr>
        <p:spPr>
          <a:xfrm>
            <a:off x="561139" y="1640989"/>
            <a:ext cx="55447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1234</a:t>
            </a:r>
            <a:endParaRPr lang="ru-RU" sz="72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048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Елена\Desktop\1ст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11560" y="332656"/>
            <a:ext cx="3240360" cy="36004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27"/>
          <p:cNvSpPr txBox="1"/>
          <p:nvPr/>
        </p:nvSpPr>
        <p:spPr>
          <a:xfrm>
            <a:off x="611560" y="352599"/>
            <a:ext cx="3240360" cy="340097"/>
          </a:xfrm>
          <a:prstGeom prst="rect">
            <a:avLst/>
          </a:prstGeom>
          <a:ln w="38100"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 algn="ctr">
              <a:spcBef>
                <a:spcPts val="92"/>
              </a:spcBef>
              <a:tabLst>
                <a:tab pos="526522" algn="l"/>
              </a:tabLst>
            </a:pPr>
            <a:r>
              <a:rPr lang="ru-RU" sz="3200" b="1" baseline="529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ОПИСАНИЕ ПРОЕКТА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548680"/>
            <a:ext cx="56886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10000"/>
              <a:buFont typeface="+mj-lt"/>
              <a:buAutoNum type="arabicPeriod"/>
              <a:tabLst>
                <a:tab pos="0" algn="l"/>
              </a:tabLst>
            </a:pPr>
            <a:r>
              <a:rPr lang="en-US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Цель проекта</a:t>
            </a:r>
            <a:r>
              <a:rPr lang="en-US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b="1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SzPct val="110000"/>
              <a:tabLst>
                <a:tab pos="0" algn="l"/>
              </a:tabLst>
            </a:pPr>
            <a:r>
              <a:rPr lang="ru-RU" sz="2800" b="1" u="sng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Изготовление производства связующих веществ</a:t>
            </a:r>
            <a:endParaRPr lang="en-US" sz="2800" b="1" u="sng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bject 4"/>
          <p:cNvSpPr txBox="1">
            <a:spLocks/>
          </p:cNvSpPr>
          <p:nvPr/>
        </p:nvSpPr>
        <p:spPr>
          <a:xfrm>
            <a:off x="467544" y="6417042"/>
            <a:ext cx="8604448" cy="226684"/>
          </a:xfrm>
          <a:prstGeom prst="rect">
            <a:avLst/>
          </a:prstGeom>
        </p:spPr>
        <p:txBody>
          <a:bodyPr vert="horz" wrap="square" lIns="0" tIns="11132" rIns="0" bIns="0" rtlCol="0" anchor="ctr">
            <a:spAutoFit/>
          </a:bodyPr>
          <a:lstStyle/>
          <a:p>
            <a:r>
              <a:rPr lang="ru-RU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К 2025 году выручка проекта может превысить 1 </a:t>
            </a:r>
            <a:r>
              <a:rPr lang="ru-RU" sz="14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млрд</a:t>
            </a:r>
            <a:r>
              <a:rPr lang="ru-RU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рублей, срок окупаемости составит 5 лет</a:t>
            </a:r>
            <a:endParaRPr kumimoji="0" lang="ru-RU" sz="1400" b="1" i="0" u="none" strike="noStrike" kern="1200" cap="none" spc="-4" normalizeH="0" baseline="0" noProof="0" dirty="0">
              <a:ln>
                <a:noFill/>
              </a:ln>
              <a:solidFill>
                <a:schemeClr val="accent2"/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2532960"/>
            <a:ext cx="80648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82"/>
              </a:spcBef>
              <a:buSzPct val="110000"/>
              <a:buFont typeface="+mj-lt"/>
              <a:buAutoNum type="arabicPeriod" startAt="2"/>
              <a:tabLst>
                <a:tab pos="0" algn="l"/>
              </a:tabLst>
            </a:pPr>
            <a:r>
              <a:rPr lang="en-US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Параметры проекта</a:t>
            </a:r>
            <a:r>
              <a:rPr lang="en-US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2400" b="1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Елена\Desktop\1ст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1560" y="332656"/>
            <a:ext cx="3240360" cy="36004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7"/>
          <p:cNvSpPr txBox="1"/>
          <p:nvPr/>
        </p:nvSpPr>
        <p:spPr>
          <a:xfrm>
            <a:off x="611560" y="352599"/>
            <a:ext cx="3240360" cy="340097"/>
          </a:xfrm>
          <a:prstGeom prst="rect">
            <a:avLst/>
          </a:prstGeom>
          <a:ln w="38100"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 algn="ctr">
              <a:spcBef>
                <a:spcPts val="92"/>
              </a:spcBef>
              <a:tabLst>
                <a:tab pos="526522" algn="l"/>
              </a:tabLst>
            </a:pPr>
            <a:r>
              <a:rPr lang="ru-RU" sz="3200" b="1" baseline="529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ОПИСАНИЕ ПРОЕКТА</a:t>
            </a:r>
          </a:p>
        </p:txBody>
      </p:sp>
      <p:sp>
        <p:nvSpPr>
          <p:cNvPr id="9" name="object 5"/>
          <p:cNvSpPr txBox="1">
            <a:spLocks noGrp="1"/>
          </p:cNvSpPr>
          <p:nvPr>
            <p:ph type="title"/>
          </p:nvPr>
        </p:nvSpPr>
        <p:spPr>
          <a:xfrm>
            <a:off x="611560" y="734880"/>
            <a:ext cx="5472608" cy="749904"/>
          </a:xfrm>
          <a:prstGeom prst="rect">
            <a:avLst/>
          </a:prstGeom>
        </p:spPr>
        <p:txBody>
          <a:bodyPr vert="horz" wrap="square" lIns="0" tIns="11132" rIns="0" bIns="0" rtlCol="0">
            <a:spAutoFit/>
          </a:bodyPr>
          <a:lstStyle/>
          <a:p>
            <a:pPr marL="11132" marR="4453" algn="l">
              <a:spcBef>
                <a:spcPts val="88"/>
              </a:spcBef>
            </a:pPr>
            <a:r>
              <a:rPr sz="16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Связующими </a:t>
            </a:r>
            <a:r>
              <a:rPr sz="1600" b="1" spc="-4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веществами </a:t>
            </a:r>
            <a:r>
              <a:rPr sz="16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могут быть как </a:t>
            </a:r>
            <a:r>
              <a:rPr sz="1600" b="1" spc="-4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различные </a:t>
            </a:r>
            <a:r>
              <a:rPr sz="16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виды </a:t>
            </a:r>
            <a:r>
              <a:rPr sz="1600" b="1" spc="-4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синтетических </a:t>
            </a:r>
            <a:r>
              <a:rPr sz="1600" b="1" spc="4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смол </a:t>
            </a:r>
            <a:r>
              <a:rPr sz="16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и  </a:t>
            </a:r>
            <a:r>
              <a:rPr sz="1600" b="1" spc="-4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жидкого стекла, </a:t>
            </a:r>
            <a:r>
              <a:rPr sz="1600" b="1" spc="-9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так </a:t>
            </a:r>
            <a:r>
              <a:rPr sz="16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sz="1600" b="1" spc="-4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тонкодисперсные наполнители </a:t>
            </a:r>
            <a:r>
              <a:rPr sz="16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или </a:t>
            </a:r>
            <a:r>
              <a:rPr sz="1600" b="1" spc="-4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смеси</a:t>
            </a:r>
            <a:r>
              <a:rPr sz="1600" b="1" spc="-18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цементов</a:t>
            </a:r>
          </a:p>
        </p:txBody>
      </p:sp>
      <p:sp>
        <p:nvSpPr>
          <p:cNvPr id="11" name="object 4"/>
          <p:cNvSpPr/>
          <p:nvPr/>
        </p:nvSpPr>
        <p:spPr>
          <a:xfrm>
            <a:off x="1763688" y="1645228"/>
            <a:ext cx="5521103" cy="40880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7"/>
          <p:cNvSpPr txBox="1"/>
          <p:nvPr/>
        </p:nvSpPr>
        <p:spPr>
          <a:xfrm>
            <a:off x="3779913" y="1996493"/>
            <a:ext cx="1584176" cy="1159884"/>
          </a:xfrm>
          <a:prstGeom prst="rect">
            <a:avLst/>
          </a:prstGeom>
        </p:spPr>
        <p:txBody>
          <a:bodyPr vert="horz" wrap="square" lIns="0" tIns="10018" rIns="0" bIns="0" rtlCol="0">
            <a:spAutoFit/>
          </a:bodyPr>
          <a:lstStyle/>
          <a:p>
            <a:pPr marL="10575" marR="4453" indent="-557" algn="ctr">
              <a:lnSpc>
                <a:spcPct val="102200"/>
              </a:lnSpc>
              <a:spcBef>
                <a:spcPts val="79"/>
              </a:spcBef>
            </a:pPr>
            <a:r>
              <a:rPr sz="1200" b="1" spc="9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Связующие  вещества  представляют  собой  различные  вязкие </a:t>
            </a:r>
            <a:r>
              <a:rPr sz="1200" b="1" spc="4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смеси</a:t>
            </a:r>
            <a:r>
              <a:rPr sz="1200" b="1" spc="-22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spc="13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 </a:t>
            </a:r>
            <a:r>
              <a:rPr sz="1200" b="1" spc="9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растворы</a:t>
            </a:r>
            <a:endParaRPr sz="12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object 56"/>
          <p:cNvSpPr/>
          <p:nvPr/>
        </p:nvSpPr>
        <p:spPr>
          <a:xfrm>
            <a:off x="6028050" y="3072108"/>
            <a:ext cx="1077011" cy="1141420"/>
          </a:xfrm>
          <a:custGeom>
            <a:avLst/>
            <a:gdLst/>
            <a:ahLst/>
            <a:cxnLst/>
            <a:rect l="l" t="t" r="r" b="b"/>
            <a:pathLst>
              <a:path w="1237615" h="1237614">
                <a:moveTo>
                  <a:pt x="618744" y="1237488"/>
                </a:moveTo>
                <a:lnTo>
                  <a:pt x="570434" y="1235624"/>
                </a:lnTo>
                <a:lnTo>
                  <a:pt x="523134" y="1230124"/>
                </a:lnTo>
                <a:lnTo>
                  <a:pt x="476980" y="1221128"/>
                </a:lnTo>
                <a:lnTo>
                  <a:pt x="432113" y="1208772"/>
                </a:lnTo>
                <a:lnTo>
                  <a:pt x="388669" y="1193196"/>
                </a:lnTo>
                <a:lnTo>
                  <a:pt x="346787" y="1174537"/>
                </a:lnTo>
                <a:lnTo>
                  <a:pt x="306606" y="1152934"/>
                </a:lnTo>
                <a:lnTo>
                  <a:pt x="268263" y="1128524"/>
                </a:lnTo>
                <a:lnTo>
                  <a:pt x="231896" y="1101447"/>
                </a:lnTo>
                <a:lnTo>
                  <a:pt x="197645" y="1071840"/>
                </a:lnTo>
                <a:lnTo>
                  <a:pt x="165647" y="1039842"/>
                </a:lnTo>
                <a:lnTo>
                  <a:pt x="136040" y="1005591"/>
                </a:lnTo>
                <a:lnTo>
                  <a:pt x="108963" y="969224"/>
                </a:lnTo>
                <a:lnTo>
                  <a:pt x="84553" y="930881"/>
                </a:lnTo>
                <a:lnTo>
                  <a:pt x="62950" y="890700"/>
                </a:lnTo>
                <a:lnTo>
                  <a:pt x="44291" y="848818"/>
                </a:lnTo>
                <a:lnTo>
                  <a:pt x="28715" y="805374"/>
                </a:lnTo>
                <a:lnTo>
                  <a:pt x="16359" y="760507"/>
                </a:lnTo>
                <a:lnTo>
                  <a:pt x="7363" y="714353"/>
                </a:lnTo>
                <a:lnTo>
                  <a:pt x="1863" y="667053"/>
                </a:lnTo>
                <a:lnTo>
                  <a:pt x="0" y="618744"/>
                </a:lnTo>
                <a:lnTo>
                  <a:pt x="1863" y="570237"/>
                </a:lnTo>
                <a:lnTo>
                  <a:pt x="7363" y="522777"/>
                </a:lnTo>
                <a:lnTo>
                  <a:pt x="16359" y="476501"/>
                </a:lnTo>
                <a:lnTo>
                  <a:pt x="28715" y="431542"/>
                </a:lnTo>
                <a:lnTo>
                  <a:pt x="44291" y="388037"/>
                </a:lnTo>
                <a:lnTo>
                  <a:pt x="62950" y="346121"/>
                </a:lnTo>
                <a:lnTo>
                  <a:pt x="84553" y="305928"/>
                </a:lnTo>
                <a:lnTo>
                  <a:pt x="108963" y="267595"/>
                </a:lnTo>
                <a:lnTo>
                  <a:pt x="136040" y="231257"/>
                </a:lnTo>
                <a:lnTo>
                  <a:pt x="165647" y="197048"/>
                </a:lnTo>
                <a:lnTo>
                  <a:pt x="197645" y="165104"/>
                </a:lnTo>
                <a:lnTo>
                  <a:pt x="231896" y="135560"/>
                </a:lnTo>
                <a:lnTo>
                  <a:pt x="268263" y="108552"/>
                </a:lnTo>
                <a:lnTo>
                  <a:pt x="306606" y="84215"/>
                </a:lnTo>
                <a:lnTo>
                  <a:pt x="346787" y="62683"/>
                </a:lnTo>
                <a:lnTo>
                  <a:pt x="388669" y="44094"/>
                </a:lnTo>
                <a:lnTo>
                  <a:pt x="432113" y="28580"/>
                </a:lnTo>
                <a:lnTo>
                  <a:pt x="476980" y="16279"/>
                </a:lnTo>
                <a:lnTo>
                  <a:pt x="523134" y="7325"/>
                </a:lnTo>
                <a:lnTo>
                  <a:pt x="570434" y="1853"/>
                </a:lnTo>
                <a:lnTo>
                  <a:pt x="618744" y="0"/>
                </a:lnTo>
                <a:lnTo>
                  <a:pt x="667053" y="1853"/>
                </a:lnTo>
                <a:lnTo>
                  <a:pt x="714353" y="7325"/>
                </a:lnTo>
                <a:lnTo>
                  <a:pt x="760507" y="16279"/>
                </a:lnTo>
                <a:lnTo>
                  <a:pt x="805374" y="28580"/>
                </a:lnTo>
                <a:lnTo>
                  <a:pt x="848818" y="44094"/>
                </a:lnTo>
                <a:lnTo>
                  <a:pt x="890700" y="62683"/>
                </a:lnTo>
                <a:lnTo>
                  <a:pt x="930881" y="84215"/>
                </a:lnTo>
                <a:lnTo>
                  <a:pt x="969224" y="108552"/>
                </a:lnTo>
                <a:lnTo>
                  <a:pt x="1005591" y="135560"/>
                </a:lnTo>
                <a:lnTo>
                  <a:pt x="1039842" y="165104"/>
                </a:lnTo>
                <a:lnTo>
                  <a:pt x="1071840" y="197048"/>
                </a:lnTo>
                <a:lnTo>
                  <a:pt x="1101447" y="231257"/>
                </a:lnTo>
                <a:lnTo>
                  <a:pt x="1128524" y="267595"/>
                </a:lnTo>
                <a:lnTo>
                  <a:pt x="1152934" y="305928"/>
                </a:lnTo>
                <a:lnTo>
                  <a:pt x="1174537" y="346121"/>
                </a:lnTo>
                <a:lnTo>
                  <a:pt x="1193196" y="388037"/>
                </a:lnTo>
                <a:lnTo>
                  <a:pt x="1208772" y="431542"/>
                </a:lnTo>
                <a:lnTo>
                  <a:pt x="1221128" y="476501"/>
                </a:lnTo>
                <a:lnTo>
                  <a:pt x="1230124" y="522777"/>
                </a:lnTo>
                <a:lnTo>
                  <a:pt x="1235624" y="570237"/>
                </a:lnTo>
                <a:lnTo>
                  <a:pt x="1237488" y="618744"/>
                </a:lnTo>
                <a:lnTo>
                  <a:pt x="1235624" y="667053"/>
                </a:lnTo>
                <a:lnTo>
                  <a:pt x="1230124" y="714353"/>
                </a:lnTo>
                <a:lnTo>
                  <a:pt x="1221128" y="760507"/>
                </a:lnTo>
                <a:lnTo>
                  <a:pt x="1208772" y="805374"/>
                </a:lnTo>
                <a:lnTo>
                  <a:pt x="1193196" y="848818"/>
                </a:lnTo>
                <a:lnTo>
                  <a:pt x="1174537" y="890700"/>
                </a:lnTo>
                <a:lnTo>
                  <a:pt x="1152934" y="930881"/>
                </a:lnTo>
                <a:lnTo>
                  <a:pt x="1128524" y="969224"/>
                </a:lnTo>
                <a:lnTo>
                  <a:pt x="1101447" y="1005591"/>
                </a:lnTo>
                <a:lnTo>
                  <a:pt x="1071840" y="1039842"/>
                </a:lnTo>
                <a:lnTo>
                  <a:pt x="1039842" y="1071840"/>
                </a:lnTo>
                <a:lnTo>
                  <a:pt x="1005591" y="1101447"/>
                </a:lnTo>
                <a:lnTo>
                  <a:pt x="969224" y="1128524"/>
                </a:lnTo>
                <a:lnTo>
                  <a:pt x="930881" y="1152934"/>
                </a:lnTo>
                <a:lnTo>
                  <a:pt x="890700" y="1174537"/>
                </a:lnTo>
                <a:lnTo>
                  <a:pt x="848818" y="1193196"/>
                </a:lnTo>
                <a:lnTo>
                  <a:pt x="805374" y="1208772"/>
                </a:lnTo>
                <a:lnTo>
                  <a:pt x="760507" y="1221128"/>
                </a:lnTo>
                <a:lnTo>
                  <a:pt x="714353" y="1230124"/>
                </a:lnTo>
                <a:lnTo>
                  <a:pt x="667053" y="1235624"/>
                </a:lnTo>
                <a:lnTo>
                  <a:pt x="618744" y="1237488"/>
                </a:lnTo>
                <a:close/>
              </a:path>
            </a:pathLst>
          </a:custGeom>
          <a:solidFill>
            <a:srgbClr val="E6E6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57"/>
          <p:cNvSpPr/>
          <p:nvPr/>
        </p:nvSpPr>
        <p:spPr>
          <a:xfrm>
            <a:off x="6028050" y="3072108"/>
            <a:ext cx="1077011" cy="1141420"/>
          </a:xfrm>
          <a:custGeom>
            <a:avLst/>
            <a:gdLst/>
            <a:ahLst/>
            <a:cxnLst/>
            <a:rect l="l" t="t" r="r" b="b"/>
            <a:pathLst>
              <a:path w="1237615" h="1237614">
                <a:moveTo>
                  <a:pt x="0" y="618743"/>
                </a:moveTo>
                <a:lnTo>
                  <a:pt x="1863" y="570236"/>
                </a:lnTo>
                <a:lnTo>
                  <a:pt x="7363" y="522777"/>
                </a:lnTo>
                <a:lnTo>
                  <a:pt x="16359" y="476501"/>
                </a:lnTo>
                <a:lnTo>
                  <a:pt x="28715" y="431542"/>
                </a:lnTo>
                <a:lnTo>
                  <a:pt x="44291" y="388037"/>
                </a:lnTo>
                <a:lnTo>
                  <a:pt x="62950" y="346121"/>
                </a:lnTo>
                <a:lnTo>
                  <a:pt x="84553" y="305928"/>
                </a:lnTo>
                <a:lnTo>
                  <a:pt x="108963" y="267595"/>
                </a:lnTo>
                <a:lnTo>
                  <a:pt x="136040" y="231256"/>
                </a:lnTo>
                <a:lnTo>
                  <a:pt x="165647" y="197048"/>
                </a:lnTo>
                <a:lnTo>
                  <a:pt x="197645" y="165104"/>
                </a:lnTo>
                <a:lnTo>
                  <a:pt x="231896" y="135560"/>
                </a:lnTo>
                <a:lnTo>
                  <a:pt x="268263" y="108552"/>
                </a:lnTo>
                <a:lnTo>
                  <a:pt x="306606" y="84215"/>
                </a:lnTo>
                <a:lnTo>
                  <a:pt x="346787" y="62683"/>
                </a:lnTo>
                <a:lnTo>
                  <a:pt x="388669" y="44094"/>
                </a:lnTo>
                <a:lnTo>
                  <a:pt x="432113" y="28580"/>
                </a:lnTo>
                <a:lnTo>
                  <a:pt x="476980" y="16279"/>
                </a:lnTo>
                <a:lnTo>
                  <a:pt x="523134" y="7325"/>
                </a:lnTo>
                <a:lnTo>
                  <a:pt x="570434" y="1853"/>
                </a:lnTo>
                <a:lnTo>
                  <a:pt x="618743" y="0"/>
                </a:lnTo>
                <a:lnTo>
                  <a:pt x="667053" y="1853"/>
                </a:lnTo>
                <a:lnTo>
                  <a:pt x="714353" y="7325"/>
                </a:lnTo>
                <a:lnTo>
                  <a:pt x="760507" y="16279"/>
                </a:lnTo>
                <a:lnTo>
                  <a:pt x="805374" y="28580"/>
                </a:lnTo>
                <a:lnTo>
                  <a:pt x="848818" y="44094"/>
                </a:lnTo>
                <a:lnTo>
                  <a:pt x="890700" y="62683"/>
                </a:lnTo>
                <a:lnTo>
                  <a:pt x="930881" y="84215"/>
                </a:lnTo>
                <a:lnTo>
                  <a:pt x="969224" y="108552"/>
                </a:lnTo>
                <a:lnTo>
                  <a:pt x="1005591" y="135560"/>
                </a:lnTo>
                <a:lnTo>
                  <a:pt x="1039842" y="165104"/>
                </a:lnTo>
                <a:lnTo>
                  <a:pt x="1071840" y="197048"/>
                </a:lnTo>
                <a:lnTo>
                  <a:pt x="1101447" y="231256"/>
                </a:lnTo>
                <a:lnTo>
                  <a:pt x="1128524" y="267595"/>
                </a:lnTo>
                <a:lnTo>
                  <a:pt x="1152934" y="305928"/>
                </a:lnTo>
                <a:lnTo>
                  <a:pt x="1174537" y="346121"/>
                </a:lnTo>
                <a:lnTo>
                  <a:pt x="1193196" y="388037"/>
                </a:lnTo>
                <a:lnTo>
                  <a:pt x="1208772" y="431542"/>
                </a:lnTo>
                <a:lnTo>
                  <a:pt x="1221128" y="476501"/>
                </a:lnTo>
                <a:lnTo>
                  <a:pt x="1230124" y="522777"/>
                </a:lnTo>
                <a:lnTo>
                  <a:pt x="1235624" y="570236"/>
                </a:lnTo>
                <a:lnTo>
                  <a:pt x="1237487" y="618743"/>
                </a:lnTo>
                <a:lnTo>
                  <a:pt x="1235624" y="667053"/>
                </a:lnTo>
                <a:lnTo>
                  <a:pt x="1230124" y="714353"/>
                </a:lnTo>
                <a:lnTo>
                  <a:pt x="1221128" y="760507"/>
                </a:lnTo>
                <a:lnTo>
                  <a:pt x="1208772" y="805374"/>
                </a:lnTo>
                <a:lnTo>
                  <a:pt x="1193196" y="848818"/>
                </a:lnTo>
                <a:lnTo>
                  <a:pt x="1174537" y="890700"/>
                </a:lnTo>
                <a:lnTo>
                  <a:pt x="1152934" y="930881"/>
                </a:lnTo>
                <a:lnTo>
                  <a:pt x="1128524" y="969224"/>
                </a:lnTo>
                <a:lnTo>
                  <a:pt x="1101447" y="1005591"/>
                </a:lnTo>
                <a:lnTo>
                  <a:pt x="1071840" y="1039842"/>
                </a:lnTo>
                <a:lnTo>
                  <a:pt x="1039842" y="1071840"/>
                </a:lnTo>
                <a:lnTo>
                  <a:pt x="1005591" y="1101447"/>
                </a:lnTo>
                <a:lnTo>
                  <a:pt x="969224" y="1128524"/>
                </a:lnTo>
                <a:lnTo>
                  <a:pt x="930881" y="1152934"/>
                </a:lnTo>
                <a:lnTo>
                  <a:pt x="890700" y="1174537"/>
                </a:lnTo>
                <a:lnTo>
                  <a:pt x="848818" y="1193196"/>
                </a:lnTo>
                <a:lnTo>
                  <a:pt x="805374" y="1208772"/>
                </a:lnTo>
                <a:lnTo>
                  <a:pt x="760507" y="1221128"/>
                </a:lnTo>
                <a:lnTo>
                  <a:pt x="714353" y="1230124"/>
                </a:lnTo>
                <a:lnTo>
                  <a:pt x="667053" y="1235624"/>
                </a:lnTo>
                <a:lnTo>
                  <a:pt x="618743" y="1237487"/>
                </a:lnTo>
                <a:lnTo>
                  <a:pt x="570434" y="1235624"/>
                </a:lnTo>
                <a:lnTo>
                  <a:pt x="523134" y="1230124"/>
                </a:lnTo>
                <a:lnTo>
                  <a:pt x="476980" y="1221128"/>
                </a:lnTo>
                <a:lnTo>
                  <a:pt x="432113" y="1208772"/>
                </a:lnTo>
                <a:lnTo>
                  <a:pt x="388669" y="1193196"/>
                </a:lnTo>
                <a:lnTo>
                  <a:pt x="346787" y="1174537"/>
                </a:lnTo>
                <a:lnTo>
                  <a:pt x="306606" y="1152934"/>
                </a:lnTo>
                <a:lnTo>
                  <a:pt x="268263" y="1128524"/>
                </a:lnTo>
                <a:lnTo>
                  <a:pt x="231896" y="1101447"/>
                </a:lnTo>
                <a:lnTo>
                  <a:pt x="197645" y="1071840"/>
                </a:lnTo>
                <a:lnTo>
                  <a:pt x="165647" y="1039842"/>
                </a:lnTo>
                <a:lnTo>
                  <a:pt x="136040" y="1005591"/>
                </a:lnTo>
                <a:lnTo>
                  <a:pt x="108963" y="969224"/>
                </a:lnTo>
                <a:lnTo>
                  <a:pt x="84553" y="930881"/>
                </a:lnTo>
                <a:lnTo>
                  <a:pt x="62950" y="890700"/>
                </a:lnTo>
                <a:lnTo>
                  <a:pt x="44291" y="848818"/>
                </a:lnTo>
                <a:lnTo>
                  <a:pt x="28715" y="805374"/>
                </a:lnTo>
                <a:lnTo>
                  <a:pt x="16359" y="760507"/>
                </a:lnTo>
                <a:lnTo>
                  <a:pt x="7363" y="714353"/>
                </a:lnTo>
                <a:lnTo>
                  <a:pt x="1863" y="667053"/>
                </a:lnTo>
                <a:lnTo>
                  <a:pt x="0" y="618743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58"/>
          <p:cNvSpPr/>
          <p:nvPr/>
        </p:nvSpPr>
        <p:spPr>
          <a:xfrm>
            <a:off x="6358625" y="3333299"/>
            <a:ext cx="427157" cy="610241"/>
          </a:xfrm>
          <a:custGeom>
            <a:avLst/>
            <a:gdLst/>
            <a:ahLst/>
            <a:cxnLst/>
            <a:rect l="l" t="t" r="r" b="b"/>
            <a:pathLst>
              <a:path w="490854" h="661670">
                <a:moveTo>
                  <a:pt x="143256" y="175260"/>
                </a:moveTo>
                <a:lnTo>
                  <a:pt x="76200" y="67056"/>
                </a:lnTo>
                <a:lnTo>
                  <a:pt x="102489" y="49315"/>
                </a:lnTo>
                <a:lnTo>
                  <a:pt x="128778" y="34861"/>
                </a:lnTo>
                <a:lnTo>
                  <a:pt x="181356" y="15240"/>
                </a:lnTo>
                <a:lnTo>
                  <a:pt x="236220" y="4191"/>
                </a:lnTo>
                <a:lnTo>
                  <a:pt x="295656" y="0"/>
                </a:lnTo>
                <a:lnTo>
                  <a:pt x="337065" y="2357"/>
                </a:lnTo>
                <a:lnTo>
                  <a:pt x="407312" y="22502"/>
                </a:lnTo>
                <a:lnTo>
                  <a:pt x="459224" y="64103"/>
                </a:lnTo>
                <a:lnTo>
                  <a:pt x="487084" y="119157"/>
                </a:lnTo>
                <a:lnTo>
                  <a:pt x="488890" y="135636"/>
                </a:lnTo>
                <a:lnTo>
                  <a:pt x="263652" y="135636"/>
                </a:lnTo>
                <a:lnTo>
                  <a:pt x="236267" y="138183"/>
                </a:lnTo>
                <a:lnTo>
                  <a:pt x="206883" y="145732"/>
                </a:lnTo>
                <a:lnTo>
                  <a:pt x="175783" y="158138"/>
                </a:lnTo>
                <a:lnTo>
                  <a:pt x="143256" y="175260"/>
                </a:lnTo>
                <a:close/>
              </a:path>
              <a:path w="490854" h="661670">
                <a:moveTo>
                  <a:pt x="449999" y="524256"/>
                </a:moveTo>
                <a:lnTo>
                  <a:pt x="166115" y="524256"/>
                </a:lnTo>
                <a:lnTo>
                  <a:pt x="195191" y="523065"/>
                </a:lnTo>
                <a:lnTo>
                  <a:pt x="220408" y="519303"/>
                </a:lnTo>
                <a:lnTo>
                  <a:pt x="257556" y="502920"/>
                </a:lnTo>
                <a:lnTo>
                  <a:pt x="284773" y="463057"/>
                </a:lnTo>
                <a:lnTo>
                  <a:pt x="286511" y="445008"/>
                </a:lnTo>
                <a:lnTo>
                  <a:pt x="285940" y="433959"/>
                </a:lnTo>
                <a:lnTo>
                  <a:pt x="260604" y="398526"/>
                </a:lnTo>
                <a:lnTo>
                  <a:pt x="207264" y="387667"/>
                </a:lnTo>
                <a:lnTo>
                  <a:pt x="166115" y="387096"/>
                </a:lnTo>
                <a:lnTo>
                  <a:pt x="128015" y="387096"/>
                </a:lnTo>
                <a:lnTo>
                  <a:pt x="152400" y="257556"/>
                </a:lnTo>
                <a:lnTo>
                  <a:pt x="184404" y="257556"/>
                </a:lnTo>
                <a:lnTo>
                  <a:pt x="215360" y="256389"/>
                </a:lnTo>
                <a:lnTo>
                  <a:pt x="265842" y="246626"/>
                </a:lnTo>
                <a:lnTo>
                  <a:pt x="302918" y="227218"/>
                </a:lnTo>
                <a:lnTo>
                  <a:pt x="321564" y="181356"/>
                </a:lnTo>
                <a:lnTo>
                  <a:pt x="320897" y="171854"/>
                </a:lnTo>
                <a:lnTo>
                  <a:pt x="287274" y="140208"/>
                </a:lnTo>
                <a:lnTo>
                  <a:pt x="263652" y="135636"/>
                </a:lnTo>
                <a:lnTo>
                  <a:pt x="488890" y="135636"/>
                </a:lnTo>
                <a:lnTo>
                  <a:pt x="488203" y="183880"/>
                </a:lnTo>
                <a:lnTo>
                  <a:pt x="468834" y="237744"/>
                </a:lnTo>
                <a:lnTo>
                  <a:pt x="429672" y="280344"/>
                </a:lnTo>
                <a:lnTo>
                  <a:pt x="374618" y="308395"/>
                </a:lnTo>
                <a:lnTo>
                  <a:pt x="341376" y="316992"/>
                </a:lnTo>
                <a:lnTo>
                  <a:pt x="341376" y="321564"/>
                </a:lnTo>
                <a:lnTo>
                  <a:pt x="391287" y="337756"/>
                </a:lnTo>
                <a:lnTo>
                  <a:pt x="429768" y="368808"/>
                </a:lnTo>
                <a:lnTo>
                  <a:pt x="453199" y="411670"/>
                </a:lnTo>
                <a:lnTo>
                  <a:pt x="461772" y="464820"/>
                </a:lnTo>
                <a:lnTo>
                  <a:pt x="456461" y="507825"/>
                </a:lnTo>
                <a:lnTo>
                  <a:pt x="449999" y="524256"/>
                </a:lnTo>
                <a:close/>
              </a:path>
              <a:path w="490854" h="661670">
                <a:moveTo>
                  <a:pt x="172212" y="661416"/>
                </a:moveTo>
                <a:lnTo>
                  <a:pt x="121539" y="659130"/>
                </a:lnTo>
                <a:lnTo>
                  <a:pt x="73152" y="652272"/>
                </a:lnTo>
                <a:lnTo>
                  <a:pt x="33147" y="640461"/>
                </a:lnTo>
                <a:lnTo>
                  <a:pt x="0" y="626363"/>
                </a:lnTo>
                <a:lnTo>
                  <a:pt x="0" y="480060"/>
                </a:lnTo>
                <a:lnTo>
                  <a:pt x="39242" y="499181"/>
                </a:lnTo>
                <a:lnTo>
                  <a:pt x="79628" y="513016"/>
                </a:lnTo>
                <a:lnTo>
                  <a:pt x="121729" y="521422"/>
                </a:lnTo>
                <a:lnTo>
                  <a:pt x="166115" y="524256"/>
                </a:lnTo>
                <a:lnTo>
                  <a:pt x="449999" y="524256"/>
                </a:lnTo>
                <a:lnTo>
                  <a:pt x="441007" y="547116"/>
                </a:lnTo>
                <a:lnTo>
                  <a:pt x="416123" y="581834"/>
                </a:lnTo>
                <a:lnTo>
                  <a:pt x="382524" y="611124"/>
                </a:lnTo>
                <a:lnTo>
                  <a:pt x="340233" y="631840"/>
                </a:lnTo>
                <a:lnTo>
                  <a:pt x="291084" y="647700"/>
                </a:lnTo>
                <a:lnTo>
                  <a:pt x="235077" y="657844"/>
                </a:lnTo>
                <a:lnTo>
                  <a:pt x="172212" y="661416"/>
                </a:lnTo>
                <a:close/>
              </a:path>
            </a:pathLst>
          </a:custGeom>
          <a:solidFill>
            <a:srgbClr val="4259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8"/>
          <p:cNvSpPr txBox="1"/>
          <p:nvPr/>
        </p:nvSpPr>
        <p:spPr>
          <a:xfrm>
            <a:off x="5364088" y="4527022"/>
            <a:ext cx="1429352" cy="846194"/>
          </a:xfrm>
          <a:prstGeom prst="rect">
            <a:avLst/>
          </a:prstGeom>
        </p:spPr>
        <p:txBody>
          <a:bodyPr vert="horz" wrap="square" lIns="0" tIns="69572" rIns="0" bIns="0" rtlCol="0">
            <a:spAutoFit/>
          </a:bodyPr>
          <a:lstStyle/>
          <a:p>
            <a:pPr marL="11132">
              <a:spcBef>
                <a:spcPts val="548"/>
              </a:spcBef>
              <a:buClr>
                <a:schemeClr val="accent2"/>
              </a:buClr>
            </a:pPr>
            <a:r>
              <a:rPr sz="12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Жидкое</a:t>
            </a:r>
            <a:r>
              <a:rPr sz="1200" b="1" spc="-88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стекло</a:t>
            </a:r>
          </a:p>
          <a:p>
            <a:pPr marL="121890" indent="-111316">
              <a:spcBef>
                <a:spcPts val="465"/>
              </a:spcBef>
              <a:buClr>
                <a:schemeClr val="accent2"/>
              </a:buClr>
              <a:buFont typeface="Wingdings"/>
              <a:buChar char=""/>
              <a:tabLst>
                <a:tab pos="122447" algn="l"/>
              </a:tabLst>
            </a:pPr>
            <a:r>
              <a:rPr sz="1000" b="1" spc="-4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Калиевое</a:t>
            </a:r>
            <a:endParaRPr sz="10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21890" indent="-111316">
              <a:spcBef>
                <a:spcPts val="232"/>
              </a:spcBef>
              <a:buClr>
                <a:schemeClr val="accent2"/>
              </a:buClr>
              <a:buFont typeface="Wingdings"/>
              <a:buChar char=""/>
              <a:tabLst>
                <a:tab pos="122447" algn="l"/>
              </a:tabLst>
            </a:pPr>
            <a:r>
              <a:rPr sz="1000" b="1" spc="-4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Натриевое</a:t>
            </a:r>
            <a:endParaRPr sz="10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21890" indent="-111316">
              <a:spcBef>
                <a:spcPts val="228"/>
              </a:spcBef>
              <a:buClr>
                <a:schemeClr val="accent2"/>
              </a:buClr>
              <a:buFont typeface="Wingdings"/>
              <a:buChar char=""/>
              <a:tabLst>
                <a:tab pos="122447" algn="l"/>
              </a:tabLst>
            </a:pPr>
            <a:r>
              <a:rPr sz="1000" b="1" spc="-4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Литиевое</a:t>
            </a:r>
            <a:endParaRPr sz="10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object 9"/>
          <p:cNvSpPr txBox="1"/>
          <p:nvPr/>
        </p:nvSpPr>
        <p:spPr>
          <a:xfrm>
            <a:off x="7380312" y="1556792"/>
            <a:ext cx="1763688" cy="2266265"/>
          </a:xfrm>
          <a:prstGeom prst="rect">
            <a:avLst/>
          </a:prstGeom>
        </p:spPr>
        <p:txBody>
          <a:bodyPr vert="horz" wrap="square" lIns="0" tIns="11688" rIns="0" bIns="0" rtlCol="0">
            <a:spAutoFit/>
          </a:bodyPr>
          <a:lstStyle/>
          <a:p>
            <a:pPr marL="11132" marR="270497">
              <a:spcBef>
                <a:spcPts val="92"/>
              </a:spcBef>
              <a:buClr>
                <a:schemeClr val="accent2"/>
              </a:buClr>
            </a:pPr>
            <a:r>
              <a:rPr sz="12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Прочие</a:t>
            </a:r>
            <a:r>
              <a:rPr lang="ru-RU" sz="1200" b="1" spc="-88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связующие</a:t>
            </a:r>
            <a:r>
              <a:rPr sz="1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sz="12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вещества</a:t>
            </a:r>
          </a:p>
          <a:p>
            <a:pPr marR="386265" indent="9525">
              <a:lnSpc>
                <a:spcPct val="100499"/>
              </a:lnSpc>
              <a:spcBef>
                <a:spcPts val="456"/>
              </a:spcBef>
              <a:buClr>
                <a:schemeClr val="accent2"/>
              </a:buClr>
              <a:buFont typeface="Wingdings"/>
              <a:buChar char=""/>
            </a:pPr>
            <a:r>
              <a:rPr lang="ru-RU" sz="1000" b="1" spc="-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000" b="1" spc="-9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sz="1000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sz="1000" b="1" spc="-9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sz="1000" b="1" spc="-4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sz="1000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sz="1000" b="1" spc="-4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дис</a:t>
            </a:r>
            <a:r>
              <a:rPr sz="1000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sz="1000" b="1" spc="-9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sz="1000" b="1" spc="-4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sz="1000" b="1" spc="4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sz="1000" b="1" spc="-9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sz="1000" b="1" spc="4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ы</a:t>
            </a:r>
            <a:r>
              <a:rPr sz="1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  </a:t>
            </a:r>
            <a:r>
              <a:rPr sz="1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минеральные  наполнители</a:t>
            </a:r>
          </a:p>
          <a:p>
            <a:pPr indent="9525">
              <a:spcBef>
                <a:spcPts val="232"/>
              </a:spcBef>
              <a:buClr>
                <a:schemeClr val="accent2"/>
              </a:buClr>
              <a:buFont typeface="Wingdings"/>
              <a:buChar char=""/>
            </a:pPr>
            <a:r>
              <a:rPr lang="ru-RU" sz="1000" b="1" spc="-4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000" b="1" spc="-4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Смеси</a:t>
            </a:r>
            <a:r>
              <a:rPr sz="1000" b="1" spc="-4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000" b="1" spc="-4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цементов</a:t>
            </a:r>
            <a:endParaRPr sz="10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R="148050">
              <a:spcBef>
                <a:spcPts val="232"/>
              </a:spcBef>
              <a:buClr>
                <a:schemeClr val="accent2"/>
              </a:buClr>
              <a:buFont typeface="Wingdings"/>
              <a:buChar char=""/>
            </a:pPr>
            <a:r>
              <a:rPr lang="ru-RU" sz="1000" b="1" spc="-4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000" b="1" spc="-4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sz="1000" b="1" spc="4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лю</a:t>
            </a:r>
            <a:r>
              <a:rPr sz="1000" b="1" spc="-9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</a:t>
            </a:r>
            <a:r>
              <a:rPr sz="1000" b="1" spc="4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sz="1000" b="1" spc="-9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sz="1000" b="1" spc="-4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sz="1000" b="1" spc="9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</a:t>
            </a:r>
            <a:r>
              <a:rPr sz="1000" b="1" spc="-9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sz="1000" b="1" spc="-4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сфа</a:t>
            </a:r>
            <a:r>
              <a:rPr sz="1000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тн</a:t>
            </a:r>
            <a:r>
              <a:rPr sz="1000" b="1" spc="4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ы</a:t>
            </a:r>
            <a:r>
              <a:rPr sz="1000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й</a:t>
            </a:r>
            <a:r>
              <a:rPr sz="1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sz="1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концетрат</a:t>
            </a:r>
          </a:p>
          <a:p>
            <a:pPr marR="4453" indent="9525">
              <a:spcBef>
                <a:spcPts val="232"/>
              </a:spcBef>
              <a:buClr>
                <a:schemeClr val="accent2"/>
              </a:buClr>
              <a:buFont typeface="Wingdings"/>
              <a:buChar char=""/>
            </a:pPr>
            <a:r>
              <a:rPr lang="ru-RU" sz="1000" b="1" spc="-4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000" b="1" spc="-4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sz="1000" b="1" spc="4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лю</a:t>
            </a:r>
            <a:r>
              <a:rPr sz="1000" b="1" spc="-9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</a:t>
            </a:r>
            <a:r>
              <a:rPr sz="1000" b="1" spc="-4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sz="1000" b="1" spc="4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sz="1000" b="1" spc="-9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ом</a:t>
            </a:r>
            <a:r>
              <a:rPr sz="1000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оф</a:t>
            </a:r>
            <a:r>
              <a:rPr sz="1000" b="1" spc="-9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sz="1000" b="1" spc="-4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sz="1000" b="1" spc="9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</a:t>
            </a:r>
            <a:r>
              <a:rPr sz="1000" b="1" spc="-4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sz="1000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sz="1000" b="1" spc="-9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sz="1000" b="1" spc="4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ы</a:t>
            </a:r>
            <a:r>
              <a:rPr sz="1000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sz="1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sz="1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связующие</a:t>
            </a:r>
          </a:p>
          <a:p>
            <a:pPr marR="128569" indent="9525">
              <a:spcBef>
                <a:spcPts val="241"/>
              </a:spcBef>
              <a:buClr>
                <a:schemeClr val="accent2"/>
              </a:buClr>
              <a:buFont typeface="Wingdings"/>
              <a:buChar char=""/>
            </a:pP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000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Связующие</a:t>
            </a:r>
            <a:r>
              <a:rPr sz="1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000" b="1" spc="-4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</a:t>
            </a:r>
            <a:r>
              <a:rPr sz="1000" b="1" spc="-57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000" b="1" spc="-4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основе  </a:t>
            </a:r>
            <a:r>
              <a:rPr sz="1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алюмината</a:t>
            </a:r>
            <a:r>
              <a:rPr sz="1000" b="1" spc="-3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кальция</a:t>
            </a:r>
          </a:p>
          <a:p>
            <a:pPr indent="9525">
              <a:spcBef>
                <a:spcPts val="232"/>
              </a:spcBef>
              <a:buClr>
                <a:schemeClr val="accent2"/>
              </a:buClr>
              <a:buFont typeface="Wingdings"/>
              <a:buChar char=""/>
            </a:pP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sz="1000" b="1" spc="-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др.</a:t>
            </a:r>
          </a:p>
        </p:txBody>
      </p:sp>
      <p:sp>
        <p:nvSpPr>
          <p:cNvPr id="67" name="object 10"/>
          <p:cNvSpPr txBox="1"/>
          <p:nvPr/>
        </p:nvSpPr>
        <p:spPr>
          <a:xfrm>
            <a:off x="467544" y="1484783"/>
            <a:ext cx="1512168" cy="1868753"/>
          </a:xfrm>
          <a:prstGeom prst="rect">
            <a:avLst/>
          </a:prstGeom>
        </p:spPr>
        <p:txBody>
          <a:bodyPr vert="horz" wrap="square" lIns="0" tIns="69572" rIns="0" bIns="0" rtlCol="0">
            <a:spAutoFit/>
          </a:bodyPr>
          <a:lstStyle/>
          <a:p>
            <a:pPr marL="11132">
              <a:spcBef>
                <a:spcPts val="548"/>
              </a:spcBef>
              <a:buClr>
                <a:schemeClr val="accent2"/>
              </a:buClr>
            </a:pPr>
            <a:r>
              <a:rPr sz="1200" b="1" spc="-4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Синтетические</a:t>
            </a:r>
            <a:r>
              <a:rPr sz="1200" b="1" spc="-3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смолы</a:t>
            </a:r>
          </a:p>
          <a:p>
            <a:pPr marL="121890" marR="4453" indent="-111316">
              <a:spcBef>
                <a:spcPts val="465"/>
              </a:spcBef>
              <a:buClr>
                <a:schemeClr val="accent2"/>
              </a:buClr>
              <a:buFont typeface="Wingdings"/>
              <a:buChar char=""/>
              <a:tabLst>
                <a:tab pos="122447" algn="l"/>
              </a:tabLst>
            </a:pPr>
            <a:r>
              <a:rPr sz="1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Эпоксидные</a:t>
            </a:r>
            <a:r>
              <a:rPr sz="1000" b="1" spc="-66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000" b="1" spc="-4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Полиэфирные  </a:t>
            </a:r>
            <a:r>
              <a:rPr sz="1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Алкидные</a:t>
            </a:r>
            <a:r>
              <a:rPr sz="1000" b="1" spc="-48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Винилэфирные</a:t>
            </a:r>
          </a:p>
          <a:p>
            <a:pPr marL="121890" indent="-111316">
              <a:spcBef>
                <a:spcPts val="232"/>
              </a:spcBef>
              <a:buClr>
                <a:schemeClr val="accent2"/>
              </a:buClr>
              <a:buFont typeface="Wingdings"/>
              <a:buChar char=""/>
              <a:tabLst>
                <a:tab pos="122447" algn="l"/>
              </a:tabLst>
            </a:pPr>
            <a:r>
              <a:rPr sz="1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Фенольные</a:t>
            </a:r>
          </a:p>
          <a:p>
            <a:pPr marL="121890" indent="-111316">
              <a:spcBef>
                <a:spcPts val="228"/>
              </a:spcBef>
              <a:buClr>
                <a:schemeClr val="accent2"/>
              </a:buClr>
              <a:buFont typeface="Wingdings"/>
              <a:buChar char=""/>
              <a:tabLst>
                <a:tab pos="122447" algn="l"/>
              </a:tabLst>
            </a:pPr>
            <a:r>
              <a:rPr sz="1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Цианатные</a:t>
            </a:r>
          </a:p>
          <a:p>
            <a:pPr marL="121890" indent="-111316">
              <a:spcBef>
                <a:spcPts val="241"/>
              </a:spcBef>
              <a:buClr>
                <a:schemeClr val="accent2"/>
              </a:buClr>
              <a:buFont typeface="Wingdings"/>
              <a:buChar char=""/>
              <a:tabLst>
                <a:tab pos="122447" algn="l"/>
              </a:tabLst>
            </a:pPr>
            <a:r>
              <a:rPr sz="1000" b="1" spc="-4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Бисмалеиды</a:t>
            </a:r>
            <a:endParaRPr sz="10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21890" indent="-111316">
              <a:spcBef>
                <a:spcPts val="232"/>
              </a:spcBef>
              <a:buClr>
                <a:schemeClr val="accent2"/>
              </a:buClr>
              <a:buFont typeface="Wingdings"/>
              <a:buChar char=""/>
              <a:tabLst>
                <a:tab pos="122447" algn="l"/>
              </a:tabLst>
            </a:pPr>
            <a:r>
              <a:rPr sz="1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sz="1000" b="1" spc="-4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др.</a:t>
            </a:r>
          </a:p>
        </p:txBody>
      </p:sp>
      <p:sp>
        <p:nvSpPr>
          <p:cNvPr id="68" name="object 11"/>
          <p:cNvSpPr/>
          <p:nvPr/>
        </p:nvSpPr>
        <p:spPr>
          <a:xfrm>
            <a:off x="683568" y="4725144"/>
            <a:ext cx="2088232" cy="16561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28575"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12"/>
          <p:cNvSpPr/>
          <p:nvPr/>
        </p:nvSpPr>
        <p:spPr>
          <a:xfrm>
            <a:off x="1835696" y="1628800"/>
            <a:ext cx="1296144" cy="11717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 w="28575"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59"/>
          <p:cNvSpPr/>
          <p:nvPr/>
        </p:nvSpPr>
        <p:spPr>
          <a:xfrm>
            <a:off x="5940152" y="1628800"/>
            <a:ext cx="1224136" cy="11717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 w="28575"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13"/>
          <p:cNvSpPr/>
          <p:nvPr/>
        </p:nvSpPr>
        <p:spPr>
          <a:xfrm>
            <a:off x="6732240" y="4653136"/>
            <a:ext cx="2016224" cy="18002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 w="28575"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2" descr="C:\Users\Елена\Desktop\1ст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</p:spPr>
      </p:pic>
      <p:sp>
        <p:nvSpPr>
          <p:cNvPr id="74" name="Прямоугольник 73"/>
          <p:cNvSpPr/>
          <p:nvPr/>
        </p:nvSpPr>
        <p:spPr>
          <a:xfrm>
            <a:off x="467544" y="2060848"/>
            <a:ext cx="8568952" cy="2952328"/>
          </a:xfrm>
          <a:prstGeom prst="rect">
            <a:avLst/>
          </a:prstGeom>
          <a:solidFill>
            <a:schemeClr val="bg2"/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11560" y="1443740"/>
            <a:ext cx="5904656" cy="442128"/>
          </a:xfrm>
          <a:prstGeom prst="rect">
            <a:avLst/>
          </a:prstGeom>
        </p:spPr>
        <p:txBody>
          <a:bodyPr vert="horz" wrap="square" lIns="0" tIns="11132" rIns="0" bIns="0" rtlCol="0">
            <a:spAutoFit/>
          </a:bodyPr>
          <a:lstStyle/>
          <a:p>
            <a:pPr algn="l"/>
            <a:r>
              <a:rPr lang="ru-RU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Разнообразие </a:t>
            </a:r>
            <a:r>
              <a:rPr lang="ru-RU" sz="14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бизнес-моделей</a:t>
            </a:r>
            <a:r>
              <a:rPr lang="ru-RU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делает рынок связующих веществ</a:t>
            </a:r>
            <a:br>
              <a:rPr lang="ru-RU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привлекательным для разного типа инвесторов</a:t>
            </a:r>
            <a:endParaRPr sz="14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9552" y="2719479"/>
            <a:ext cx="1656184" cy="1717633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0" tIns="55101" rIns="0" bIns="0" rtlCol="0">
            <a:spAutoFit/>
          </a:bodyPr>
          <a:lstStyle/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Выполнение научных работ по заказу производителей / пользователей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Адаптация продукта под технические регламенты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Развитие продукта</a:t>
            </a:r>
            <a:endParaRPr sz="1200" b="1" spc="9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339752" y="2708920"/>
            <a:ext cx="1689418" cy="1163635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0" tIns="55101" rIns="0" bIns="0" rtlCol="0">
            <a:spAutoFit/>
          </a:bodyPr>
          <a:lstStyle/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Добыча и переработка полезных ископаемых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Транспортировка сырья</a:t>
            </a:r>
            <a:endParaRPr lang="ru-RU" sz="12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524328" y="2708920"/>
            <a:ext cx="1368152" cy="1348301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0" tIns="55101" rIns="0" bIns="0" rtlCol="0">
            <a:spAutoFit/>
          </a:bodyPr>
          <a:lstStyle/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Формирование бренда и узнаваемости продукции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Организация системы сбыта и продаж</a:t>
            </a:r>
            <a:endParaRPr lang="ru-RU" sz="12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object 14"/>
          <p:cNvSpPr txBox="1"/>
          <p:nvPr/>
        </p:nvSpPr>
        <p:spPr>
          <a:xfrm>
            <a:off x="5652120" y="2708920"/>
            <a:ext cx="1728192" cy="1717633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0" tIns="55101" rIns="0" bIns="0" rtlCol="0">
            <a:spAutoFit/>
          </a:bodyPr>
          <a:lstStyle/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Налаживание технологий серийного производства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Повышение экономической эффективности производства (увеличение объема, снижение брака и т.д.)</a:t>
            </a:r>
          </a:p>
        </p:txBody>
      </p:sp>
      <p:sp>
        <p:nvSpPr>
          <p:cNvPr id="94" name="Пятиугольник 93"/>
          <p:cNvSpPr/>
          <p:nvPr/>
        </p:nvSpPr>
        <p:spPr>
          <a:xfrm>
            <a:off x="467544" y="2060848"/>
            <a:ext cx="1800200" cy="648072"/>
          </a:xfrm>
          <a:prstGeom prst="homePlate">
            <a:avLst/>
          </a:prstGeom>
          <a:solidFill>
            <a:schemeClr val="tx2">
              <a:lumMod val="50000"/>
            </a:schemeClr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object 8"/>
          <p:cNvSpPr txBox="1"/>
          <p:nvPr/>
        </p:nvSpPr>
        <p:spPr>
          <a:xfrm>
            <a:off x="467544" y="2183770"/>
            <a:ext cx="1584176" cy="381134"/>
          </a:xfrm>
          <a:prstGeom prst="rect">
            <a:avLst/>
          </a:prstGeom>
          <a:ln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 marL="11132" algn="ctr">
              <a:spcBef>
                <a:spcPts val="92"/>
              </a:spcBef>
            </a:pPr>
            <a:r>
              <a:rPr lang="ru-RU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НИОКР и развитие продукта</a:t>
            </a:r>
          </a:p>
        </p:txBody>
      </p:sp>
      <p:sp>
        <p:nvSpPr>
          <p:cNvPr id="96" name="Пятиугольник 95"/>
          <p:cNvSpPr/>
          <p:nvPr/>
        </p:nvSpPr>
        <p:spPr>
          <a:xfrm>
            <a:off x="2267744" y="2060848"/>
            <a:ext cx="1656184" cy="648072"/>
          </a:xfrm>
          <a:prstGeom prst="homePlate">
            <a:avLst/>
          </a:prstGeom>
          <a:solidFill>
            <a:schemeClr val="tx2">
              <a:lumMod val="50000"/>
            </a:schemeClr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Пятиугольник 96"/>
          <p:cNvSpPr/>
          <p:nvPr/>
        </p:nvSpPr>
        <p:spPr>
          <a:xfrm>
            <a:off x="3923928" y="2060848"/>
            <a:ext cx="1656184" cy="648072"/>
          </a:xfrm>
          <a:prstGeom prst="homePlate">
            <a:avLst/>
          </a:prstGeom>
          <a:solidFill>
            <a:schemeClr val="tx2">
              <a:lumMod val="50000"/>
            </a:schemeClr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23928" y="2183770"/>
            <a:ext cx="1512168" cy="381134"/>
          </a:xfrm>
          <a:prstGeom prst="rect">
            <a:avLst/>
          </a:prstGeom>
          <a:ln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 marL="11132" marR="4453" algn="ctr">
              <a:spcBef>
                <a:spcPts val="92"/>
              </a:spcBef>
            </a:pPr>
            <a:r>
              <a:rPr sz="1200" b="1" spc="-4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sz="1200" b="1" spc="4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sz="1200" b="1" spc="-9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1200" b="1" spc="-9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изводство</a:t>
            </a:r>
            <a:r>
              <a:rPr lang="ru-RU" sz="1200" b="1" spc="-9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пробной партии</a:t>
            </a:r>
            <a:endParaRPr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Пятиугольник 97"/>
          <p:cNvSpPr/>
          <p:nvPr/>
        </p:nvSpPr>
        <p:spPr>
          <a:xfrm>
            <a:off x="5580112" y="2060848"/>
            <a:ext cx="1872208" cy="648072"/>
          </a:xfrm>
          <a:prstGeom prst="homePlate">
            <a:avLst/>
          </a:prstGeom>
          <a:solidFill>
            <a:schemeClr val="tx2">
              <a:lumMod val="50000"/>
            </a:schemeClr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580112" y="2183770"/>
            <a:ext cx="1728192" cy="381134"/>
          </a:xfrm>
          <a:prstGeom prst="rect">
            <a:avLst/>
          </a:prstGeom>
          <a:ln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 marL="11132" algn="ctr">
              <a:spcBef>
                <a:spcPts val="92"/>
              </a:spcBef>
            </a:pPr>
            <a:r>
              <a:rPr lang="ru-RU" sz="1200" b="1" spc="-4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Серийное производство</a:t>
            </a:r>
            <a:endParaRPr lang="ru-RU" sz="12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Пятиугольник 98"/>
          <p:cNvSpPr/>
          <p:nvPr/>
        </p:nvSpPr>
        <p:spPr>
          <a:xfrm>
            <a:off x="7452320" y="2060848"/>
            <a:ext cx="1584176" cy="648072"/>
          </a:xfrm>
          <a:prstGeom prst="homePlate">
            <a:avLst/>
          </a:prstGeom>
          <a:solidFill>
            <a:schemeClr val="tx2">
              <a:lumMod val="50000"/>
            </a:schemeClr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object 17"/>
          <p:cNvSpPr txBox="1"/>
          <p:nvPr/>
        </p:nvSpPr>
        <p:spPr>
          <a:xfrm>
            <a:off x="7452320" y="2183770"/>
            <a:ext cx="1440160" cy="381134"/>
          </a:xfrm>
          <a:prstGeom prst="rect">
            <a:avLst/>
          </a:prstGeom>
          <a:ln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 marR="4453" algn="ctr">
              <a:spcBef>
                <a:spcPts val="92"/>
              </a:spcBef>
            </a:pPr>
            <a:r>
              <a:rPr lang="ru-RU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Продвижение и дистрибуция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object 21"/>
          <p:cNvSpPr txBox="1"/>
          <p:nvPr/>
        </p:nvSpPr>
        <p:spPr>
          <a:xfrm>
            <a:off x="3995936" y="2710188"/>
            <a:ext cx="1584176" cy="2086964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0" tIns="55101" rIns="0" bIns="0" rtlCol="0">
            <a:spAutoFit/>
          </a:bodyPr>
          <a:lstStyle/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Производство образцов пробной партии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Представление образцов потребителю (на выставках, ярмарках и т.д.)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Уточнение нормативной документации</a:t>
            </a:r>
            <a:endParaRPr lang="ru-RU" sz="12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611560" y="332656"/>
            <a:ext cx="4752528" cy="100811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object 8"/>
          <p:cNvSpPr txBox="1"/>
          <p:nvPr/>
        </p:nvSpPr>
        <p:spPr>
          <a:xfrm>
            <a:off x="755576" y="332656"/>
            <a:ext cx="4608512" cy="935132"/>
          </a:xfrm>
          <a:prstGeom prst="rect">
            <a:avLst/>
          </a:prstGeom>
        </p:spPr>
        <p:txBody>
          <a:bodyPr vert="horz" wrap="square" lIns="0" tIns="11688" rIns="0" bIns="0" rtlCol="0">
            <a:spAutoFit/>
          </a:bodyPr>
          <a:lstStyle/>
          <a:p>
            <a:pPr marL="11132">
              <a:spcBef>
                <a:spcPts val="92"/>
              </a:spcBef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ЦЕПОЧКА СОЗДАНИЯ СТОИМОСТИ В ОТРАСЛИ СВЯЗУЮЩИХ ВЕЩЕСТВ </a:t>
            </a:r>
            <a:endParaRPr lang="ru-RU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67744" y="2170946"/>
            <a:ext cx="1512168" cy="393958"/>
          </a:xfrm>
          <a:prstGeom prst="rect">
            <a:avLst/>
          </a:prstGeom>
          <a:ln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 marL="11132" algn="ctr">
              <a:spcBef>
                <a:spcPts val="92"/>
              </a:spcBef>
            </a:pPr>
            <a:r>
              <a:rPr lang="ru-RU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Обеспечение</a:t>
            </a:r>
            <a:r>
              <a:rPr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200" b="1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marL="11132" algn="ctr">
              <a:spcBef>
                <a:spcPts val="92"/>
              </a:spcBef>
            </a:pPr>
            <a:r>
              <a:rPr lang="ru-RU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сырьем</a:t>
            </a:r>
            <a:endParaRPr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object 27"/>
          <p:cNvSpPr/>
          <p:nvPr/>
        </p:nvSpPr>
        <p:spPr>
          <a:xfrm>
            <a:off x="467544" y="5157192"/>
            <a:ext cx="8568952" cy="1296144"/>
          </a:xfrm>
          <a:custGeom>
            <a:avLst/>
            <a:gdLst/>
            <a:ahLst/>
            <a:cxnLst/>
            <a:rect l="l" t="t" r="r" b="b"/>
            <a:pathLst>
              <a:path w="9354820" h="408939">
                <a:moveTo>
                  <a:pt x="0" y="0"/>
                </a:moveTo>
                <a:lnTo>
                  <a:pt x="9354312" y="0"/>
                </a:lnTo>
                <a:lnTo>
                  <a:pt x="9354312" y="408432"/>
                </a:lnTo>
                <a:lnTo>
                  <a:pt x="0" y="408432"/>
                </a:lnTo>
                <a:lnTo>
                  <a:pt x="0" y="0"/>
                </a:lnTo>
                <a:close/>
              </a:path>
            </a:pathLst>
          </a:custGeom>
          <a:solidFill>
            <a:srgbClr val="DAE4F2"/>
          </a:solidFill>
          <a:ln w="28575">
            <a:solidFill>
              <a:schemeClr val="tx2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31"/>
          <p:cNvSpPr txBox="1"/>
          <p:nvPr/>
        </p:nvSpPr>
        <p:spPr>
          <a:xfrm>
            <a:off x="539552" y="5219827"/>
            <a:ext cx="1656184" cy="513429"/>
          </a:xfrm>
          <a:prstGeom prst="rect">
            <a:avLst/>
          </a:prstGeom>
        </p:spPr>
        <p:txBody>
          <a:bodyPr vert="horz" wrap="square" lIns="0" tIns="11132" rIns="0" bIns="0" rtlCol="0">
            <a:spAutoFit/>
          </a:bodyPr>
          <a:lstStyle/>
          <a:p>
            <a:pPr marL="11132" marR="4453">
              <a:lnSpc>
                <a:spcPct val="102299"/>
              </a:lnSpc>
              <a:spcBef>
                <a:spcPts val="88"/>
              </a:spcBef>
            </a:pPr>
            <a:r>
              <a:rPr sz="800" b="1" spc="9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Преимущественно</a:t>
            </a:r>
            <a:r>
              <a:rPr lang="ru-RU" sz="800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800" b="1" spc="9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sz="800" b="1" spc="13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sz="800" b="1" spc="9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сле</a:t>
            </a:r>
            <a:r>
              <a:rPr sz="800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sz="800" b="1" spc="13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sz="800" b="1" spc="9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ва</a:t>
            </a:r>
            <a:r>
              <a:rPr sz="800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sz="800" b="1" spc="13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sz="800" b="1" spc="9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</a:t>
            </a:r>
            <a:r>
              <a:rPr sz="800" b="1" spc="13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ь</a:t>
            </a:r>
            <a:r>
              <a:rPr sz="800" b="1" spc="9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ски</a:t>
            </a:r>
            <a:r>
              <a:rPr sz="800" b="1" spc="13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lang="ru-RU" sz="800" b="1" spc="13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800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институты </a:t>
            </a:r>
            <a:r>
              <a:rPr lang="ru-RU" sz="800" b="1" spc="13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800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крупные  химические</a:t>
            </a:r>
            <a:r>
              <a:rPr lang="ru-RU" sz="800" b="1" spc="-13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800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компании:</a:t>
            </a:r>
            <a:endParaRPr lang="ru-RU" sz="8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object 35"/>
          <p:cNvSpPr txBox="1"/>
          <p:nvPr/>
        </p:nvSpPr>
        <p:spPr>
          <a:xfrm>
            <a:off x="2339752" y="5219827"/>
            <a:ext cx="1512168" cy="253905"/>
          </a:xfrm>
          <a:prstGeom prst="rect">
            <a:avLst/>
          </a:prstGeom>
          <a:noFill/>
        </p:spPr>
        <p:txBody>
          <a:bodyPr vert="horz" wrap="square" lIns="0" tIns="2783" rIns="0" bIns="0" rtlCol="0">
            <a:spAutoFit/>
          </a:bodyPr>
          <a:lstStyle/>
          <a:p>
            <a:pPr marL="1113" marR="53987">
              <a:lnSpc>
                <a:spcPct val="102400"/>
              </a:lnSpc>
              <a:spcBef>
                <a:spcPts val="22"/>
              </a:spcBef>
            </a:pPr>
            <a:r>
              <a:rPr sz="800" b="1" spc="9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Преимущественно крупные  химические</a:t>
            </a:r>
            <a:r>
              <a:rPr sz="800" b="1" spc="4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800" b="1" spc="9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компании:</a:t>
            </a:r>
            <a:endParaRPr sz="8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object 38"/>
          <p:cNvSpPr txBox="1"/>
          <p:nvPr/>
        </p:nvSpPr>
        <p:spPr>
          <a:xfrm>
            <a:off x="5652120" y="5219827"/>
            <a:ext cx="1728192" cy="262335"/>
          </a:xfrm>
          <a:prstGeom prst="rect">
            <a:avLst/>
          </a:prstGeom>
        </p:spPr>
        <p:txBody>
          <a:bodyPr vert="horz" wrap="square" lIns="0" tIns="11132" rIns="0" bIns="0" rtlCol="0">
            <a:spAutoFit/>
          </a:bodyPr>
          <a:lstStyle/>
          <a:p>
            <a:pPr marL="11132" marR="4453">
              <a:lnSpc>
                <a:spcPct val="102400"/>
              </a:lnSpc>
              <a:spcBef>
                <a:spcPts val="88"/>
              </a:spcBef>
            </a:pPr>
            <a:r>
              <a:rPr sz="800" b="1" spc="9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Химические компании  любого</a:t>
            </a:r>
            <a:r>
              <a:rPr sz="800" b="1" spc="13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800" b="1" spc="9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размера:</a:t>
            </a:r>
            <a:endParaRPr sz="8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object 41"/>
          <p:cNvSpPr/>
          <p:nvPr/>
        </p:nvSpPr>
        <p:spPr>
          <a:xfrm>
            <a:off x="755576" y="5877272"/>
            <a:ext cx="1224136" cy="3600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42"/>
          <p:cNvSpPr/>
          <p:nvPr/>
        </p:nvSpPr>
        <p:spPr>
          <a:xfrm>
            <a:off x="2339752" y="5806140"/>
            <a:ext cx="1493448" cy="4311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43"/>
          <p:cNvSpPr/>
          <p:nvPr/>
        </p:nvSpPr>
        <p:spPr>
          <a:xfrm>
            <a:off x="4067944" y="5877272"/>
            <a:ext cx="1368152" cy="2880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44"/>
          <p:cNvSpPr/>
          <p:nvPr/>
        </p:nvSpPr>
        <p:spPr>
          <a:xfrm>
            <a:off x="6012160" y="5733256"/>
            <a:ext cx="1008112" cy="5040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45"/>
          <p:cNvSpPr/>
          <p:nvPr/>
        </p:nvSpPr>
        <p:spPr>
          <a:xfrm>
            <a:off x="7524328" y="5877272"/>
            <a:ext cx="1468353" cy="2880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31"/>
          <p:cNvSpPr txBox="1"/>
          <p:nvPr/>
        </p:nvSpPr>
        <p:spPr>
          <a:xfrm>
            <a:off x="3995936" y="5219827"/>
            <a:ext cx="1512168" cy="513429"/>
          </a:xfrm>
          <a:prstGeom prst="rect">
            <a:avLst/>
          </a:prstGeom>
        </p:spPr>
        <p:txBody>
          <a:bodyPr vert="horz" wrap="square" lIns="0" tIns="11132" rIns="0" bIns="0" rtlCol="0">
            <a:spAutoFit/>
          </a:bodyPr>
          <a:lstStyle/>
          <a:p>
            <a:pPr marL="11132" marR="4453">
              <a:lnSpc>
                <a:spcPct val="102299"/>
              </a:lnSpc>
              <a:spcBef>
                <a:spcPts val="88"/>
              </a:spcBef>
            </a:pPr>
            <a:r>
              <a:rPr sz="800" b="1" spc="9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Преимущественно</a:t>
            </a:r>
            <a:r>
              <a:rPr lang="ru-RU" sz="800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800" b="1" spc="9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sz="800" b="1" spc="13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sz="800" b="1" spc="9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сле</a:t>
            </a:r>
            <a:r>
              <a:rPr sz="800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sz="800" b="1" spc="13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sz="800" b="1" spc="9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ва</a:t>
            </a:r>
            <a:r>
              <a:rPr sz="800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sz="800" b="1" spc="13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sz="800" b="1" spc="9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</a:t>
            </a:r>
            <a:r>
              <a:rPr sz="800" b="1" spc="13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ь</a:t>
            </a:r>
            <a:r>
              <a:rPr sz="800" b="1" spc="9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ски</a:t>
            </a:r>
            <a:r>
              <a:rPr sz="800" b="1" spc="13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lang="ru-RU" sz="800" b="1" spc="13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800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институты </a:t>
            </a:r>
            <a:r>
              <a:rPr lang="ru-RU" sz="800" b="1" spc="13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800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крупные  химические</a:t>
            </a:r>
            <a:r>
              <a:rPr lang="ru-RU" sz="800" b="1" spc="-13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800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компании:</a:t>
            </a:r>
            <a:endParaRPr lang="ru-RU" sz="8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object 38"/>
          <p:cNvSpPr txBox="1"/>
          <p:nvPr/>
        </p:nvSpPr>
        <p:spPr>
          <a:xfrm>
            <a:off x="7524328" y="5219827"/>
            <a:ext cx="1440160" cy="513429"/>
          </a:xfrm>
          <a:prstGeom prst="rect">
            <a:avLst/>
          </a:prstGeom>
        </p:spPr>
        <p:txBody>
          <a:bodyPr vert="horz" wrap="square" lIns="0" tIns="11132" rIns="0" bIns="0" rtlCol="0">
            <a:spAutoFit/>
          </a:bodyPr>
          <a:lstStyle/>
          <a:p>
            <a:pPr marL="11132" marR="4453">
              <a:lnSpc>
                <a:spcPct val="102400"/>
              </a:lnSpc>
              <a:spcBef>
                <a:spcPts val="88"/>
              </a:spcBef>
            </a:pPr>
            <a:r>
              <a:rPr sz="800" b="1" spc="9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Химические компании  </a:t>
            </a:r>
            <a:r>
              <a:rPr sz="800" b="1" spc="9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любого</a:t>
            </a:r>
            <a:r>
              <a:rPr sz="800" b="1" spc="13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800" b="1" spc="9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размера</a:t>
            </a:r>
            <a:r>
              <a:rPr lang="ru-RU" sz="800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и специализированные </a:t>
            </a:r>
            <a:r>
              <a:rPr lang="ru-RU" sz="800" b="1" spc="9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дистрибьютеры</a:t>
            </a:r>
            <a:r>
              <a:rPr lang="en-US" sz="800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sz="8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1" name="Прямая соединительная линия 110"/>
          <p:cNvCxnSpPr>
            <a:stCxn id="13" idx="1"/>
          </p:cNvCxnSpPr>
          <p:nvPr/>
        </p:nvCxnSpPr>
        <p:spPr>
          <a:xfrm>
            <a:off x="5580112" y="2374337"/>
            <a:ext cx="0" cy="4078999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>
            <a:stCxn id="8" idx="1"/>
          </p:cNvCxnSpPr>
          <p:nvPr/>
        </p:nvCxnSpPr>
        <p:spPr>
          <a:xfrm>
            <a:off x="2267744" y="2367925"/>
            <a:ext cx="0" cy="4085411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>
            <a:stCxn id="10" idx="1"/>
          </p:cNvCxnSpPr>
          <p:nvPr/>
        </p:nvCxnSpPr>
        <p:spPr>
          <a:xfrm>
            <a:off x="3923928" y="2374337"/>
            <a:ext cx="0" cy="4078999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>
            <a:stCxn id="100" idx="1"/>
          </p:cNvCxnSpPr>
          <p:nvPr/>
        </p:nvCxnSpPr>
        <p:spPr>
          <a:xfrm>
            <a:off x="7452320" y="2374337"/>
            <a:ext cx="0" cy="4078999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467544" y="4869160"/>
            <a:ext cx="8568952" cy="28803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object 4"/>
          <p:cNvSpPr txBox="1">
            <a:spLocks/>
          </p:cNvSpPr>
          <p:nvPr/>
        </p:nvSpPr>
        <p:spPr>
          <a:xfrm>
            <a:off x="467544" y="4899834"/>
            <a:ext cx="8568952" cy="226684"/>
          </a:xfrm>
          <a:prstGeom prst="rect">
            <a:avLst/>
          </a:prstGeom>
        </p:spPr>
        <p:txBody>
          <a:bodyPr vert="horz" wrap="square" lIns="0" tIns="11132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БИЗНЕС-МОДЕЛИ И ПРИМЕРЫ КОМПАНИЙ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Елена\Desktop\1ст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395536" y="1700808"/>
            <a:ext cx="8640960" cy="50578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object 27"/>
          <p:cNvSpPr txBox="1"/>
          <p:nvPr/>
        </p:nvSpPr>
        <p:spPr>
          <a:xfrm>
            <a:off x="539552" y="1824885"/>
            <a:ext cx="8352928" cy="4628451"/>
          </a:xfrm>
          <a:prstGeom prst="rect">
            <a:avLst/>
          </a:prstGeom>
        </p:spPr>
        <p:txBody>
          <a:bodyPr vert="horz" wrap="square" lIns="0" tIns="11688" rIns="0" bIns="0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Наличие большого числа производственных площадок, подключенных к инженерным сетям и подходящей площади:</a:t>
            </a:r>
          </a:p>
          <a:p>
            <a:pPr>
              <a:buClr>
                <a:schemeClr val="accent2"/>
              </a:buClr>
            </a:pPr>
            <a:endParaRPr lang="ru-RU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3,4 Га - неиспользуемые здания бывшей фабрики «Красный Профинтерн», г. Вичуга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2,8 Га - здание прядильного корпуса, г.Фурманов, пер. Революционный, д.1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 Га - производственное здание, г. Шуя, ул.1-я Московская, д.5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И др. свободные площади под производство, в т.ч. в индустриальных парках «Кинешма» и «Родники»</a:t>
            </a:r>
          </a:p>
          <a:p>
            <a:pPr>
              <a:buClr>
                <a:schemeClr val="accent2"/>
              </a:buClr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Сильные ВУЗы и институт, способные обеспечить потребности хим. производств: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Ивановский государственный </a:t>
            </a:r>
            <a:r>
              <a:rPr lang="ru-RU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химико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технологический университет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Ивановский институт химии растворов им. </a:t>
            </a:r>
            <a:r>
              <a:rPr lang="ru-RU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Г.А.Крестова</a:t>
            </a:r>
            <a:endParaRPr lang="ru-RU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1560" y="332656"/>
            <a:ext cx="4608512" cy="64807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object 27"/>
          <p:cNvSpPr txBox="1"/>
          <p:nvPr/>
        </p:nvSpPr>
        <p:spPr>
          <a:xfrm>
            <a:off x="755576" y="332656"/>
            <a:ext cx="4608512" cy="668392"/>
          </a:xfrm>
          <a:prstGeom prst="rect">
            <a:avLst/>
          </a:prstGeom>
          <a:ln w="38100"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>
              <a:spcBef>
                <a:spcPts val="92"/>
              </a:spcBef>
              <a:tabLst>
                <a:tab pos="526522" algn="l"/>
              </a:tabLst>
            </a:pPr>
            <a:r>
              <a:rPr lang="ru-RU" sz="3200" b="1" baseline="529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ПРЕИМУЩЕСТВА РАЗМЕЩЕНИЯ В ИВАНОВСКОМ РЕГИОНЕ</a:t>
            </a:r>
            <a:endParaRPr sz="3200" b="1" baseline="529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Елена\Desktop\1ст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9" name="object 27"/>
          <p:cNvSpPr txBox="1"/>
          <p:nvPr/>
        </p:nvSpPr>
        <p:spPr>
          <a:xfrm>
            <a:off x="395536" y="932914"/>
            <a:ext cx="7560840" cy="5736446"/>
          </a:xfrm>
          <a:prstGeom prst="rect">
            <a:avLst/>
          </a:prstGeom>
        </p:spPr>
        <p:txBody>
          <a:bodyPr vert="horz" wrap="square" lIns="0" tIns="11688" rIns="0" bIns="0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Требования к инфраструктуре: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Площадь: </a:t>
            </a:r>
            <a:r>
              <a:rPr lang="ru-RU" sz="3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2-3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Га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Энергетика: до </a:t>
            </a:r>
            <a:r>
              <a:rPr lang="ru-RU" sz="3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МВт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Вода: до </a:t>
            </a:r>
            <a:r>
              <a:rPr lang="ru-RU" sz="3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30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тыс.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куб.м/мес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Газ: </a:t>
            </a:r>
            <a:r>
              <a:rPr lang="ru-RU" sz="3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млн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куб. м/мес.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Теплоэнергия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до </a:t>
            </a:r>
            <a:r>
              <a:rPr lang="ru-RU" sz="3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Гкал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/ мес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endParaRPr lang="ru-RU" sz="28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b="1" spc="-4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Ключевые характеристики проекта: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Объем инвестиций: </a:t>
            </a:r>
            <a:r>
              <a:rPr lang="ru-RU" sz="3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800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млн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руб.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Кол-во рабочих мест: </a:t>
            </a:r>
            <a:r>
              <a:rPr lang="ru-RU" sz="3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90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чел.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Выручка предприятия: </a:t>
            </a:r>
            <a:r>
              <a:rPr lang="ru-RU" sz="3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млрд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руб./год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Объем производства: </a:t>
            </a:r>
            <a:r>
              <a:rPr lang="ru-RU" sz="3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тыс.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т/год</a:t>
            </a:r>
            <a:endParaRPr lang="ru-RU" sz="28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332656"/>
            <a:ext cx="2808312" cy="36004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object 27"/>
          <p:cNvSpPr txBox="1"/>
          <p:nvPr/>
        </p:nvSpPr>
        <p:spPr>
          <a:xfrm>
            <a:off x="611560" y="352599"/>
            <a:ext cx="2808312" cy="340097"/>
          </a:xfrm>
          <a:prstGeom prst="rect">
            <a:avLst/>
          </a:prstGeom>
          <a:ln w="38100"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 algn="ctr">
              <a:spcBef>
                <a:spcPts val="92"/>
              </a:spcBef>
              <a:tabLst>
                <a:tab pos="526522" algn="l"/>
              </a:tabLst>
            </a:pPr>
            <a:r>
              <a:rPr lang="ru-RU" sz="3200" b="1" baseline="529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БИЗНЕС - МОДЕЛЬ</a:t>
            </a:r>
            <a:endParaRPr sz="3200" b="1" baseline="529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Елена\Desktop\1ст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9" name="object 27"/>
          <p:cNvSpPr txBox="1"/>
          <p:nvPr/>
        </p:nvSpPr>
        <p:spPr>
          <a:xfrm>
            <a:off x="611560" y="829548"/>
            <a:ext cx="8136904" cy="5859557"/>
          </a:xfrm>
          <a:prstGeom prst="rect">
            <a:avLst/>
          </a:prstGeom>
        </p:spPr>
        <p:txBody>
          <a:bodyPr vert="horz" wrap="square" lIns="0" tIns="11688" rIns="0" bIns="0" numCol="1" rtlCol="0">
            <a:spAutoFit/>
          </a:bodyPr>
          <a:lstStyle/>
          <a:p>
            <a:pPr marR="125230">
              <a:buClr>
                <a:schemeClr val="accent2"/>
              </a:buClr>
            </a:pPr>
            <a:r>
              <a:rPr lang="ru-RU" sz="2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1,8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%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2400" b="1" spc="1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Средний темп роста </a:t>
            </a:r>
            <a:endParaRPr lang="ru-RU" sz="2400" b="1" spc="1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R="125230">
              <a:buClr>
                <a:schemeClr val="accent2"/>
              </a:buClr>
            </a:pPr>
            <a:r>
              <a:rPr lang="ru-RU" sz="2400" b="1" spc="1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объема</a:t>
            </a:r>
            <a:r>
              <a:rPr lang="ru-RU" sz="2400" b="1" spc="4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spc="1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рынка синтетических </a:t>
            </a:r>
          </a:p>
          <a:p>
            <a:pPr marR="125230">
              <a:buClr>
                <a:schemeClr val="accent2"/>
              </a:buClr>
            </a:pPr>
            <a:r>
              <a:rPr lang="ru-RU" sz="2400" b="1" spc="1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смол </a:t>
            </a:r>
            <a:r>
              <a:rPr lang="ru-RU" sz="2400" b="1" spc="15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400" b="1" spc="1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России с 2015</a:t>
            </a:r>
            <a:r>
              <a:rPr lang="ru-RU" sz="2400" b="1" spc="7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spc="5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</a:t>
            </a:r>
            <a:r>
              <a:rPr lang="ru-RU" sz="2400" b="1" spc="5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R="125230">
              <a:buClr>
                <a:schemeClr val="accent2"/>
              </a:buClr>
            </a:pPr>
            <a:endParaRPr lang="ru-RU" sz="2400" b="1" spc="5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R="125230">
              <a:buClr>
                <a:schemeClr val="accent2"/>
              </a:buClr>
            </a:pPr>
            <a:r>
              <a:rPr lang="ru-RU" sz="2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90</a:t>
            </a:r>
            <a:r>
              <a:rPr lang="ru-RU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%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spc="1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Доля </a:t>
            </a:r>
            <a:r>
              <a:rPr lang="ru-RU" sz="2400" b="1" spc="1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импорта эпоксидных смол </a:t>
            </a:r>
            <a:r>
              <a:rPr lang="ru-RU" sz="2400" b="1" spc="15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 </a:t>
            </a:r>
            <a:r>
              <a:rPr lang="ru-RU" sz="2400" b="1" spc="1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России </a:t>
            </a:r>
            <a:r>
              <a:rPr lang="ru-RU" sz="2400" b="1" spc="15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400" b="1" spc="1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2019</a:t>
            </a:r>
            <a:r>
              <a:rPr lang="ru-RU" sz="2400" b="1" spc="15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spc="5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</a:t>
            </a:r>
            <a:r>
              <a:rPr lang="ru-RU" sz="2400" b="1" spc="5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R="125230">
              <a:buClr>
                <a:schemeClr val="accent2"/>
              </a:buClr>
            </a:pPr>
            <a:endParaRPr lang="ru-RU" sz="2400" b="1" spc="5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R="125230">
              <a:buClr>
                <a:schemeClr val="accent2"/>
              </a:buClr>
            </a:pPr>
            <a:r>
              <a:rPr lang="ru-RU" sz="2800" b="1" spc="5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19</a:t>
            </a:r>
            <a:r>
              <a:rPr lang="ru-RU" sz="2400" b="1" spc="5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%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2400" b="1" spc="1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Рост объемов продаж  карбамидоформальдегидных смол  </a:t>
            </a:r>
            <a:r>
              <a:rPr lang="ru-RU" sz="2400" b="1" spc="15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(КФС) в </a:t>
            </a:r>
            <a:r>
              <a:rPr lang="ru-RU" sz="2400" b="1" spc="1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России с 2015</a:t>
            </a:r>
            <a:r>
              <a:rPr lang="ru-RU" sz="2400" b="1" spc="-15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spc="5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</a:t>
            </a:r>
            <a:r>
              <a:rPr lang="ru-RU" sz="2400" b="1" spc="5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R="125230">
              <a:buClr>
                <a:schemeClr val="accent2"/>
              </a:buClr>
            </a:pPr>
            <a:endParaRPr lang="ru-RU" sz="2400" b="1" spc="5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R="125230">
              <a:buClr>
                <a:schemeClr val="accent2"/>
              </a:buClr>
            </a:pPr>
            <a:r>
              <a:rPr lang="ru-RU" sz="2800" b="1" spc="5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ru-RU" sz="2400" b="1" spc="5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млрд. </a:t>
            </a:r>
            <a:r>
              <a:rPr lang="ru-RU" sz="2400" b="1" spc="2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2400" b="1" spc="1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Объем российского </a:t>
            </a:r>
            <a:r>
              <a:rPr lang="ru-RU" sz="2400" b="1" spc="15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рынка  </a:t>
            </a:r>
            <a:r>
              <a:rPr lang="ru-RU" sz="2400" b="1" spc="1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эпоксидных смол </a:t>
            </a:r>
            <a:r>
              <a:rPr lang="ru-RU" sz="2400" b="1" spc="15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400" b="1" spc="1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2019</a:t>
            </a:r>
            <a:r>
              <a:rPr lang="ru-RU" sz="2400" b="1" spc="5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г</a:t>
            </a:r>
            <a:r>
              <a:rPr lang="ru-RU" sz="2400" b="1" spc="5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R="125230">
              <a:buClr>
                <a:schemeClr val="accent2"/>
              </a:buClr>
            </a:pPr>
            <a:endParaRPr lang="ru-RU" sz="2400" b="1" spc="5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R="125230">
              <a:buClr>
                <a:schemeClr val="accent2"/>
              </a:buClr>
            </a:pPr>
            <a:r>
              <a:rPr lang="ru-RU" sz="2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млрд. </a:t>
            </a:r>
            <a:r>
              <a:rPr lang="ru-RU" sz="2400" b="1" spc="2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2400" b="1" spc="1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Объем российского </a:t>
            </a:r>
            <a:r>
              <a:rPr lang="ru-RU" sz="2400" b="1" spc="15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рынка </a:t>
            </a:r>
            <a:r>
              <a:rPr lang="ru-RU" sz="2400" b="1" spc="2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КФС  </a:t>
            </a:r>
            <a:r>
              <a:rPr lang="ru-RU" sz="2400" b="1" spc="15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400" b="1" spc="1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2019 </a:t>
            </a:r>
            <a:r>
              <a:rPr lang="ru-RU" sz="2400" b="1" spc="5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</a:t>
            </a:r>
            <a:r>
              <a:rPr lang="ru-RU" sz="2400" b="1" spc="5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11560" y="332656"/>
            <a:ext cx="3816424" cy="36004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object 27"/>
          <p:cNvSpPr txBox="1"/>
          <p:nvPr/>
        </p:nvSpPr>
        <p:spPr>
          <a:xfrm>
            <a:off x="611560" y="352599"/>
            <a:ext cx="3816424" cy="340097"/>
          </a:xfrm>
          <a:prstGeom prst="rect">
            <a:avLst/>
          </a:prstGeom>
          <a:ln w="38100"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 algn="ctr">
              <a:spcBef>
                <a:spcPts val="92"/>
              </a:spcBef>
              <a:tabLst>
                <a:tab pos="526522" algn="l"/>
              </a:tabLst>
            </a:pPr>
            <a:r>
              <a:rPr lang="ru-RU" sz="3200" b="1" baseline="529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РЫНОЧНЫЙ ПОТЕНЦИАЛ</a:t>
            </a:r>
            <a:endParaRPr sz="3200" b="1" baseline="529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2" descr="C:\Users\Елена\Desktop\1ст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11560" y="775529"/>
            <a:ext cx="5184576" cy="565239"/>
          </a:xfrm>
          <a:prstGeom prst="rect">
            <a:avLst/>
          </a:prstGeom>
        </p:spPr>
        <p:txBody>
          <a:bodyPr vert="horz" wrap="square" lIns="0" tIns="11132" rIns="0" bIns="0" rtlCol="0">
            <a:spAutoFit/>
          </a:bodyPr>
          <a:lstStyle/>
          <a:p>
            <a:pPr marL="11132" lvl="0" algn="l">
              <a:spcBef>
                <a:spcPts val="88"/>
              </a:spcBef>
            </a:pPr>
            <a:r>
              <a:rPr lang="ru-RU" sz="1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Одним </a:t>
            </a:r>
            <a:r>
              <a:rPr lang="ru-RU" sz="1200" b="1" spc="-9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из </a:t>
            </a:r>
            <a:r>
              <a:rPr lang="ru-RU" sz="1200" b="1" spc="-4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оптимальных </a:t>
            </a:r>
            <a:r>
              <a:rPr lang="ru-RU" sz="1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мест размещения </a:t>
            </a:r>
            <a:r>
              <a:rPr lang="ru-RU" sz="1200" b="1" spc="-4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производства синтетических </a:t>
            </a:r>
            <a:r>
              <a:rPr lang="ru-RU" sz="1200" b="1" spc="4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смол  </a:t>
            </a:r>
            <a:r>
              <a:rPr lang="ru-RU" sz="1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является </a:t>
            </a:r>
            <a:r>
              <a:rPr lang="ru-RU" sz="1200" b="1" spc="-4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greenfield</a:t>
            </a:r>
            <a:r>
              <a:rPr lang="ru-RU" sz="1200" b="1" spc="-4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инвестиционная </a:t>
            </a:r>
            <a:r>
              <a:rPr lang="ru-RU" sz="1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площадка </a:t>
            </a:r>
            <a:r>
              <a:rPr lang="ru-RU" sz="1200" b="1" spc="-4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рядом </a:t>
            </a:r>
            <a:r>
              <a:rPr lang="ru-RU" sz="1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с </a:t>
            </a:r>
            <a:r>
              <a:rPr lang="en-US" sz="1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spc="-4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г</a:t>
            </a:r>
            <a:r>
              <a:rPr lang="ru-RU" sz="1200" b="1" spc="-4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1200" b="1" spc="-39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spc="-4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Родники</a:t>
            </a:r>
            <a:endParaRPr sz="1200" b="1" spc="-9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11560" y="332656"/>
            <a:ext cx="4968552" cy="36004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object 27"/>
          <p:cNvSpPr txBox="1"/>
          <p:nvPr/>
        </p:nvSpPr>
        <p:spPr>
          <a:xfrm>
            <a:off x="611560" y="352599"/>
            <a:ext cx="4968552" cy="340097"/>
          </a:xfrm>
          <a:prstGeom prst="rect">
            <a:avLst/>
          </a:prstGeom>
          <a:ln w="38100"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 algn="ctr">
              <a:spcBef>
                <a:spcPts val="92"/>
              </a:spcBef>
              <a:tabLst>
                <a:tab pos="526522" algn="l"/>
              </a:tabLst>
            </a:pPr>
            <a:r>
              <a:rPr lang="ru-RU" sz="3200" b="1" baseline="529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ТРЕБОВАНИЕ К ИНФРАСТРУКТУРЕ</a:t>
            </a:r>
            <a:endParaRPr sz="3200" b="1" baseline="529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object 9"/>
          <p:cNvSpPr/>
          <p:nvPr/>
        </p:nvSpPr>
        <p:spPr>
          <a:xfrm>
            <a:off x="3635896" y="2172059"/>
            <a:ext cx="5121401" cy="29131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10"/>
          <p:cNvSpPr txBox="1"/>
          <p:nvPr/>
        </p:nvSpPr>
        <p:spPr>
          <a:xfrm>
            <a:off x="5772780" y="3631493"/>
            <a:ext cx="41592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dirty="0">
                <a:latin typeface="Verdana"/>
                <a:cs typeface="Verdana"/>
              </a:rPr>
              <a:t>И</a:t>
            </a:r>
            <a:r>
              <a:rPr sz="700" spc="-5" dirty="0">
                <a:latin typeface="Verdana"/>
                <a:cs typeface="Verdana"/>
              </a:rPr>
              <a:t>в</a:t>
            </a:r>
            <a:r>
              <a:rPr sz="700" dirty="0">
                <a:latin typeface="Verdana"/>
                <a:cs typeface="Verdana"/>
              </a:rPr>
              <a:t>а</a:t>
            </a:r>
            <a:r>
              <a:rPr sz="700" spc="-10" dirty="0">
                <a:latin typeface="Verdana"/>
                <a:cs typeface="Verdana"/>
              </a:rPr>
              <a:t>н</a:t>
            </a:r>
            <a:r>
              <a:rPr sz="700" spc="-5" dirty="0">
                <a:latin typeface="Verdana"/>
                <a:cs typeface="Verdana"/>
              </a:rPr>
              <a:t>ово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69" name="object 11"/>
          <p:cNvSpPr txBox="1"/>
          <p:nvPr/>
        </p:nvSpPr>
        <p:spPr>
          <a:xfrm>
            <a:off x="6243679" y="3953060"/>
            <a:ext cx="22161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latin typeface="Verdana"/>
                <a:cs typeface="Verdana"/>
              </a:rPr>
              <a:t>Шу</a:t>
            </a:r>
            <a:r>
              <a:rPr sz="700" spc="-5" dirty="0">
                <a:latin typeface="Verdana"/>
                <a:cs typeface="Verdana"/>
              </a:rPr>
              <a:t>я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70" name="object 12"/>
          <p:cNvSpPr txBox="1"/>
          <p:nvPr/>
        </p:nvSpPr>
        <p:spPr>
          <a:xfrm>
            <a:off x="4620627" y="3963742"/>
            <a:ext cx="40259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latin typeface="Verdana"/>
                <a:cs typeface="Verdana"/>
              </a:rPr>
              <a:t>Те</a:t>
            </a:r>
            <a:r>
              <a:rPr sz="700" spc="-10" dirty="0">
                <a:latin typeface="Verdana"/>
                <a:cs typeface="Verdana"/>
              </a:rPr>
              <a:t>йко</a:t>
            </a:r>
            <a:r>
              <a:rPr sz="700" spc="5" dirty="0">
                <a:latin typeface="Verdana"/>
                <a:cs typeface="Verdana"/>
              </a:rPr>
              <a:t>в</a:t>
            </a:r>
            <a:r>
              <a:rPr sz="700" spc="-5" dirty="0">
                <a:latin typeface="Verdana"/>
                <a:cs typeface="Verdana"/>
              </a:rPr>
              <a:t>о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71" name="object 13"/>
          <p:cNvSpPr txBox="1"/>
          <p:nvPr/>
        </p:nvSpPr>
        <p:spPr>
          <a:xfrm>
            <a:off x="3919584" y="3488230"/>
            <a:ext cx="1238250" cy="3225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28015">
              <a:lnSpc>
                <a:spcPts val="750"/>
              </a:lnSpc>
              <a:spcBef>
                <a:spcPts val="95"/>
              </a:spcBef>
            </a:pPr>
            <a:r>
              <a:rPr sz="700" spc="-10" dirty="0">
                <a:latin typeface="Verdana"/>
                <a:cs typeface="Verdana"/>
              </a:rPr>
              <a:t>Ком</a:t>
            </a:r>
            <a:r>
              <a:rPr sz="700" spc="-5" dirty="0">
                <a:latin typeface="Verdana"/>
                <a:cs typeface="Verdana"/>
              </a:rPr>
              <a:t>с</a:t>
            </a:r>
            <a:r>
              <a:rPr sz="700" spc="-10" dirty="0">
                <a:latin typeface="Verdana"/>
                <a:cs typeface="Verdana"/>
              </a:rPr>
              <a:t>омо</a:t>
            </a:r>
            <a:r>
              <a:rPr sz="700" spc="5" dirty="0">
                <a:latin typeface="Verdana"/>
                <a:cs typeface="Verdana"/>
              </a:rPr>
              <a:t>л</a:t>
            </a:r>
            <a:r>
              <a:rPr sz="700" spc="-10" dirty="0">
                <a:latin typeface="Verdana"/>
                <a:cs typeface="Verdana"/>
              </a:rPr>
              <a:t>ь</a:t>
            </a:r>
            <a:r>
              <a:rPr sz="700" spc="-5" dirty="0">
                <a:latin typeface="Verdana"/>
                <a:cs typeface="Verdana"/>
              </a:rPr>
              <a:t>ск</a:t>
            </a:r>
            <a:endParaRPr sz="700">
              <a:latin typeface="Verdana"/>
              <a:cs typeface="Verdana"/>
            </a:endParaRPr>
          </a:p>
          <a:p>
            <a:pPr marL="12700">
              <a:lnSpc>
                <a:spcPts val="750"/>
              </a:lnSpc>
            </a:pPr>
            <a:r>
              <a:rPr sz="700" spc="-5" dirty="0">
                <a:latin typeface="Verdana"/>
                <a:cs typeface="Verdana"/>
              </a:rPr>
              <a:t>Ильинское-</a:t>
            </a:r>
            <a:endParaRPr sz="700">
              <a:latin typeface="Verdana"/>
              <a:cs typeface="Verdana"/>
            </a:endParaRPr>
          </a:p>
          <a:p>
            <a:pPr marL="35560">
              <a:lnSpc>
                <a:spcPct val="100000"/>
              </a:lnSpc>
            </a:pPr>
            <a:r>
              <a:rPr sz="700" spc="-5" dirty="0">
                <a:latin typeface="Verdana"/>
                <a:cs typeface="Verdana"/>
              </a:rPr>
              <a:t>Хованское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72" name="object 14"/>
          <p:cNvSpPr txBox="1"/>
          <p:nvPr/>
        </p:nvSpPr>
        <p:spPr>
          <a:xfrm>
            <a:off x="4356964" y="4379747"/>
            <a:ext cx="454659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8900" marR="5080" indent="-76835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latin typeface="Verdana"/>
                <a:cs typeface="Verdana"/>
              </a:rPr>
              <a:t>Г</a:t>
            </a:r>
            <a:r>
              <a:rPr sz="700" spc="-10" dirty="0">
                <a:latin typeface="Verdana"/>
                <a:cs typeface="Verdana"/>
              </a:rPr>
              <a:t>а</a:t>
            </a:r>
            <a:r>
              <a:rPr sz="700" spc="5" dirty="0">
                <a:latin typeface="Verdana"/>
                <a:cs typeface="Verdana"/>
              </a:rPr>
              <a:t>в</a:t>
            </a:r>
            <a:r>
              <a:rPr sz="700" spc="-10" dirty="0">
                <a:latin typeface="Verdana"/>
                <a:cs typeface="Verdana"/>
              </a:rPr>
              <a:t>р</a:t>
            </a:r>
            <a:r>
              <a:rPr sz="700" spc="-15" dirty="0">
                <a:latin typeface="Verdana"/>
                <a:cs typeface="Verdana"/>
              </a:rPr>
              <a:t>и</a:t>
            </a:r>
            <a:r>
              <a:rPr sz="700" dirty="0">
                <a:latin typeface="Verdana"/>
                <a:cs typeface="Verdana"/>
              </a:rPr>
              <a:t>л</a:t>
            </a:r>
            <a:r>
              <a:rPr sz="700" spc="-10" dirty="0">
                <a:latin typeface="Verdana"/>
                <a:cs typeface="Verdana"/>
              </a:rPr>
              <a:t>о</a:t>
            </a:r>
            <a:r>
              <a:rPr sz="700" spc="-5" dirty="0">
                <a:latin typeface="Verdana"/>
                <a:cs typeface="Verdana"/>
              </a:rPr>
              <a:t>в  Посад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73" name="object 15"/>
          <p:cNvSpPr txBox="1"/>
          <p:nvPr/>
        </p:nvSpPr>
        <p:spPr>
          <a:xfrm>
            <a:off x="5815427" y="4423932"/>
            <a:ext cx="36131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dirty="0">
                <a:latin typeface="Verdana"/>
                <a:cs typeface="Verdana"/>
              </a:rPr>
              <a:t>С</a:t>
            </a:r>
            <a:r>
              <a:rPr sz="700" spc="-10" dirty="0">
                <a:latin typeface="Verdana"/>
                <a:cs typeface="Verdana"/>
              </a:rPr>
              <a:t>а</a:t>
            </a:r>
            <a:r>
              <a:rPr sz="700" spc="-5" dirty="0">
                <a:latin typeface="Verdana"/>
                <a:cs typeface="Verdana"/>
              </a:rPr>
              <a:t>в</a:t>
            </a:r>
            <a:r>
              <a:rPr sz="700" spc="-10" dirty="0">
                <a:latin typeface="Verdana"/>
                <a:cs typeface="Verdana"/>
              </a:rPr>
              <a:t>и</a:t>
            </a:r>
            <a:r>
              <a:rPr sz="700" spc="-5" dirty="0">
                <a:latin typeface="Verdana"/>
                <a:cs typeface="Verdana"/>
              </a:rPr>
              <a:t>но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74" name="object 16"/>
          <p:cNvSpPr txBox="1"/>
          <p:nvPr/>
        </p:nvSpPr>
        <p:spPr>
          <a:xfrm>
            <a:off x="5359780" y="4023167"/>
            <a:ext cx="43116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latin typeface="Verdana"/>
                <a:cs typeface="Verdana"/>
              </a:rPr>
              <a:t>Лежнево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96" name="object 17"/>
          <p:cNvSpPr txBox="1"/>
          <p:nvPr/>
        </p:nvSpPr>
        <p:spPr>
          <a:xfrm>
            <a:off x="6828897" y="4495577"/>
            <a:ext cx="24066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latin typeface="Verdana"/>
                <a:cs typeface="Verdana"/>
              </a:rPr>
              <a:t>Ю</a:t>
            </a:r>
            <a:r>
              <a:rPr sz="700" spc="-5" dirty="0">
                <a:latin typeface="Verdana"/>
                <a:cs typeface="Verdana"/>
              </a:rPr>
              <a:t>жа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97" name="object 18"/>
          <p:cNvSpPr txBox="1"/>
          <p:nvPr/>
        </p:nvSpPr>
        <p:spPr>
          <a:xfrm>
            <a:off x="7176360" y="3546172"/>
            <a:ext cx="19558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latin typeface="Verdana"/>
                <a:cs typeface="Verdana"/>
              </a:rPr>
              <a:t>Л</a:t>
            </a:r>
            <a:r>
              <a:rPr sz="700" spc="-10" dirty="0">
                <a:latin typeface="Verdana"/>
                <a:cs typeface="Verdana"/>
              </a:rPr>
              <a:t>у</a:t>
            </a:r>
            <a:r>
              <a:rPr sz="700" spc="-5" dirty="0">
                <a:latin typeface="Verdana"/>
                <a:cs typeface="Verdana"/>
              </a:rPr>
              <a:t>х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04" name="object 19"/>
          <p:cNvSpPr txBox="1"/>
          <p:nvPr/>
        </p:nvSpPr>
        <p:spPr>
          <a:xfrm>
            <a:off x="6293960" y="3343430"/>
            <a:ext cx="40830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latin typeface="Verdana"/>
                <a:cs typeface="Verdana"/>
              </a:rPr>
              <a:t>Родники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06" name="object 20"/>
          <p:cNvSpPr txBox="1"/>
          <p:nvPr/>
        </p:nvSpPr>
        <p:spPr>
          <a:xfrm>
            <a:off x="5752954" y="2775016"/>
            <a:ext cx="53530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dirty="0">
                <a:latin typeface="Verdana"/>
                <a:cs typeface="Verdana"/>
              </a:rPr>
              <a:t>П</a:t>
            </a:r>
            <a:r>
              <a:rPr sz="700" spc="-10" dirty="0">
                <a:latin typeface="Verdana"/>
                <a:cs typeface="Verdana"/>
              </a:rPr>
              <a:t>ри</a:t>
            </a:r>
            <a:r>
              <a:rPr sz="700" spc="-5" dirty="0">
                <a:latin typeface="Verdana"/>
                <a:cs typeface="Verdana"/>
              </a:rPr>
              <a:t>в</a:t>
            </a:r>
            <a:r>
              <a:rPr sz="700" spc="-10" dirty="0">
                <a:latin typeface="Verdana"/>
                <a:cs typeface="Verdana"/>
              </a:rPr>
              <a:t>ол</a:t>
            </a:r>
            <a:r>
              <a:rPr sz="700" spc="-5" dirty="0">
                <a:latin typeface="Verdana"/>
                <a:cs typeface="Verdana"/>
              </a:rPr>
              <a:t>ж</a:t>
            </a:r>
            <a:r>
              <a:rPr sz="700" spc="-10" dirty="0">
                <a:latin typeface="Verdana"/>
                <a:cs typeface="Verdana"/>
              </a:rPr>
              <a:t>с</a:t>
            </a:r>
            <a:r>
              <a:rPr sz="700" spc="-5" dirty="0">
                <a:latin typeface="Verdana"/>
                <a:cs typeface="Verdana"/>
              </a:rPr>
              <a:t>к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07" name="object 21"/>
          <p:cNvSpPr txBox="1"/>
          <p:nvPr/>
        </p:nvSpPr>
        <p:spPr>
          <a:xfrm>
            <a:off x="6609430" y="4021603"/>
            <a:ext cx="30670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dirty="0">
                <a:latin typeface="Verdana"/>
                <a:cs typeface="Verdana"/>
              </a:rPr>
              <a:t>П</a:t>
            </a:r>
            <a:r>
              <a:rPr sz="700" spc="-10" dirty="0">
                <a:latin typeface="Verdana"/>
                <a:cs typeface="Verdana"/>
              </a:rPr>
              <a:t>ал</a:t>
            </a:r>
            <a:r>
              <a:rPr sz="700" spc="5" dirty="0">
                <a:latin typeface="Verdana"/>
                <a:cs typeface="Verdana"/>
              </a:rPr>
              <a:t>е</a:t>
            </a:r>
            <a:r>
              <a:rPr sz="700" spc="-5" dirty="0">
                <a:latin typeface="Verdana"/>
                <a:cs typeface="Verdana"/>
              </a:rPr>
              <a:t>х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08" name="object 22"/>
          <p:cNvSpPr txBox="1"/>
          <p:nvPr/>
        </p:nvSpPr>
        <p:spPr>
          <a:xfrm>
            <a:off x="5489302" y="3023400"/>
            <a:ext cx="48196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dirty="0">
                <a:latin typeface="Verdana"/>
                <a:cs typeface="Verdana"/>
              </a:rPr>
              <a:t>Ф</a:t>
            </a:r>
            <a:r>
              <a:rPr sz="700" spc="-15" dirty="0">
                <a:latin typeface="Verdana"/>
                <a:cs typeface="Verdana"/>
              </a:rPr>
              <a:t>у</a:t>
            </a:r>
            <a:r>
              <a:rPr sz="700" spc="-10" dirty="0">
                <a:latin typeface="Verdana"/>
                <a:cs typeface="Verdana"/>
              </a:rPr>
              <a:t>рм</a:t>
            </a:r>
            <a:r>
              <a:rPr sz="700" dirty="0">
                <a:latin typeface="Verdana"/>
                <a:cs typeface="Verdana"/>
              </a:rPr>
              <a:t>а</a:t>
            </a:r>
            <a:r>
              <a:rPr sz="700" spc="-5" dirty="0">
                <a:latin typeface="Verdana"/>
                <a:cs typeface="Verdana"/>
              </a:rPr>
              <a:t>н</a:t>
            </a:r>
            <a:r>
              <a:rPr sz="700" spc="-10" dirty="0">
                <a:latin typeface="Verdana"/>
                <a:cs typeface="Verdana"/>
              </a:rPr>
              <a:t>о</a:t>
            </a:r>
            <a:r>
              <a:rPr sz="700" spc="-5" dirty="0">
                <a:latin typeface="Verdana"/>
                <a:cs typeface="Verdana"/>
              </a:rPr>
              <a:t>в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09" name="object 23"/>
          <p:cNvSpPr txBox="1"/>
          <p:nvPr/>
        </p:nvSpPr>
        <p:spPr>
          <a:xfrm>
            <a:off x="7394289" y="3805211"/>
            <a:ext cx="416559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005" marR="5080" indent="-2794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latin typeface="Verdana"/>
                <a:cs typeface="Verdana"/>
              </a:rPr>
              <a:t>Ве</a:t>
            </a:r>
            <a:r>
              <a:rPr sz="700" spc="-10" dirty="0">
                <a:latin typeface="Verdana"/>
                <a:cs typeface="Verdana"/>
              </a:rPr>
              <a:t>рх</a:t>
            </a:r>
            <a:r>
              <a:rPr sz="700" spc="-5" dirty="0">
                <a:latin typeface="Verdana"/>
                <a:cs typeface="Verdana"/>
              </a:rPr>
              <a:t>н</a:t>
            </a:r>
            <a:r>
              <a:rPr sz="700" spc="-10" dirty="0">
                <a:latin typeface="Verdana"/>
                <a:cs typeface="Verdana"/>
              </a:rPr>
              <a:t>и</a:t>
            </a:r>
            <a:r>
              <a:rPr sz="700" spc="-5" dirty="0">
                <a:latin typeface="Verdana"/>
                <a:cs typeface="Verdana"/>
              </a:rPr>
              <a:t>й  Ландех</a:t>
            </a:r>
            <a:endParaRPr sz="700" dirty="0">
              <a:latin typeface="Verdana"/>
              <a:cs typeface="Verdana"/>
            </a:endParaRPr>
          </a:p>
        </p:txBody>
      </p:sp>
      <p:sp>
        <p:nvSpPr>
          <p:cNvPr id="110" name="object 24"/>
          <p:cNvSpPr txBox="1"/>
          <p:nvPr/>
        </p:nvSpPr>
        <p:spPr>
          <a:xfrm>
            <a:off x="6543909" y="3087411"/>
            <a:ext cx="34226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latin typeface="Verdana"/>
                <a:cs typeface="Verdana"/>
              </a:rPr>
              <a:t>В</a:t>
            </a:r>
            <a:r>
              <a:rPr sz="700" spc="-10" dirty="0">
                <a:latin typeface="Verdana"/>
                <a:cs typeface="Verdana"/>
              </a:rPr>
              <a:t>ичу</a:t>
            </a:r>
            <a:r>
              <a:rPr sz="700" spc="-15" dirty="0">
                <a:latin typeface="Verdana"/>
                <a:cs typeface="Verdana"/>
              </a:rPr>
              <a:t>г</a:t>
            </a:r>
            <a:r>
              <a:rPr sz="700" spc="-5" dirty="0">
                <a:latin typeface="Verdana"/>
                <a:cs typeface="Verdana"/>
              </a:rPr>
              <a:t>а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11" name="object 25"/>
          <p:cNvSpPr txBox="1"/>
          <p:nvPr/>
        </p:nvSpPr>
        <p:spPr>
          <a:xfrm>
            <a:off x="7048845" y="2864929"/>
            <a:ext cx="11811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700" spc="-10" dirty="0">
                <a:latin typeface="Verdana"/>
                <a:cs typeface="Verdana"/>
              </a:rPr>
              <a:t>К</a:t>
            </a:r>
            <a:r>
              <a:rPr sz="700" spc="-5" dirty="0">
                <a:latin typeface="Verdana"/>
                <a:cs typeface="Verdana"/>
              </a:rPr>
              <a:t>и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12" name="object 26"/>
          <p:cNvSpPr txBox="1"/>
          <p:nvPr/>
        </p:nvSpPr>
        <p:spPr>
          <a:xfrm>
            <a:off x="7153705" y="2852703"/>
            <a:ext cx="32702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latin typeface="Verdana"/>
                <a:cs typeface="Verdana"/>
              </a:rPr>
              <a:t>неш</a:t>
            </a:r>
            <a:r>
              <a:rPr sz="700" spc="-10" dirty="0">
                <a:latin typeface="Verdana"/>
                <a:cs typeface="Verdana"/>
              </a:rPr>
              <a:t>м</a:t>
            </a:r>
            <a:r>
              <a:rPr sz="700" spc="-5" dirty="0">
                <a:latin typeface="Verdana"/>
                <a:cs typeface="Verdana"/>
              </a:rPr>
              <a:t>а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13" name="object 27"/>
          <p:cNvSpPr txBox="1"/>
          <p:nvPr/>
        </p:nvSpPr>
        <p:spPr>
          <a:xfrm>
            <a:off x="7564986" y="4233490"/>
            <a:ext cx="39941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dirty="0">
                <a:latin typeface="Verdana"/>
                <a:cs typeface="Verdana"/>
              </a:rPr>
              <a:t>П</a:t>
            </a:r>
            <a:r>
              <a:rPr sz="700" spc="-5" dirty="0">
                <a:latin typeface="Verdana"/>
                <a:cs typeface="Verdana"/>
              </a:rPr>
              <a:t>естя</a:t>
            </a:r>
            <a:r>
              <a:rPr sz="700" spc="-10" dirty="0">
                <a:latin typeface="Verdana"/>
                <a:cs typeface="Verdana"/>
              </a:rPr>
              <a:t>к</a:t>
            </a:r>
            <a:r>
              <a:rPr sz="700" spc="-5" dirty="0">
                <a:latin typeface="Verdana"/>
                <a:cs typeface="Verdana"/>
              </a:rPr>
              <a:t>и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14" name="object 28"/>
          <p:cNvSpPr txBox="1"/>
          <p:nvPr/>
        </p:nvSpPr>
        <p:spPr>
          <a:xfrm>
            <a:off x="7578716" y="3056957"/>
            <a:ext cx="438784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latin typeface="Verdana"/>
                <a:cs typeface="Verdana"/>
              </a:rPr>
              <a:t>Юрь</a:t>
            </a:r>
            <a:r>
              <a:rPr sz="700" spc="5" dirty="0">
                <a:latin typeface="Verdana"/>
                <a:cs typeface="Verdana"/>
              </a:rPr>
              <a:t>е</a:t>
            </a:r>
            <a:r>
              <a:rPr sz="700" spc="-5" dirty="0">
                <a:latin typeface="Verdana"/>
                <a:cs typeface="Verdana"/>
              </a:rPr>
              <a:t>вец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15" name="object 29"/>
          <p:cNvSpPr txBox="1"/>
          <p:nvPr/>
        </p:nvSpPr>
        <p:spPr>
          <a:xfrm>
            <a:off x="7877381" y="3680264"/>
            <a:ext cx="32194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dirty="0">
                <a:latin typeface="Verdana"/>
                <a:cs typeface="Verdana"/>
              </a:rPr>
              <a:t>П</a:t>
            </a:r>
            <a:r>
              <a:rPr sz="700" spc="-10" dirty="0">
                <a:latin typeface="Verdana"/>
                <a:cs typeface="Verdana"/>
              </a:rPr>
              <a:t>уч</a:t>
            </a:r>
            <a:r>
              <a:rPr sz="700" spc="-5" dirty="0">
                <a:latin typeface="Verdana"/>
                <a:cs typeface="Verdana"/>
              </a:rPr>
              <a:t>еж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55" name="object 29"/>
          <p:cNvSpPr txBox="1"/>
          <p:nvPr/>
        </p:nvSpPr>
        <p:spPr>
          <a:xfrm>
            <a:off x="467544" y="1422743"/>
            <a:ext cx="4824536" cy="5174609"/>
          </a:xfrm>
          <a:prstGeom prst="rect">
            <a:avLst/>
          </a:prstGeom>
        </p:spPr>
        <p:txBody>
          <a:bodyPr vert="horz" wrap="square" lIns="0" tIns="47866" rIns="0" bIns="0" rtlCol="0">
            <a:spAutoFit/>
          </a:bodyPr>
          <a:lstStyle/>
          <a:p>
            <a:pPr>
              <a:spcBef>
                <a:spcPts val="295"/>
              </a:spcBef>
              <a:buClr>
                <a:schemeClr val="accent2"/>
              </a:buClr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Класс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опасности производства: </a:t>
            </a:r>
            <a:r>
              <a:rPr lang="ru-RU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2-3</a:t>
            </a:r>
            <a:r>
              <a:rPr lang="ru-RU" sz="1200" b="1" spc="-6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класс</a:t>
            </a:r>
          </a:p>
          <a:p>
            <a:pPr>
              <a:spcBef>
                <a:spcPts val="662"/>
              </a:spcBef>
            </a:pPr>
            <a:endParaRPr lang="en-US" sz="1200" b="1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62"/>
              </a:spcBef>
            </a:pPr>
            <a:r>
              <a:rPr lang="ru-RU" sz="1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Место</a:t>
            </a:r>
            <a:r>
              <a:rPr lang="ru-RU" sz="1200" b="1" spc="-13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размещения</a:t>
            </a:r>
            <a:endParaRPr lang="en-US" sz="1200" b="1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62"/>
              </a:spcBef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транспортной доступности до федеральных трасс и</a:t>
            </a:r>
            <a:r>
              <a:rPr lang="ru-RU" sz="1200" b="1" spc="-127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spc="4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 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пределами </a:t>
            </a:r>
            <a:r>
              <a:rPr lang="ru-RU" sz="1200" b="1" spc="-4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г.</a:t>
            </a:r>
            <a:r>
              <a:rPr lang="ru-RU" sz="1200" b="1" spc="-13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spc="-4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Иваново</a:t>
            </a:r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2800">
              <a:spcBef>
                <a:spcPts val="302"/>
              </a:spcBef>
            </a:pPr>
            <a:endParaRPr lang="en-US" sz="1200" b="1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marL="12800">
              <a:spcBef>
                <a:spcPts val="302"/>
              </a:spcBef>
            </a:pPr>
            <a:r>
              <a:rPr lang="ru-RU" sz="1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Площадь </a:t>
            </a:r>
            <a:r>
              <a:rPr lang="ru-RU" sz="1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1200" b="1" spc="-26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spc="-4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инфраструктура</a:t>
            </a:r>
            <a:r>
              <a:rPr lang="en-US" sz="1200" b="1" spc="-4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200" b="1" spc="-4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marL="6350" marR="478100">
              <a:lnSpc>
                <a:spcPct val="141900"/>
              </a:lnSpc>
              <a:spcBef>
                <a:spcPts val="88"/>
              </a:spcBef>
            </a:pPr>
            <a:r>
              <a:rPr lang="ru-RU" sz="1200" b="1" spc="-4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Земельный участок:  </a:t>
            </a:r>
            <a:r>
              <a:rPr lang="ru-RU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1200" b="1" spc="-6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га</a:t>
            </a:r>
            <a:endParaRPr lang="en-US" sz="1200" b="1" spc="-4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6350" marR="478100">
              <a:lnSpc>
                <a:spcPct val="141900"/>
              </a:lnSpc>
              <a:spcBef>
                <a:spcPts val="88"/>
              </a:spcBef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Площадь 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производства:  </a:t>
            </a:r>
            <a:r>
              <a:rPr lang="ru-RU" sz="1400" b="1" spc="4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10 </a:t>
            </a:r>
            <a:r>
              <a:rPr lang="ru-RU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000</a:t>
            </a:r>
            <a:r>
              <a:rPr lang="ru-RU" sz="1400" b="1" spc="-6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spc="-4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ru-RU" sz="1200" b="1" spc="-6" baseline="2380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12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6350" marR="478100">
              <a:lnSpc>
                <a:spcPct val="141900"/>
              </a:lnSpc>
              <a:spcBef>
                <a:spcPts val="88"/>
              </a:spcBef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Электроснабжение:  </a:t>
            </a:r>
            <a:r>
              <a:rPr lang="ru-RU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1400" b="1" spc="-4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Мвт</a:t>
            </a:r>
            <a:endParaRPr lang="en-US" sz="12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6350" marR="478100">
              <a:lnSpc>
                <a:spcPct val="141900"/>
              </a:lnSpc>
              <a:spcBef>
                <a:spcPts val="88"/>
              </a:spcBef>
            </a:pPr>
            <a:r>
              <a:rPr lang="ru-RU" sz="1200" b="1" spc="-4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Водопровод</a:t>
            </a:r>
            <a:r>
              <a:rPr lang="ru-RU" sz="1200" b="1" spc="-4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1400" b="1" spc="4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ru-RU" sz="1200" b="1" spc="-18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т/час</a:t>
            </a:r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6350">
              <a:spcBef>
                <a:spcPts val="460"/>
              </a:spcBef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Газ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spc="-4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млн.</a:t>
            </a:r>
            <a:r>
              <a:rPr lang="ru-RU" sz="1200" b="1" spc="-48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spc="-4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ru-RU" sz="1200" b="1" spc="-6" baseline="2380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1200" b="1" spc="-4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/мес</a:t>
            </a:r>
            <a:r>
              <a:rPr lang="ru-RU" sz="1200" b="1" spc="-4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40258" marR="4453" indent="-140814">
              <a:lnSpc>
                <a:spcPct val="141900"/>
              </a:lnSpc>
              <a:spcBef>
                <a:spcPts val="167"/>
              </a:spcBef>
            </a:pPr>
            <a:endParaRPr lang="en-US" sz="1200" b="1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marL="140258" marR="4453" indent="-140814">
              <a:lnSpc>
                <a:spcPct val="141900"/>
              </a:lnSpc>
              <a:spcBef>
                <a:spcPts val="167"/>
              </a:spcBef>
            </a:pPr>
            <a:r>
              <a:rPr lang="ru-RU" sz="1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Рабочие </a:t>
            </a:r>
            <a:r>
              <a:rPr lang="ru-RU" sz="1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места  </a:t>
            </a:r>
            <a:endParaRPr lang="en-US" sz="1200" b="1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marR="4453">
              <a:lnSpc>
                <a:spcPct val="141900"/>
              </a:lnSpc>
              <a:spcBef>
                <a:spcPts val="167"/>
              </a:spcBef>
            </a:pPr>
            <a:r>
              <a:rPr lang="ru-RU" sz="1200" b="1" spc="-4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Высококвалифицированные  рабочие:  </a:t>
            </a:r>
            <a:r>
              <a:rPr lang="ru-RU" sz="1400" b="1" spc="4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25</a:t>
            </a:r>
            <a:r>
              <a:rPr lang="ru-RU" sz="1200" b="1" spc="-83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spc="-4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чел</a:t>
            </a:r>
            <a:r>
              <a:rPr lang="ru-RU" sz="1200" b="1" spc="-4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200" b="1" spc="-4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R="4453">
              <a:lnSpc>
                <a:spcPct val="141900"/>
              </a:lnSpc>
              <a:spcBef>
                <a:spcPts val="167"/>
              </a:spcBef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Профессиональные</a:t>
            </a:r>
            <a:r>
              <a:rPr lang="ru-RU" sz="1200" b="1" spc="-83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spc="-4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рабочие 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средней </a:t>
            </a:r>
            <a:r>
              <a:rPr lang="ru-RU" sz="1200" b="1" spc="-4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квалификации: </a:t>
            </a:r>
            <a:r>
              <a:rPr lang="ru-RU" sz="1400" b="1" spc="4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39</a:t>
            </a:r>
            <a:r>
              <a:rPr lang="ru-RU" sz="1400" b="1" spc="-92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spc="-4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чел</a:t>
            </a:r>
            <a:endParaRPr lang="en-US" sz="1200" b="1" spc="-4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R="4453">
              <a:lnSpc>
                <a:spcPct val="141900"/>
              </a:lnSpc>
              <a:spcBef>
                <a:spcPts val="167"/>
              </a:spcBef>
            </a:pPr>
            <a:r>
              <a:rPr lang="ru-RU" sz="1200" b="1" spc="-4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Низкоквалифицированные</a:t>
            </a:r>
            <a:r>
              <a:rPr lang="ru-RU" sz="1200" b="1" spc="-4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рабочие</a:t>
            </a:r>
            <a:r>
              <a:rPr lang="ru-RU" sz="1200" b="1" spc="-4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1400" b="1" spc="4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20</a:t>
            </a:r>
            <a:r>
              <a:rPr lang="ru-RU" sz="1400" b="1" spc="-83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spc="-4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чел</a:t>
            </a:r>
            <a:r>
              <a:rPr lang="ru-RU" sz="1200" b="1" spc="-4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2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R="4453">
              <a:lnSpc>
                <a:spcPct val="141900"/>
              </a:lnSpc>
              <a:spcBef>
                <a:spcPts val="167"/>
              </a:spcBef>
            </a:pPr>
            <a:r>
              <a:rPr lang="ru-RU" sz="1200" b="1" spc="-4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Прочий</a:t>
            </a:r>
            <a:r>
              <a:rPr lang="ru-RU" sz="1200" b="1" spc="-26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персонал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sz="1400" b="1" spc="-4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spc="-4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чел</a:t>
            </a:r>
            <a:r>
              <a:rPr lang="ru-RU" sz="1200" b="1" spc="-4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object 37"/>
          <p:cNvSpPr/>
          <p:nvPr/>
        </p:nvSpPr>
        <p:spPr>
          <a:xfrm>
            <a:off x="6453042" y="3501008"/>
            <a:ext cx="144016" cy="144016"/>
          </a:xfrm>
          <a:custGeom>
            <a:avLst/>
            <a:gdLst/>
            <a:ahLst/>
            <a:cxnLst/>
            <a:rect l="l" t="t" r="r" b="b"/>
            <a:pathLst>
              <a:path w="334009" h="312419">
                <a:moveTo>
                  <a:pt x="167640" y="312420"/>
                </a:moveTo>
                <a:lnTo>
                  <a:pt x="122943" y="306824"/>
                </a:lnTo>
                <a:lnTo>
                  <a:pt x="82860" y="291027"/>
                </a:lnTo>
                <a:lnTo>
                  <a:pt x="48958" y="266509"/>
                </a:lnTo>
                <a:lnTo>
                  <a:pt x="22803" y="234752"/>
                </a:lnTo>
                <a:lnTo>
                  <a:pt x="5961" y="197238"/>
                </a:lnTo>
                <a:lnTo>
                  <a:pt x="0" y="155448"/>
                </a:lnTo>
                <a:lnTo>
                  <a:pt x="5961" y="114300"/>
                </a:lnTo>
                <a:lnTo>
                  <a:pt x="22803" y="77216"/>
                </a:lnTo>
                <a:lnTo>
                  <a:pt x="48958" y="45720"/>
                </a:lnTo>
                <a:lnTo>
                  <a:pt x="82860" y="21336"/>
                </a:lnTo>
                <a:lnTo>
                  <a:pt x="122943" y="5588"/>
                </a:lnTo>
                <a:lnTo>
                  <a:pt x="167640" y="0"/>
                </a:lnTo>
                <a:lnTo>
                  <a:pt x="220029" y="7973"/>
                </a:lnTo>
                <a:lnTo>
                  <a:pt x="265614" y="30138"/>
                </a:lnTo>
                <a:lnTo>
                  <a:pt x="301617" y="63861"/>
                </a:lnTo>
                <a:lnTo>
                  <a:pt x="325258" y="106509"/>
                </a:lnTo>
                <a:lnTo>
                  <a:pt x="333756" y="155448"/>
                </a:lnTo>
                <a:lnTo>
                  <a:pt x="327801" y="197238"/>
                </a:lnTo>
                <a:lnTo>
                  <a:pt x="311008" y="234752"/>
                </a:lnTo>
                <a:lnTo>
                  <a:pt x="284988" y="266509"/>
                </a:lnTo>
                <a:lnTo>
                  <a:pt x="251347" y="291027"/>
                </a:lnTo>
                <a:lnTo>
                  <a:pt x="211694" y="306824"/>
                </a:lnTo>
                <a:lnTo>
                  <a:pt x="167640" y="312420"/>
                </a:lnTo>
                <a:close/>
              </a:path>
            </a:pathLst>
          </a:custGeom>
          <a:solidFill>
            <a:srgbClr val="00B050"/>
          </a:solidFill>
          <a:ln w="76200">
            <a:solidFill>
              <a:srgbClr val="00B050"/>
            </a:solidFill>
          </a:ln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2" descr="C:\Users\Елена\Desktop\1ст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7" name="Прямоугольник 116"/>
          <p:cNvSpPr/>
          <p:nvPr/>
        </p:nvSpPr>
        <p:spPr>
          <a:xfrm>
            <a:off x="611560" y="332656"/>
            <a:ext cx="4104456" cy="36004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object 4"/>
          <p:cNvSpPr txBox="1">
            <a:spLocks/>
          </p:cNvSpPr>
          <p:nvPr/>
        </p:nvSpPr>
        <p:spPr>
          <a:xfrm>
            <a:off x="611560" y="692696"/>
            <a:ext cx="4464496" cy="349795"/>
          </a:xfrm>
          <a:prstGeom prst="rect">
            <a:avLst/>
          </a:prstGeom>
        </p:spPr>
        <p:txBody>
          <a:bodyPr vert="horz" wrap="square" lIns="0" tIns="11132" rIns="0" bIns="0" rtlCol="0" anchor="ctr">
            <a:spAutoFit/>
          </a:bodyPr>
          <a:lstStyle/>
          <a:p>
            <a:pPr marR="4453" lvl="0">
              <a:spcBef>
                <a:spcPts val="88"/>
              </a:spcBef>
              <a:tabLst>
                <a:tab pos="4997509" algn="l"/>
              </a:tabLst>
              <a:defRPr/>
            </a:pPr>
            <a:r>
              <a:rPr lang="ru-RU" sz="11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Рынок связующих веществ обладает высоким потенциалом как в мире, так и в РФ</a:t>
            </a:r>
            <a:endParaRPr kumimoji="0" lang="ru-RU" sz="1100" b="1" i="0" u="none" strike="noStrike" kern="1200" cap="none" spc="-4" normalizeH="0" baseline="0" noProof="0" dirty="0">
              <a:ln>
                <a:noFill/>
              </a:ln>
              <a:solidFill>
                <a:schemeClr val="accent2"/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32" name="object 24"/>
          <p:cNvSpPr txBox="1"/>
          <p:nvPr/>
        </p:nvSpPr>
        <p:spPr>
          <a:xfrm>
            <a:off x="467544" y="1659370"/>
            <a:ext cx="3816424" cy="288240"/>
          </a:xfrm>
          <a:prstGeom prst="rect">
            <a:avLst/>
          </a:prstGeom>
          <a:noFill/>
        </p:spPr>
        <p:txBody>
          <a:bodyPr vert="horz" wrap="square" lIns="0" tIns="11132" rIns="0" bIns="0" rtlCol="0">
            <a:spAutoFit/>
          </a:bodyPr>
          <a:lstStyle/>
          <a:p>
            <a:pPr algn="ctr"/>
            <a:r>
              <a:rPr lang="ru-RU" sz="9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Прогноз мирового </a:t>
            </a:r>
            <a:r>
              <a:rPr lang="ru-RU" sz="9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потребления жидкого </a:t>
            </a:r>
            <a:r>
              <a:rPr lang="ru-RU" sz="9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стекла</a:t>
            </a:r>
            <a:r>
              <a:rPr lang="ru-RU" sz="9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ru-RU" sz="900" b="1" i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млрд</a:t>
            </a:r>
            <a:r>
              <a:rPr lang="ru-RU" sz="9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долл. США</a:t>
            </a:r>
            <a:endParaRPr sz="900" b="1" i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3" name="object 24"/>
          <p:cNvSpPr txBox="1"/>
          <p:nvPr/>
        </p:nvSpPr>
        <p:spPr>
          <a:xfrm>
            <a:off x="4932040" y="1659370"/>
            <a:ext cx="3528392" cy="288240"/>
          </a:xfrm>
          <a:prstGeom prst="rect">
            <a:avLst/>
          </a:prstGeom>
          <a:noFill/>
        </p:spPr>
        <p:txBody>
          <a:bodyPr vert="horz" wrap="square" lIns="0" tIns="11132" rIns="0" bIns="0" rtlCol="0">
            <a:spAutoFit/>
          </a:bodyPr>
          <a:lstStyle/>
          <a:p>
            <a:pPr algn="ctr"/>
            <a:r>
              <a:rPr lang="ru-RU" sz="9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Структура мирового потребления</a:t>
            </a:r>
          </a:p>
          <a:p>
            <a:pPr algn="ctr"/>
            <a:r>
              <a:rPr lang="ru-RU" sz="9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жидкого стекла в 2018 г., %</a:t>
            </a:r>
            <a:endParaRPr sz="900" b="1" i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object 27"/>
          <p:cNvSpPr txBox="1"/>
          <p:nvPr/>
        </p:nvSpPr>
        <p:spPr>
          <a:xfrm>
            <a:off x="611560" y="1114103"/>
            <a:ext cx="5688632" cy="442689"/>
          </a:xfrm>
          <a:prstGeom prst="rect">
            <a:avLst/>
          </a:prstGeom>
          <a:ln w="38100"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Мировой рынок связующих веществ стабильно растет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большую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часть которого составляют синтетические смолы</a:t>
            </a:r>
            <a:endParaRPr lang="ru-RU" sz="14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object 27"/>
          <p:cNvSpPr txBox="1"/>
          <p:nvPr/>
        </p:nvSpPr>
        <p:spPr>
          <a:xfrm>
            <a:off x="611560" y="352599"/>
            <a:ext cx="4104456" cy="340097"/>
          </a:xfrm>
          <a:prstGeom prst="rect">
            <a:avLst/>
          </a:prstGeom>
          <a:ln w="38100"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 algn="ctr">
              <a:spcBef>
                <a:spcPts val="92"/>
              </a:spcBef>
              <a:tabLst>
                <a:tab pos="526522" algn="l"/>
              </a:tabLst>
            </a:pPr>
            <a:r>
              <a:rPr lang="ru-RU" sz="3200" b="1" baseline="529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АНАЛИЗ МИРОВОГО РЫНКА</a:t>
            </a:r>
            <a:endParaRPr sz="3200" b="1" baseline="529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0" name="Диаграмма 39"/>
          <p:cNvGraphicFramePr/>
          <p:nvPr/>
        </p:nvGraphicFramePr>
        <p:xfrm>
          <a:off x="467544" y="1947402"/>
          <a:ext cx="4104456" cy="1152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41" name="Прямая со стрелкой 40"/>
          <p:cNvCxnSpPr/>
          <p:nvPr/>
        </p:nvCxnSpPr>
        <p:spPr>
          <a:xfrm flipV="1">
            <a:off x="1115616" y="2091418"/>
            <a:ext cx="2520280" cy="216024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Овал 41"/>
          <p:cNvSpPr/>
          <p:nvPr/>
        </p:nvSpPr>
        <p:spPr>
          <a:xfrm>
            <a:off x="2123728" y="2091418"/>
            <a:ext cx="504056" cy="216024"/>
          </a:xfrm>
          <a:prstGeom prst="ellipse">
            <a:avLst/>
          </a:prstGeom>
          <a:solidFill>
            <a:schemeClr val="tx2">
              <a:lumMod val="50000"/>
            </a:schemeClr>
          </a:solidFill>
          <a:ln w="190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object 17"/>
          <p:cNvSpPr txBox="1"/>
          <p:nvPr/>
        </p:nvSpPr>
        <p:spPr>
          <a:xfrm>
            <a:off x="2123728" y="2091419"/>
            <a:ext cx="504056" cy="16991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ru-RU" sz="1000" b="1" spc="1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1000" b="1" spc="1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1000" b="1" spc="1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</a:t>
            </a:r>
            <a:endParaRPr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" name="Диаграмма 19"/>
          <p:cNvGraphicFramePr/>
          <p:nvPr/>
        </p:nvGraphicFramePr>
        <p:xfrm>
          <a:off x="4572000" y="1587362"/>
          <a:ext cx="4320480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8" name="object 24"/>
          <p:cNvSpPr txBox="1"/>
          <p:nvPr/>
        </p:nvSpPr>
        <p:spPr>
          <a:xfrm>
            <a:off x="467544" y="3284984"/>
            <a:ext cx="4104456" cy="288240"/>
          </a:xfrm>
          <a:prstGeom prst="rect">
            <a:avLst/>
          </a:prstGeom>
          <a:noFill/>
        </p:spPr>
        <p:txBody>
          <a:bodyPr vert="horz" wrap="square" lIns="0" tIns="11132" rIns="0" bIns="0" rtlCol="0">
            <a:spAutoFit/>
          </a:bodyPr>
          <a:lstStyle/>
          <a:p>
            <a:pPr algn="ctr"/>
            <a:r>
              <a:rPr lang="ru-RU" sz="9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Прогноз мирового </a:t>
            </a:r>
            <a:r>
              <a:rPr lang="ru-RU" sz="9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потребления ненасыщенных полиэфирных смол</a:t>
            </a:r>
            <a:r>
              <a:rPr lang="ru-RU" sz="9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ru-RU" sz="900" b="1" i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млрд</a:t>
            </a:r>
            <a:r>
              <a:rPr lang="ru-RU" sz="9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долл. США</a:t>
            </a:r>
            <a:endParaRPr sz="900" b="1" i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9" name="Диаграмма 28"/>
          <p:cNvGraphicFramePr/>
          <p:nvPr/>
        </p:nvGraphicFramePr>
        <p:xfrm>
          <a:off x="467544" y="3603586"/>
          <a:ext cx="4104456" cy="1152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3" name="object 24"/>
          <p:cNvSpPr txBox="1"/>
          <p:nvPr/>
        </p:nvSpPr>
        <p:spPr>
          <a:xfrm>
            <a:off x="467544" y="4971738"/>
            <a:ext cx="3816424" cy="288240"/>
          </a:xfrm>
          <a:prstGeom prst="rect">
            <a:avLst/>
          </a:prstGeom>
          <a:noFill/>
        </p:spPr>
        <p:txBody>
          <a:bodyPr vert="horz" wrap="square" lIns="0" tIns="11132" rIns="0" bIns="0" rtlCol="0">
            <a:spAutoFit/>
          </a:bodyPr>
          <a:lstStyle/>
          <a:p>
            <a:pPr algn="ctr"/>
            <a:r>
              <a:rPr lang="ru-RU" sz="9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Структура мирового </a:t>
            </a:r>
            <a:r>
              <a:rPr lang="ru-RU" sz="9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рынка термореактивных </a:t>
            </a:r>
            <a:r>
              <a:rPr lang="ru-RU" sz="9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смол по видам</a:t>
            </a:r>
          </a:p>
          <a:p>
            <a:pPr algn="ctr"/>
            <a:r>
              <a:rPr lang="ru-RU" sz="9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смол в 2017 г., </a:t>
            </a:r>
            <a:r>
              <a:rPr lang="ru-RU" sz="900" b="1" i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млн</a:t>
            </a:r>
            <a:r>
              <a:rPr lang="ru-RU" sz="9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т, %</a:t>
            </a:r>
            <a:endParaRPr sz="900" b="1" i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8" name="Прямая со стрелкой 37"/>
          <p:cNvCxnSpPr/>
          <p:nvPr/>
        </p:nvCxnSpPr>
        <p:spPr>
          <a:xfrm flipV="1">
            <a:off x="1115616" y="3789040"/>
            <a:ext cx="2520280" cy="216024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Овал 38"/>
          <p:cNvSpPr/>
          <p:nvPr/>
        </p:nvSpPr>
        <p:spPr>
          <a:xfrm>
            <a:off x="2123728" y="3789040"/>
            <a:ext cx="504056" cy="216024"/>
          </a:xfrm>
          <a:prstGeom prst="ellipse">
            <a:avLst/>
          </a:prstGeom>
          <a:solidFill>
            <a:schemeClr val="tx2">
              <a:lumMod val="50000"/>
            </a:schemeClr>
          </a:solidFill>
          <a:ln w="190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object 17"/>
          <p:cNvSpPr txBox="1"/>
          <p:nvPr/>
        </p:nvSpPr>
        <p:spPr>
          <a:xfrm>
            <a:off x="2123728" y="3789041"/>
            <a:ext cx="504056" cy="16991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ru-RU" sz="1000" b="1" spc="1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1000" b="1" spc="1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sz="1000" b="1" spc="1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</a:t>
            </a:r>
            <a:endParaRPr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5" name="Диаграмма 44"/>
          <p:cNvGraphicFramePr/>
          <p:nvPr/>
        </p:nvGraphicFramePr>
        <p:xfrm>
          <a:off x="4572000" y="3284984"/>
          <a:ext cx="4320480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6" name="object 24"/>
          <p:cNvSpPr txBox="1"/>
          <p:nvPr/>
        </p:nvSpPr>
        <p:spPr>
          <a:xfrm>
            <a:off x="4932040" y="3284984"/>
            <a:ext cx="3528392" cy="288240"/>
          </a:xfrm>
          <a:prstGeom prst="rect">
            <a:avLst/>
          </a:prstGeom>
          <a:noFill/>
        </p:spPr>
        <p:txBody>
          <a:bodyPr vert="horz" wrap="square" lIns="0" tIns="11132" rIns="0" bIns="0" rtlCol="0">
            <a:spAutoFit/>
          </a:bodyPr>
          <a:lstStyle/>
          <a:p>
            <a:pPr algn="ctr"/>
            <a:r>
              <a:rPr lang="ru-RU" sz="9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Структура рынка </a:t>
            </a:r>
            <a:r>
              <a:rPr lang="ru-RU" sz="9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Европы полиэфирных </a:t>
            </a:r>
            <a:r>
              <a:rPr lang="ru-RU" sz="9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смол по отраслям</a:t>
            </a:r>
          </a:p>
          <a:p>
            <a:pPr algn="ctr"/>
            <a:r>
              <a:rPr lang="ru-RU" sz="9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потребления в 2016 г., </a:t>
            </a:r>
            <a:r>
              <a:rPr lang="ru-RU" sz="900" b="1" i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млн</a:t>
            </a:r>
            <a:r>
              <a:rPr lang="ru-RU" sz="9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т, %</a:t>
            </a:r>
            <a:endParaRPr sz="900" b="1" i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9" name="Диаграмма 48"/>
          <p:cNvGraphicFramePr/>
          <p:nvPr/>
        </p:nvGraphicFramePr>
        <p:xfrm>
          <a:off x="4580384" y="5085184"/>
          <a:ext cx="4320480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51" name="Диаграмма 50"/>
          <p:cNvGraphicFramePr/>
          <p:nvPr/>
        </p:nvGraphicFramePr>
        <p:xfrm>
          <a:off x="395536" y="5085184"/>
          <a:ext cx="4320480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53" name="object 24"/>
          <p:cNvSpPr txBox="1"/>
          <p:nvPr/>
        </p:nvSpPr>
        <p:spPr>
          <a:xfrm>
            <a:off x="4932040" y="5012968"/>
            <a:ext cx="3816424" cy="288240"/>
          </a:xfrm>
          <a:prstGeom prst="rect">
            <a:avLst/>
          </a:prstGeom>
          <a:noFill/>
        </p:spPr>
        <p:txBody>
          <a:bodyPr vert="horz" wrap="square" lIns="0" tIns="11132" rIns="0" bIns="0" rtlCol="0">
            <a:spAutoFit/>
          </a:bodyPr>
          <a:lstStyle/>
          <a:p>
            <a:pPr algn="ctr"/>
            <a:r>
              <a:rPr lang="ru-RU" sz="9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Структура мирового </a:t>
            </a:r>
            <a:r>
              <a:rPr lang="ru-RU" sz="9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рынка эпоксидных </a:t>
            </a:r>
            <a:r>
              <a:rPr lang="ru-RU" sz="9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смол по отраслям</a:t>
            </a:r>
          </a:p>
          <a:p>
            <a:pPr algn="ctr"/>
            <a:r>
              <a:rPr lang="ru-RU" sz="9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потребления в 2017 г., %</a:t>
            </a:r>
            <a:endParaRPr sz="900" b="1" i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997</Words>
  <Application>Microsoft Office PowerPoint</Application>
  <PresentationFormat>Экран (4:3)</PresentationFormat>
  <Paragraphs>224</Paragraphs>
  <Slides>11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Связующими веществами могут быть как различные виды синтетических смол и  жидкого стекла, так и тонкодисперсные наполнители или смеси цементов</vt:lpstr>
      <vt:lpstr>Разнообразие бизнес-моделей делает рынок связующих веществ привлекательным для разного типа инвесторов</vt:lpstr>
      <vt:lpstr>Слайд 5</vt:lpstr>
      <vt:lpstr>Слайд 6</vt:lpstr>
      <vt:lpstr>Слайд 7</vt:lpstr>
      <vt:lpstr>Одним из оптимальных мест размещения производства синтетических смол  является greenfield инвестиционная площадка рядом с  г. Родники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АИИО</dc:creator>
  <cp:lastModifiedBy>Елена</cp:lastModifiedBy>
  <cp:revision>20</cp:revision>
  <dcterms:created xsi:type="dcterms:W3CDTF">2020-10-20T05:57:34Z</dcterms:created>
  <dcterms:modified xsi:type="dcterms:W3CDTF">2020-10-21T12:26:28Z</dcterms:modified>
</cp:coreProperties>
</file>