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8" r:id="rId2"/>
    <p:sldId id="259" r:id="rId3"/>
    <p:sldId id="260" r:id="rId4"/>
    <p:sldId id="261" r:id="rId5"/>
    <p:sldId id="270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4678FC-DD0E-44E7-BF5A-DDFEF83D3CDB}" v="2" dt="2020-12-02T07:13:34.8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43" autoAdjust="0"/>
    <p:restoredTop sz="93243" autoAdjust="0"/>
  </p:normalViewPr>
  <p:slideViewPr>
    <p:cSldViewPr>
      <p:cViewPr>
        <p:scale>
          <a:sx n="50" d="100"/>
          <a:sy n="50" d="100"/>
        </p:scale>
        <p:origin x="-1974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khin.invest" userId="wTPxdv8jC6KUrENxvI02SMYh1ga4dzbM5786RsMgVIk=" providerId="None" clId="Web-{694678FC-DD0E-44E7-BF5A-DDFEF83D3CDB}"/>
    <pc:docChg chg="modSld">
      <pc:chgData name="mukhin.invest" userId="wTPxdv8jC6KUrENxvI02SMYh1ga4dzbM5786RsMgVIk=" providerId="None" clId="Web-{694678FC-DD0E-44E7-BF5A-DDFEF83D3CDB}" dt="2020-12-02T07:13:34.873" v="1" actId="1076"/>
      <pc:docMkLst>
        <pc:docMk/>
      </pc:docMkLst>
      <pc:sldChg chg="modSp">
        <pc:chgData name="mukhin.invest" userId="wTPxdv8jC6KUrENxvI02SMYh1ga4dzbM5786RsMgVIk=" providerId="None" clId="Web-{694678FC-DD0E-44E7-BF5A-DDFEF83D3CDB}" dt="2020-12-02T07:13:34.873" v="1" actId="1076"/>
        <pc:sldMkLst>
          <pc:docMk/>
          <pc:sldMk cId="0" sldId="263"/>
        </pc:sldMkLst>
        <pc:spChg chg="mod">
          <ac:chgData name="mukhin.invest" userId="wTPxdv8jC6KUrENxvI02SMYh1ga4dzbM5786RsMgVIk=" providerId="None" clId="Web-{694678FC-DD0E-44E7-BF5A-DDFEF83D3CDB}" dt="2020-12-02T07:13:34.873" v="1" actId="1076"/>
          <ac:spMkLst>
            <pc:docMk/>
            <pc:sldMk cId="0" sldId="263"/>
            <ac:spMk id="40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i="1" u="none" strike="noStrike" kern="1200" baseline="0">
                <a:solidFill>
                  <a:srgbClr val="1F497D">
                    <a:lumMod val="50000"/>
                  </a:srgbClr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r>
              <a:rPr lang="ru-RU" sz="1200" i="1" dirty="0"/>
              <a:t>Выручка компании, </a:t>
            </a:r>
            <a:r>
              <a:rPr lang="ru-RU" sz="1200" i="1" dirty="0" err="1"/>
              <a:t>млрд</a:t>
            </a:r>
            <a:r>
              <a:rPr lang="ru-RU" sz="1200" i="1" dirty="0"/>
              <a:t> руб.</a:t>
            </a:r>
            <a:endParaRPr lang="ru-RU" sz="1200" dirty="0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"/>
          <c:y val="0.38349765880378128"/>
          <c:w val="1"/>
          <c:h val="0.4188626361723659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Выручка компании, млрд руб.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 w="38100">
              <a:solidFill>
                <a:schemeClr val="accent2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3.1</c:v>
                </c:pt>
                <c:pt idx="1">
                  <c:v>3.8</c:v>
                </c:pt>
                <c:pt idx="2">
                  <c:v>3.8</c:v>
                </c:pt>
                <c:pt idx="3">
                  <c:v>3.4</c:v>
                </c:pt>
                <c:pt idx="4">
                  <c:v>3.9</c:v>
                </c:pt>
                <c:pt idx="5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FB-4EB2-8CEB-15379A4090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7225344"/>
        <c:axId val="77231232"/>
      </c:barChart>
      <c:catAx>
        <c:axId val="772253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8100">
            <a:solidFill>
              <a:schemeClr val="accent2"/>
            </a:solidFill>
          </a:ln>
        </c:spPr>
        <c:txPr>
          <a:bodyPr/>
          <a:lstStyle/>
          <a:p>
            <a:pPr>
              <a:defRPr b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77231232"/>
        <c:crosses val="autoZero"/>
        <c:auto val="1"/>
        <c:lblAlgn val="ctr"/>
        <c:lblOffset val="100"/>
        <c:noMultiLvlLbl val="0"/>
      </c:catAx>
      <c:valAx>
        <c:axId val="772312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77225344"/>
        <c:crosses val="autoZero"/>
        <c:crossBetween val="between"/>
      </c:valAx>
      <c:spPr>
        <a:ln w="38100"/>
      </c:spPr>
    </c:plotArea>
    <c:plotVisOnly val="1"/>
    <c:dispBlanksAs val="gap"/>
    <c:showDLblsOverMax val="0"/>
  </c:chart>
  <c:spPr>
    <a:solidFill>
      <a:schemeClr val="bg2"/>
    </a:solidFill>
    <a:ln w="38100">
      <a:solidFill>
        <a:schemeClr val="accent2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8618718290560394"/>
          <c:y val="0.13565084359996041"/>
          <c:w val="0.50362043106321563"/>
          <c:h val="0.8166817801025111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28575">
              <a:solidFill>
                <a:schemeClr val="tx2">
                  <a:lumMod val="50000"/>
                </a:schemeClr>
              </a:solidFill>
            </a:ln>
          </c:spPr>
          <c:dLbls>
            <c:dLbl>
              <c:idx val="0"/>
              <c:layout>
                <c:manualLayout>
                  <c:x val="4.8804762433803713E-3"/>
                  <c:y val="1.429983755558691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866-4476-973F-6F9832DE09BA}"/>
                </c:ext>
              </c:extLst>
            </c:dLbl>
            <c:dLbl>
              <c:idx val="1"/>
              <c:layout>
                <c:manualLayout>
                  <c:x val="8.059984075843539E-3"/>
                  <c:y val="-8.457018289259155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866-4476-973F-6F9832DE09BA}"/>
                </c:ext>
              </c:extLst>
            </c:dLbl>
            <c:dLbl>
              <c:idx val="2"/>
              <c:layout>
                <c:manualLayout>
                  <c:x val="5.8789764100285174E-3"/>
                  <c:y val="0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866-4476-973F-6F9832DE09BA}"/>
                </c:ext>
              </c:extLst>
            </c:dLbl>
            <c:dLbl>
              <c:idx val="3"/>
              <c:layout>
                <c:manualLayout>
                  <c:x val="8.818464615042803E-3"/>
                  <c:y val="4.766737629752852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866-4476-973F-6F9832DE09BA}"/>
                </c:ext>
              </c:extLst>
            </c:dLbl>
            <c:dLbl>
              <c:idx val="4"/>
              <c:layout>
                <c:manualLayout>
                  <c:x val="1.1757952820056978E-2"/>
                  <c:y val="9.5334752595057238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866-4476-973F-6F9832DE09BA}"/>
                </c:ext>
              </c:extLst>
            </c:dLbl>
            <c:dLbl>
              <c:idx val="5"/>
              <c:layout>
                <c:manualLayout>
                  <c:x val="8.818464615042803E-3"/>
                  <c:y val="4.2900638667775673E-2"/>
                </c:manualLayout>
              </c:layout>
              <c:spPr>
                <a:solidFill>
                  <a:schemeClr val="accent6"/>
                </a:solidFill>
                <a:ln w="19050">
                  <a:solidFill>
                    <a:schemeClr val="tx2">
                      <a:lumMod val="50000"/>
                    </a:schemeClr>
                  </a:solidFill>
                </a:ln>
              </c:spPr>
              <c:txPr>
                <a:bodyPr/>
                <a:lstStyle/>
                <a:p>
                  <a:pPr>
                    <a:defRPr sz="1400" b="1">
                      <a:solidFill>
                        <a:schemeClr val="bg1"/>
                      </a:solidFill>
                      <a:effectLst/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866-4476-973F-6F9832DE09BA}"/>
                </c:ext>
              </c:extLst>
            </c:dLbl>
            <c:dLbl>
              <c:idx val="6"/>
              <c:layout>
                <c:manualLayout>
                  <c:x val="5.8789764100285174E-3"/>
                  <c:y val="0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866-4476-973F-6F9832DE09B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effectLst/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 до 37,5 Квт</c:v>
                </c:pt>
                <c:pt idx="1">
                  <c:v> до 7,5 Квт</c:v>
                </c:pt>
                <c:pt idx="2">
                  <c:v> до 0,75 Квт</c:v>
                </c:pt>
                <c:pt idx="3">
                  <c:v> до 0,0375 Квт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0.14000000000000001</c:v>
                </c:pt>
                <c:pt idx="1">
                  <c:v>0.19</c:v>
                </c:pt>
                <c:pt idx="2">
                  <c:v>0.46</c:v>
                </c:pt>
                <c:pt idx="3">
                  <c:v>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866-4476-973F-6F9832DE09B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ln>
          <a:noFill/>
        </a:ln>
      </c:spPr>
    </c:plotArea>
    <c:legend>
      <c:legendPos val="r"/>
      <c:layout>
        <c:manualLayout>
          <c:xMode val="edge"/>
          <c:yMode val="edge"/>
          <c:x val="3.1128254268044268E-2"/>
          <c:y val="0.19056778976510141"/>
          <c:w val="0.3344767248083555"/>
          <c:h val="0.70741801961944173"/>
        </c:manualLayout>
      </c:layout>
      <c:overlay val="0"/>
      <c:txPr>
        <a:bodyPr/>
        <a:lstStyle/>
        <a:p>
          <a:pPr>
            <a:lnSpc>
              <a:spcPct val="100000"/>
            </a:lnSpc>
            <a:defRPr sz="1200" b="1"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505639330672712"/>
          <c:y val="6.6574547272525278E-2"/>
          <c:w val="0.6349436066932761"/>
          <c:h val="0.9197612302336795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 w="28575">
              <a:solidFill>
                <a:schemeClr val="accent2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8575">
                <a:solidFill>
                  <a:schemeClr val="accent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38FA-40A8-BD4C-F67719DED6E6}"/>
              </c:ext>
            </c:extLst>
          </c:dPt>
          <c:dLbls>
            <c:dLbl>
              <c:idx val="0"/>
              <c:spPr>
                <a:solidFill>
                  <a:schemeClr val="tx2">
                    <a:lumMod val="50000"/>
                  </a:schemeClr>
                </a:solidFill>
              </c:spPr>
              <c:txPr>
                <a:bodyPr/>
                <a:lstStyle/>
                <a:p>
                  <a:pPr>
                    <a:defRPr sz="1200" b="0" spc="0">
                      <a:solidFill>
                        <a:schemeClr val="bg1"/>
                      </a:solidFill>
                      <a:effectLst/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38FA-40A8-BD4C-F67719DED6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spc="0">
                    <a:solidFill>
                      <a:schemeClr val="bg1"/>
                    </a:solidFill>
                    <a:effectLst/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Беларусь</c:v>
                </c:pt>
                <c:pt idx="1">
                  <c:v>Швейцария</c:v>
                </c:pt>
                <c:pt idx="2">
                  <c:v>Италия</c:v>
                </c:pt>
                <c:pt idx="3">
                  <c:v>Германия</c:v>
                </c:pt>
                <c:pt idx="4">
                  <c:v>Китай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26</c:v>
                </c:pt>
                <c:pt idx="1">
                  <c:v>33</c:v>
                </c:pt>
                <c:pt idx="2">
                  <c:v>48</c:v>
                </c:pt>
                <c:pt idx="3">
                  <c:v>137</c:v>
                </c:pt>
                <c:pt idx="4">
                  <c:v>228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8FA-40A8-BD4C-F67719DED6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150914560"/>
        <c:axId val="150916096"/>
      </c:barChart>
      <c:catAx>
        <c:axId val="15091456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38100">
            <a:solidFill>
              <a:schemeClr val="accent2"/>
            </a:solidFill>
          </a:ln>
        </c:spPr>
        <c:txPr>
          <a:bodyPr/>
          <a:lstStyle/>
          <a:p>
            <a:pPr>
              <a:defRPr sz="1200" b="1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50916096"/>
        <c:crosses val="autoZero"/>
        <c:auto val="1"/>
        <c:lblAlgn val="ctr"/>
        <c:lblOffset val="100"/>
        <c:noMultiLvlLbl val="0"/>
      </c:catAx>
      <c:valAx>
        <c:axId val="1509160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1509145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>
          <a:solidFill>
            <a:schemeClr val="tx2"/>
          </a:solidFill>
          <a:latin typeface="Bahnschrift Condensed" pitchFamily="34" charset="0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050" i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r>
              <a:rPr lang="ru-RU" sz="1050" b="1" i="1" u="none" strike="noStrike" baseline="0" dirty="0"/>
              <a:t>Импорт электроприводов в Россию, </a:t>
            </a:r>
            <a:r>
              <a:rPr lang="ru-RU" sz="1050" b="1" i="1" u="none" strike="noStrike" baseline="0" dirty="0" err="1"/>
              <a:t>млрд</a:t>
            </a:r>
            <a:r>
              <a:rPr lang="ru-RU" sz="1050" b="1" i="1" u="none" strike="noStrike" baseline="0" dirty="0"/>
              <a:t> руб.</a:t>
            </a:r>
            <a:endParaRPr lang="ru-RU" sz="1050" i="1" dirty="0">
              <a:solidFill>
                <a:schemeClr val="tx2">
                  <a:lumMod val="50000"/>
                </a:schemeClr>
              </a:solidFill>
            </a:endParaRPr>
          </a:p>
        </c:rich>
      </c:tx>
      <c:layout>
        <c:manualLayout>
          <c:xMode val="edge"/>
          <c:yMode val="edge"/>
          <c:x val="0.15280204556396096"/>
          <c:y val="4.150612053206209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4397188191211365E-4"/>
          <c:y val="0.33428164066426491"/>
          <c:w val="0.99831226665050687"/>
          <c:h val="0.4378314025714314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 w="38100">
              <a:solidFill>
                <a:schemeClr val="accent2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24</c:v>
                </c:pt>
                <c:pt idx="1">
                  <c:v>26</c:v>
                </c:pt>
                <c:pt idx="2">
                  <c:v>27</c:v>
                </c:pt>
                <c:pt idx="3">
                  <c:v>36</c:v>
                </c:pt>
                <c:pt idx="4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03-43BD-BC9C-466EAD71E9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0927616"/>
        <c:axId val="150945792"/>
      </c:barChart>
      <c:catAx>
        <c:axId val="1509276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8100">
            <a:solidFill>
              <a:schemeClr val="accent2"/>
            </a:solidFill>
          </a:ln>
        </c:spPr>
        <c:txPr>
          <a:bodyPr/>
          <a:lstStyle/>
          <a:p>
            <a:pPr>
              <a:defRPr sz="1400" b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50945792"/>
        <c:crosses val="autoZero"/>
        <c:auto val="1"/>
        <c:lblAlgn val="ctr"/>
        <c:lblOffset val="100"/>
        <c:noMultiLvlLbl val="0"/>
      </c:catAx>
      <c:valAx>
        <c:axId val="1509457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50927616"/>
        <c:crosses val="autoZero"/>
        <c:crossBetween val="between"/>
      </c:valAx>
    </c:plotArea>
    <c:plotVisOnly val="1"/>
    <c:dispBlanksAs val="gap"/>
    <c:showDLblsOverMax val="0"/>
  </c:chart>
  <c:spPr>
    <a:solidFill>
      <a:schemeClr val="bg2"/>
    </a:solidFill>
    <a:ln w="38100">
      <a:solidFill>
        <a:schemeClr val="accent2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1" i="1" u="none" strike="noStrike" kern="1200" baseline="0">
                <a:solidFill>
                  <a:srgbClr val="1F497D">
                    <a:lumMod val="50000"/>
                  </a:srgbClr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r>
              <a:rPr lang="ru-RU" sz="1000" b="1" i="1" dirty="0"/>
              <a:t>Российский рынок медицинских изделий, </a:t>
            </a:r>
            <a:r>
              <a:rPr lang="ru-RU" sz="1000" b="1" i="1" dirty="0" err="1"/>
              <a:t>млрд</a:t>
            </a:r>
            <a:r>
              <a:rPr lang="ru-RU" sz="1000" b="1" i="1" dirty="0"/>
              <a:t> руб.</a:t>
            </a:r>
            <a:endParaRPr lang="ru-RU" sz="1000" i="1" dirty="0">
              <a:solidFill>
                <a:schemeClr val="tx2">
                  <a:lumMod val="50000"/>
                </a:schemeClr>
              </a:solidFill>
            </a:endParaRPr>
          </a:p>
        </c:rich>
      </c:tx>
      <c:layout>
        <c:manualLayout>
          <c:xMode val="edge"/>
          <c:yMode val="edge"/>
          <c:x val="0.18776210050735115"/>
          <c:y val="0.23754721697589168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"/>
          <c:y val="0.43504425434211025"/>
          <c:w val="0.98421490204792028"/>
          <c:h val="0.3882721364292857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 w="38100">
              <a:solidFill>
                <a:schemeClr val="accent2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19</c:v>
                </c:pt>
                <c:pt idx="1">
                  <c:v>25</c:v>
                </c:pt>
                <c:pt idx="2">
                  <c:v>36</c:v>
                </c:pt>
                <c:pt idx="3">
                  <c:v>39</c:v>
                </c:pt>
                <c:pt idx="4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A3-4F06-8BDE-97350FB225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1130496"/>
        <c:axId val="151132032"/>
      </c:barChart>
      <c:catAx>
        <c:axId val="151130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8100">
            <a:solidFill>
              <a:schemeClr val="accent2"/>
            </a:solidFill>
          </a:ln>
        </c:spPr>
        <c:txPr>
          <a:bodyPr/>
          <a:lstStyle/>
          <a:p>
            <a:pPr>
              <a:defRPr sz="1400" b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51132032"/>
        <c:crosses val="autoZero"/>
        <c:auto val="1"/>
        <c:lblAlgn val="ctr"/>
        <c:lblOffset val="100"/>
        <c:noMultiLvlLbl val="0"/>
      </c:catAx>
      <c:valAx>
        <c:axId val="1511320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51130496"/>
        <c:crosses val="autoZero"/>
        <c:crossBetween val="between"/>
      </c:valAx>
    </c:plotArea>
    <c:plotVisOnly val="1"/>
    <c:dispBlanksAs val="gap"/>
    <c:showDLblsOverMax val="0"/>
  </c:chart>
  <c:spPr>
    <a:noFill/>
    <a:ln w="38100"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4397188191211419E-4"/>
          <c:y val="0.30488699908764388"/>
          <c:w val="0.99831226665050687"/>
          <c:h val="0.5674905720352059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 w="38100">
              <a:solidFill>
                <a:schemeClr val="accent2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2015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446</c:v>
                </c:pt>
                <c:pt idx="1">
                  <c:v>261</c:v>
                </c:pt>
                <c:pt idx="2">
                  <c:v>409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C8-4530-918A-D2739F25D1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1210240"/>
        <c:axId val="151212032"/>
      </c:barChart>
      <c:catAx>
        <c:axId val="151210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8100">
            <a:solidFill>
              <a:schemeClr val="accent2"/>
            </a:solidFill>
          </a:ln>
        </c:spPr>
        <c:txPr>
          <a:bodyPr/>
          <a:lstStyle/>
          <a:p>
            <a:pPr>
              <a:defRPr sz="1400" b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51212032"/>
        <c:crosses val="autoZero"/>
        <c:auto val="1"/>
        <c:lblAlgn val="ctr"/>
        <c:lblOffset val="100"/>
        <c:noMultiLvlLbl val="0"/>
      </c:catAx>
      <c:valAx>
        <c:axId val="1512120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51210240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  <a:ln w="38100">
      <a:solidFill>
        <a:schemeClr val="accent2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4397188191211506E-4"/>
          <c:y val="0.45453346092858371"/>
          <c:w val="0.99831226665050687"/>
          <c:h val="0.4178440049871003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 w="38100">
              <a:solidFill>
                <a:schemeClr val="accent2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2015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177</c:v>
                </c:pt>
                <c:pt idx="1">
                  <c:v>67</c:v>
                </c:pt>
                <c:pt idx="2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84-4CA8-BCCC-CCA05A6F21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1223296"/>
        <c:axId val="151249664"/>
      </c:barChart>
      <c:catAx>
        <c:axId val="1512232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8100">
            <a:solidFill>
              <a:schemeClr val="accent2"/>
            </a:solidFill>
          </a:ln>
        </c:spPr>
        <c:txPr>
          <a:bodyPr/>
          <a:lstStyle/>
          <a:p>
            <a:pPr>
              <a:defRPr sz="1400" b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51249664"/>
        <c:crosses val="autoZero"/>
        <c:auto val="1"/>
        <c:lblAlgn val="ctr"/>
        <c:lblOffset val="100"/>
        <c:noMultiLvlLbl val="0"/>
      </c:catAx>
      <c:valAx>
        <c:axId val="1512496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51223296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  <a:ln w="38100">
      <a:solidFill>
        <a:schemeClr val="accent2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4397188191211539E-4"/>
          <c:y val="8.3285499142070701E-2"/>
          <c:w val="0.99831226665050687"/>
          <c:h val="0.7890921070498340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 w="38100">
              <a:solidFill>
                <a:schemeClr val="accent2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2015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23</c:v>
                </c:pt>
                <c:pt idx="1">
                  <c:v>4</c:v>
                </c:pt>
                <c:pt idx="2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6B-43F9-8CE4-A344B91796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1318528"/>
        <c:axId val="151320064"/>
      </c:barChart>
      <c:catAx>
        <c:axId val="151318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8100">
            <a:solidFill>
              <a:schemeClr val="accent2"/>
            </a:solidFill>
          </a:ln>
        </c:spPr>
        <c:txPr>
          <a:bodyPr/>
          <a:lstStyle/>
          <a:p>
            <a:pPr>
              <a:defRPr sz="1400" b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51320064"/>
        <c:crosses val="autoZero"/>
        <c:auto val="1"/>
        <c:lblAlgn val="ctr"/>
        <c:lblOffset val="100"/>
        <c:noMultiLvlLbl val="0"/>
      </c:catAx>
      <c:valAx>
        <c:axId val="1513200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51318528"/>
        <c:crosses val="autoZero"/>
        <c:crossBetween val="between"/>
      </c:valAx>
      <c:spPr>
        <a:solidFill>
          <a:schemeClr val="bg1"/>
        </a:solidFill>
      </c:spPr>
    </c:plotArea>
    <c:plotVisOnly val="1"/>
    <c:dispBlanksAs val="gap"/>
    <c:showDLblsOverMax val="0"/>
  </c:chart>
  <c:spPr>
    <a:solidFill>
      <a:schemeClr val="bg1"/>
    </a:solidFill>
    <a:ln w="38100">
      <a:solidFill>
        <a:schemeClr val="accent2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2F8066-4B96-4574-AC19-45F5BC84EC6A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813CE8-4432-48B0-B20E-8F593139F89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7E885A-6369-442F-BB93-00D1616DB0D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13CE8-4432-48B0-B20E-8F593139F89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7E885A-6369-442F-BB93-00D1616DB0D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6D6698-8A8A-4FD3-912A-FF7B3BC78AD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6D6698-8A8A-4FD3-912A-FF7B3BC78AD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5EB3FA51-943B-4086-A25F-C0E65DD36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8250" y="279001"/>
            <a:ext cx="4927500" cy="99387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B8B6AFF7-ABF1-4A29-84D5-00E32979F1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98119" y="1538289"/>
            <a:ext cx="4927997" cy="43211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06DB0F6D-303F-4E81-A3D0-5C56453C23A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4548" y="234000"/>
            <a:ext cx="1687115" cy="2609662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8">
            <a:extLst>
              <a:ext uri="{FF2B5EF4-FFF2-40B4-BE49-F238E27FC236}">
                <a16:creationId xmlns:a16="http://schemas.microsoft.com/office/drawing/2014/main" id="{E19019EB-1908-499F-8DDD-57FCF302CF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9586" y="3113662"/>
            <a:ext cx="1687115" cy="32846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8">
            <a:extLst>
              <a:ext uri="{FF2B5EF4-FFF2-40B4-BE49-F238E27FC236}">
                <a16:creationId xmlns:a16="http://schemas.microsoft.com/office/drawing/2014/main" id="{42858865-2D1D-4E01-A5ED-8E9703C3F9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93852" y="549000"/>
            <a:ext cx="1687115" cy="32846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8">
            <a:extLst>
              <a:ext uri="{FF2B5EF4-FFF2-40B4-BE49-F238E27FC236}">
                <a16:creationId xmlns:a16="http://schemas.microsoft.com/office/drawing/2014/main" id="{E2644163-594C-4D16-97AD-5643AA6E3E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093852" y="4095550"/>
            <a:ext cx="1687115" cy="2609662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103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2.jpe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10" Type="http://schemas.openxmlformats.org/officeDocument/2006/relationships/image" Target="../media/image49.jpeg"/><Relationship Id="rId4" Type="http://schemas.openxmlformats.org/officeDocument/2006/relationships/chart" Target="../charts/chart2.xml"/><Relationship Id="rId9" Type="http://schemas.openxmlformats.org/officeDocument/2006/relationships/image" Target="../media/image4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2.jpeg"/><Relationship Id="rId7" Type="http://schemas.openxmlformats.org/officeDocument/2006/relationships/chart" Target="../charts/chart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10" Type="http://schemas.openxmlformats.org/officeDocument/2006/relationships/image" Target="../media/image52.jpeg"/><Relationship Id="rId4" Type="http://schemas.openxmlformats.org/officeDocument/2006/relationships/chart" Target="../charts/chart5.xml"/><Relationship Id="rId9" Type="http://schemas.openxmlformats.org/officeDocument/2006/relationships/image" Target="../media/image5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image" Target="../media/image2.jpeg"/><Relationship Id="rId16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5" Type="http://schemas.openxmlformats.org/officeDocument/2006/relationships/image" Target="../media/image2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Relationship Id="rId1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30.jpeg"/><Relationship Id="rId7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83768" y="3284984"/>
            <a:ext cx="5904656" cy="100811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6228184" y="4365104"/>
            <a:ext cx="2232248" cy="72008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ИВАНОВО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2020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483768" y="3284984"/>
            <a:ext cx="5904656" cy="100811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ИНВЕСТИЦИОННОЕ ПРЕДЛОЖЕНИЕ</a:t>
            </a:r>
            <a:r>
              <a:rPr lang="en-US" sz="220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: </a:t>
            </a:r>
            <a:endParaRPr lang="ru-RU" sz="2200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ПРОЕКТ </a:t>
            </a:r>
            <a:r>
              <a:rPr lang="en-US" sz="2200" b="1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“</a:t>
            </a:r>
            <a:r>
              <a:rPr lang="ru-RU" sz="2200" b="1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ЭЛЕКТРОПРИВОД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”</a:t>
            </a: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2" descr="C:\Users\Елена\Desktop\1с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289" name="Диаграмма 288"/>
          <p:cNvGraphicFramePr/>
          <p:nvPr/>
        </p:nvGraphicFramePr>
        <p:xfrm>
          <a:off x="467544" y="4077072"/>
          <a:ext cx="4320480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8" name="object 4"/>
          <p:cNvSpPr txBox="1">
            <a:spLocks/>
          </p:cNvSpPr>
          <p:nvPr/>
        </p:nvSpPr>
        <p:spPr>
          <a:xfrm>
            <a:off x="611560" y="894897"/>
            <a:ext cx="4680520" cy="519072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r>
              <a:rPr lang="ru-RU" sz="11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Ключевые рыночные возможности в сегменте электроприводов связаны с замещением импорта и локализацией иностранных производств</a:t>
            </a:r>
            <a:endParaRPr kumimoji="0" lang="ru-RU" sz="1100" b="1" i="0" u="none" strike="noStrike" kern="1200" cap="none" spc="-4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310" name="Диаграмма 309"/>
          <p:cNvGraphicFramePr/>
          <p:nvPr/>
        </p:nvGraphicFramePr>
        <p:xfrm>
          <a:off x="5004048" y="4365104"/>
          <a:ext cx="3816424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32" name="object 24"/>
          <p:cNvSpPr txBox="1"/>
          <p:nvPr/>
        </p:nvSpPr>
        <p:spPr>
          <a:xfrm>
            <a:off x="683568" y="3861048"/>
            <a:ext cx="3600400" cy="230981"/>
          </a:xfrm>
          <a:prstGeom prst="rect">
            <a:avLst/>
          </a:prstGeom>
          <a:noFill/>
        </p:spPr>
        <p:txBody>
          <a:bodyPr vert="horz" wrap="square" lIns="0" tIns="11132" rIns="0" bIns="0" rtlCol="0">
            <a:spAutoFit/>
          </a:bodyPr>
          <a:lstStyle/>
          <a:p>
            <a:pPr marR="26716" algn="ctr">
              <a:lnSpc>
                <a:spcPct val="102400"/>
              </a:lnSpc>
              <a:spcBef>
                <a:spcPts val="88"/>
              </a:spcBef>
            </a:pPr>
            <a:r>
              <a:rPr lang="ru-RU" sz="1400" b="1" i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Структура импорта в 2019 г., </a:t>
            </a:r>
            <a:r>
              <a:rPr lang="ru-RU" sz="1400" b="1" i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млн</a:t>
            </a:r>
            <a:r>
              <a:rPr lang="ru-RU" sz="1400" b="1" i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$.</a:t>
            </a:r>
            <a:endParaRPr sz="1400" b="1" i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3" name="object 24"/>
          <p:cNvSpPr txBox="1"/>
          <p:nvPr/>
        </p:nvSpPr>
        <p:spPr>
          <a:xfrm>
            <a:off x="5220072" y="3861048"/>
            <a:ext cx="3528392" cy="230981"/>
          </a:xfrm>
          <a:prstGeom prst="rect">
            <a:avLst/>
          </a:prstGeom>
          <a:noFill/>
        </p:spPr>
        <p:txBody>
          <a:bodyPr vert="horz" wrap="square" lIns="0" tIns="11132" rIns="0" bIns="0" rtlCol="0">
            <a:spAutoFit/>
          </a:bodyPr>
          <a:lstStyle/>
          <a:p>
            <a:pPr marR="26716" algn="ctr">
              <a:lnSpc>
                <a:spcPct val="102400"/>
              </a:lnSpc>
              <a:spcBef>
                <a:spcPts val="88"/>
              </a:spcBef>
            </a:pPr>
            <a:r>
              <a:rPr lang="ru-RU" sz="1400" b="1" i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Топ-5 стран импортеров, </a:t>
            </a:r>
            <a:r>
              <a:rPr lang="ru-RU" sz="1400" b="1" i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млн</a:t>
            </a:r>
            <a:r>
              <a:rPr lang="ru-RU" sz="1400" b="1" i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$</a:t>
            </a:r>
            <a:endParaRPr sz="1400" b="1" i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3" name="object 27"/>
          <p:cNvSpPr txBox="1"/>
          <p:nvPr/>
        </p:nvSpPr>
        <p:spPr>
          <a:xfrm>
            <a:off x="467544" y="1556792"/>
            <a:ext cx="8496944" cy="442689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Импорт электроприводов рос последние 5 лет. Все сегменты рынка имеют значительный масштаб для организации производства в РФ</a:t>
            </a:r>
          </a:p>
        </p:txBody>
      </p:sp>
      <p:graphicFrame>
        <p:nvGraphicFramePr>
          <p:cNvPr id="40" name="Диаграмма 39"/>
          <p:cNvGraphicFramePr/>
          <p:nvPr/>
        </p:nvGraphicFramePr>
        <p:xfrm>
          <a:off x="2339752" y="2060848"/>
          <a:ext cx="4752528" cy="1584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41" name="Прямая со стрелкой 40"/>
          <p:cNvCxnSpPr/>
          <p:nvPr/>
        </p:nvCxnSpPr>
        <p:spPr>
          <a:xfrm flipV="1">
            <a:off x="2771800" y="2420888"/>
            <a:ext cx="3888432" cy="288032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Овал 41"/>
          <p:cNvSpPr/>
          <p:nvPr/>
        </p:nvSpPr>
        <p:spPr>
          <a:xfrm>
            <a:off x="4355976" y="2348880"/>
            <a:ext cx="648072" cy="360040"/>
          </a:xfrm>
          <a:prstGeom prst="ellipse">
            <a:avLst/>
          </a:prstGeom>
          <a:solidFill>
            <a:schemeClr val="tx2">
              <a:lumMod val="50000"/>
            </a:schemeClr>
          </a:solidFill>
          <a:ln w="190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object 17"/>
          <p:cNvSpPr txBox="1"/>
          <p:nvPr/>
        </p:nvSpPr>
        <p:spPr>
          <a:xfrm>
            <a:off x="4427984" y="2420888"/>
            <a:ext cx="512440" cy="20069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ru-RU" sz="1200" b="1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+12%</a:t>
            </a:r>
            <a:endParaRPr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11560" y="332656"/>
            <a:ext cx="4680520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object 27"/>
          <p:cNvSpPr txBox="1"/>
          <p:nvPr/>
        </p:nvSpPr>
        <p:spPr>
          <a:xfrm>
            <a:off x="611560" y="352599"/>
            <a:ext cx="4680520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АНАЛИЗ РОССИЙСКОГО РЫНКА</a:t>
            </a:r>
            <a:endParaRPr sz="3200" b="1" baseline="529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object 47"/>
          <p:cNvSpPr/>
          <p:nvPr/>
        </p:nvSpPr>
        <p:spPr>
          <a:xfrm>
            <a:off x="4860032" y="4509120"/>
            <a:ext cx="433030" cy="78766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69"/>
          <p:cNvSpPr/>
          <p:nvPr/>
        </p:nvSpPr>
        <p:spPr>
          <a:xfrm>
            <a:off x="4860032" y="6093296"/>
            <a:ext cx="427876" cy="36004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70"/>
          <p:cNvSpPr/>
          <p:nvPr/>
        </p:nvSpPr>
        <p:spPr>
          <a:xfrm>
            <a:off x="4860032" y="5301208"/>
            <a:ext cx="432048" cy="36004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71"/>
          <p:cNvSpPr/>
          <p:nvPr/>
        </p:nvSpPr>
        <p:spPr>
          <a:xfrm>
            <a:off x="4860032" y="5733256"/>
            <a:ext cx="432048" cy="36004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2" descr="C:\Users\Елена\Desktop\1с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43" name="Прямоугольник 42"/>
          <p:cNvSpPr/>
          <p:nvPr/>
        </p:nvSpPr>
        <p:spPr>
          <a:xfrm>
            <a:off x="5868144" y="1916832"/>
            <a:ext cx="3024336" cy="1728192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2" name="Прямоугольник 171"/>
          <p:cNvSpPr/>
          <p:nvPr/>
        </p:nvSpPr>
        <p:spPr>
          <a:xfrm>
            <a:off x="539552" y="1916832"/>
            <a:ext cx="5328592" cy="1728192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="1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3" name="Прямая со стрелкой 192"/>
          <p:cNvCxnSpPr/>
          <p:nvPr/>
        </p:nvCxnSpPr>
        <p:spPr>
          <a:xfrm flipV="1">
            <a:off x="1043608" y="2276872"/>
            <a:ext cx="4248472" cy="288032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Овал 193"/>
          <p:cNvSpPr/>
          <p:nvPr/>
        </p:nvSpPr>
        <p:spPr>
          <a:xfrm>
            <a:off x="2915816" y="2204864"/>
            <a:ext cx="576064" cy="360040"/>
          </a:xfrm>
          <a:prstGeom prst="ellipse">
            <a:avLst/>
          </a:prstGeom>
          <a:solidFill>
            <a:schemeClr val="tx2">
              <a:lumMod val="50000"/>
            </a:schemeClr>
          </a:solidFill>
          <a:ln w="190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95" name="object 17"/>
          <p:cNvSpPr txBox="1"/>
          <p:nvPr/>
        </p:nvSpPr>
        <p:spPr>
          <a:xfrm>
            <a:off x="2915816" y="2276872"/>
            <a:ext cx="576064" cy="20069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ru-RU" sz="1200" b="1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+15%</a:t>
            </a:r>
            <a:endParaRPr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8" name="Прямоугольник 197"/>
          <p:cNvSpPr/>
          <p:nvPr/>
        </p:nvSpPr>
        <p:spPr>
          <a:xfrm>
            <a:off x="611560" y="332656"/>
            <a:ext cx="4680520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99" name="object 27"/>
          <p:cNvSpPr txBox="1"/>
          <p:nvPr/>
        </p:nvSpPr>
        <p:spPr>
          <a:xfrm>
            <a:off x="611560" y="352599"/>
            <a:ext cx="4680520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АНАЛИЗ РОССИЙСКОГО РЫНКА</a:t>
            </a:r>
            <a:endParaRPr sz="3200" b="1" baseline="529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object 27"/>
          <p:cNvSpPr txBox="1"/>
          <p:nvPr/>
        </p:nvSpPr>
        <p:spPr>
          <a:xfrm>
            <a:off x="899592" y="1617578"/>
            <a:ext cx="7632848" cy="227246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Российское производство практически удвоилось за 5 лет, однако рост замедляется</a:t>
            </a:r>
            <a:endParaRPr lang="ru-RU" sz="1400" b="1" baseline="529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0" name="object 38"/>
          <p:cNvSpPr txBox="1"/>
          <p:nvPr/>
        </p:nvSpPr>
        <p:spPr>
          <a:xfrm>
            <a:off x="3491880" y="3717032"/>
            <a:ext cx="2520280" cy="2012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2400"/>
              </a:lnSpc>
              <a:spcBef>
                <a:spcPts val="100"/>
              </a:spcBef>
            </a:pPr>
            <a:r>
              <a:rPr lang="ru-RU"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Импорт в России, </a:t>
            </a:r>
            <a:r>
              <a:rPr lang="ru-RU" sz="1200" b="1" spc="15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млн</a:t>
            </a:r>
            <a:r>
              <a:rPr lang="ru-RU"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$</a:t>
            </a:r>
            <a:endParaRPr sz="1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0" name="Диаграмма 49"/>
          <p:cNvGraphicFramePr/>
          <p:nvPr/>
        </p:nvGraphicFramePr>
        <p:xfrm>
          <a:off x="539552" y="1412776"/>
          <a:ext cx="5400600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8" name="object 4"/>
          <p:cNvSpPr txBox="1">
            <a:spLocks/>
          </p:cNvSpPr>
          <p:nvPr/>
        </p:nvSpPr>
        <p:spPr>
          <a:xfrm>
            <a:off x="611560" y="894897"/>
            <a:ext cx="4680520" cy="519072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r>
              <a:rPr lang="ru-RU" sz="11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Ключевые рыночные возможности в сегменте электроприводов связаны с замещением импорта и локализацией иностранных производств</a:t>
            </a:r>
            <a:endParaRPr kumimoji="0" lang="ru-RU" sz="1100" b="1" i="0" u="none" strike="noStrike" kern="1200" cap="none" spc="-4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4" name="object 4"/>
          <p:cNvSpPr txBox="1">
            <a:spLocks/>
          </p:cNvSpPr>
          <p:nvPr/>
        </p:nvSpPr>
        <p:spPr>
          <a:xfrm>
            <a:off x="5940152" y="2036644"/>
            <a:ext cx="2880320" cy="1488568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Рост российского производства был обусловлен падением курса рубля и</a:t>
            </a:r>
          </a:p>
          <a:p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введением санкций в 2014 году. Было запущено ряд импортозамещающих</a:t>
            </a:r>
          </a:p>
          <a:p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проектов, однако к 2019 году многие страны стали восстанавливать позиции</a:t>
            </a:r>
            <a:endParaRPr kumimoji="0" lang="ru-RU" sz="1200" b="1" i="0" u="none" strike="noStrike" kern="1200" cap="none" spc="-4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40" name="Диаграмма 39"/>
          <p:cNvGraphicFramePr/>
          <p:nvPr/>
        </p:nvGraphicFramePr>
        <p:xfrm>
          <a:off x="539552" y="4005064"/>
          <a:ext cx="3024336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1" name="Диаграмма 40"/>
          <p:cNvGraphicFramePr/>
          <p:nvPr/>
        </p:nvGraphicFramePr>
        <p:xfrm>
          <a:off x="3491880" y="4005064"/>
          <a:ext cx="2520280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2" name="Диаграмма 41"/>
          <p:cNvGraphicFramePr/>
          <p:nvPr/>
        </p:nvGraphicFramePr>
        <p:xfrm>
          <a:off x="6012160" y="4005064"/>
          <a:ext cx="2880320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5" name="object 124"/>
          <p:cNvSpPr/>
          <p:nvPr/>
        </p:nvSpPr>
        <p:spPr>
          <a:xfrm>
            <a:off x="611560" y="4077072"/>
            <a:ext cx="432048" cy="43204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125"/>
          <p:cNvSpPr/>
          <p:nvPr/>
        </p:nvSpPr>
        <p:spPr>
          <a:xfrm>
            <a:off x="3563888" y="4077072"/>
            <a:ext cx="432048" cy="43204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126"/>
          <p:cNvSpPr/>
          <p:nvPr/>
        </p:nvSpPr>
        <p:spPr>
          <a:xfrm>
            <a:off x="6084168" y="4077072"/>
            <a:ext cx="432048" cy="43204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Овал 47"/>
          <p:cNvSpPr/>
          <p:nvPr/>
        </p:nvSpPr>
        <p:spPr>
          <a:xfrm>
            <a:off x="1043608" y="4365104"/>
            <a:ext cx="936104" cy="360040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object 17"/>
          <p:cNvSpPr txBox="1"/>
          <p:nvPr/>
        </p:nvSpPr>
        <p:spPr>
          <a:xfrm>
            <a:off x="1043608" y="4437112"/>
            <a:ext cx="936104" cy="20069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en-US" sz="1200" b="1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- 41</a:t>
            </a:r>
            <a:r>
              <a:rPr lang="ru-RU" sz="1200" b="1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%</a:t>
            </a:r>
            <a:endParaRPr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2123728" y="4365104"/>
            <a:ext cx="936104" cy="360040"/>
          </a:xfrm>
          <a:prstGeom prst="ellipse">
            <a:avLst/>
          </a:prstGeom>
          <a:solidFill>
            <a:schemeClr val="tx2">
              <a:lumMod val="50000"/>
            </a:schemeClr>
          </a:solidFill>
          <a:ln w="190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object 17"/>
          <p:cNvSpPr txBox="1"/>
          <p:nvPr/>
        </p:nvSpPr>
        <p:spPr>
          <a:xfrm>
            <a:off x="2123728" y="4437112"/>
            <a:ext cx="936104" cy="20069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ru-RU" sz="1200" b="1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+5</a:t>
            </a:r>
            <a:r>
              <a:rPr lang="en-US" sz="1200" b="1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ru-RU" sz="1200" b="1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%</a:t>
            </a:r>
            <a:endParaRPr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3923928" y="4581128"/>
            <a:ext cx="720080" cy="360040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object 17"/>
          <p:cNvSpPr txBox="1"/>
          <p:nvPr/>
        </p:nvSpPr>
        <p:spPr>
          <a:xfrm>
            <a:off x="3923928" y="4653136"/>
            <a:ext cx="720080" cy="20069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en-US" sz="1200" b="1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- 62</a:t>
            </a:r>
            <a:r>
              <a:rPr lang="ru-RU" sz="1200" b="1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%</a:t>
            </a:r>
            <a:endParaRPr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4860032" y="4581128"/>
            <a:ext cx="720080" cy="360040"/>
          </a:xfrm>
          <a:prstGeom prst="ellipse">
            <a:avLst/>
          </a:prstGeom>
          <a:solidFill>
            <a:schemeClr val="tx2">
              <a:lumMod val="50000"/>
            </a:schemeClr>
          </a:solidFill>
          <a:ln w="190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object 17"/>
          <p:cNvSpPr txBox="1"/>
          <p:nvPr/>
        </p:nvSpPr>
        <p:spPr>
          <a:xfrm>
            <a:off x="4860032" y="4653136"/>
            <a:ext cx="720080" cy="20069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ru-RU" sz="1200" b="1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+15%</a:t>
            </a:r>
            <a:endParaRPr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Овал 67"/>
          <p:cNvSpPr/>
          <p:nvPr/>
        </p:nvSpPr>
        <p:spPr>
          <a:xfrm>
            <a:off x="6588224" y="4293096"/>
            <a:ext cx="792088" cy="360040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object 17"/>
          <p:cNvSpPr txBox="1"/>
          <p:nvPr/>
        </p:nvSpPr>
        <p:spPr>
          <a:xfrm>
            <a:off x="6588224" y="4365104"/>
            <a:ext cx="792088" cy="20069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en-US" sz="1200" b="1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- 83</a:t>
            </a:r>
            <a:r>
              <a:rPr lang="ru-RU" sz="1200" b="1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%</a:t>
            </a:r>
            <a:endParaRPr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0" name="Овал 69"/>
          <p:cNvSpPr/>
          <p:nvPr/>
        </p:nvSpPr>
        <p:spPr>
          <a:xfrm>
            <a:off x="7524328" y="4077072"/>
            <a:ext cx="792088" cy="360040"/>
          </a:xfrm>
          <a:prstGeom prst="ellipse">
            <a:avLst/>
          </a:prstGeom>
          <a:solidFill>
            <a:schemeClr val="tx2">
              <a:lumMod val="50000"/>
            </a:schemeClr>
          </a:solidFill>
          <a:ln w="190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71" name="object 17"/>
          <p:cNvSpPr txBox="1"/>
          <p:nvPr/>
        </p:nvSpPr>
        <p:spPr>
          <a:xfrm>
            <a:off x="7524328" y="4149080"/>
            <a:ext cx="792088" cy="20069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ru-RU" sz="1200" b="1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+</a:t>
            </a:r>
            <a:r>
              <a:rPr lang="en-US" sz="1200" b="1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700</a:t>
            </a:r>
            <a:r>
              <a:rPr lang="ru-RU" sz="1200" b="1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%</a:t>
            </a:r>
            <a:endParaRPr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5" name="Прямая соединительная линия 74"/>
          <p:cNvCxnSpPr>
            <a:stCxn id="49" idx="1"/>
          </p:cNvCxnSpPr>
          <p:nvPr/>
        </p:nvCxnSpPr>
        <p:spPr>
          <a:xfrm>
            <a:off x="1043608" y="4537460"/>
            <a:ext cx="0" cy="403708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1979712" y="4509120"/>
            <a:ext cx="0" cy="936104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2123728" y="4509120"/>
            <a:ext cx="0" cy="1008112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/>
          <p:nvPr/>
        </p:nvCxnSpPr>
        <p:spPr>
          <a:xfrm>
            <a:off x="3059832" y="4537460"/>
            <a:ext cx="0" cy="475716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>
            <a:off x="3923928" y="4725144"/>
            <a:ext cx="0" cy="57606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 стрелкой 88"/>
          <p:cNvCxnSpPr>
            <a:stCxn id="61" idx="3"/>
          </p:cNvCxnSpPr>
          <p:nvPr/>
        </p:nvCxnSpPr>
        <p:spPr>
          <a:xfrm>
            <a:off x="4644008" y="4753484"/>
            <a:ext cx="0" cy="1123788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>
            <a:stCxn id="63" idx="1"/>
          </p:cNvCxnSpPr>
          <p:nvPr/>
        </p:nvCxnSpPr>
        <p:spPr>
          <a:xfrm>
            <a:off x="4860032" y="4753484"/>
            <a:ext cx="0" cy="1123788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 стрелкой 105"/>
          <p:cNvCxnSpPr/>
          <p:nvPr/>
        </p:nvCxnSpPr>
        <p:spPr>
          <a:xfrm>
            <a:off x="5580112" y="4753484"/>
            <a:ext cx="0" cy="1123788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/>
          <p:nvPr/>
        </p:nvCxnSpPr>
        <p:spPr>
          <a:xfrm>
            <a:off x="6588224" y="4509120"/>
            <a:ext cx="0" cy="57606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 стрелкой 110"/>
          <p:cNvCxnSpPr/>
          <p:nvPr/>
        </p:nvCxnSpPr>
        <p:spPr>
          <a:xfrm>
            <a:off x="7380312" y="4437112"/>
            <a:ext cx="0" cy="1584176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/>
          <p:nvPr/>
        </p:nvCxnSpPr>
        <p:spPr>
          <a:xfrm>
            <a:off x="7524328" y="4293096"/>
            <a:ext cx="0" cy="177186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 стрелкой 118"/>
          <p:cNvCxnSpPr/>
          <p:nvPr/>
        </p:nvCxnSpPr>
        <p:spPr>
          <a:xfrm>
            <a:off x="8316416" y="4293096"/>
            <a:ext cx="0" cy="288032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265BBE6-C206-43E6-8FF9-EEF5F891338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1"/>
          <a:stretch>
            <a:fillRect/>
          </a:stretch>
        </p:blipFill>
        <p:spPr bwMode="auto">
          <a:xfrm>
            <a:off x="1547664" y="6237312"/>
            <a:ext cx="6408712" cy="521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0FDC6F-E0F1-49D3-9320-F32EF8A1895A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264" y="288032"/>
            <a:ext cx="6660232" cy="12687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8799F29-9D0E-4C49-B7FB-E694143BF0DE}"/>
              </a:ext>
            </a:extLst>
          </p:cNvPr>
          <p:cNvSpPr txBox="1"/>
          <p:nvPr/>
        </p:nvSpPr>
        <p:spPr>
          <a:xfrm>
            <a:off x="5004048" y="4543960"/>
            <a:ext cx="3888432" cy="1477328"/>
          </a:xfrm>
          <a:prstGeom prst="rect">
            <a:avLst/>
          </a:prstGeom>
          <a:solidFill>
            <a:schemeClr val="bg2"/>
          </a:solidFill>
          <a:ln w="38100">
            <a:solidFill>
              <a:schemeClr val="tx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Контакты:</a:t>
            </a:r>
            <a:br>
              <a:rPr lang="ru-RU" sz="15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Директор по привлечению инвестиций </a:t>
            </a:r>
            <a:endParaRPr lang="ru-RU" sz="15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АНО «АИ ИО»</a:t>
            </a:r>
            <a:endParaRPr lang="ru-RU" sz="15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500" b="1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Туманова Юлия Евгеньевна</a:t>
            </a:r>
            <a:br>
              <a:rPr lang="ru-RU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tumanova@aaiir.ru</a:t>
            </a:r>
            <a:endParaRPr lang="ru-RU" sz="15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+7 980 667 17 74</a:t>
            </a:r>
            <a:endParaRPr lang="ru-RU" sz="15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C1520F1-7745-4BFC-8E5F-FBA2EEC6BEBC}"/>
              </a:ext>
            </a:extLst>
          </p:cNvPr>
          <p:cNvSpPr/>
          <p:nvPr/>
        </p:nvSpPr>
        <p:spPr>
          <a:xfrm>
            <a:off x="1181554" y="1857013"/>
            <a:ext cx="360647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Заключим соглашение о сопровождении вашего проекта, закрепим персонального менеджера</a:t>
            </a:r>
            <a:endParaRPr lang="en-US" sz="1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1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1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Подберем площадку со всеми подведенными коммуникациями под ваши требования с учетом всех пожеланий</a:t>
            </a:r>
            <a:endParaRPr lang="en-US" sz="1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1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Подберем эффективную схему финансирования, получения государственной поддержки, льготного кредитования и лизинга</a:t>
            </a:r>
            <a:endParaRPr lang="en-US" sz="1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1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Поможем наладить взаимодействие </a:t>
            </a:r>
            <a:br>
              <a:rPr lang="ru-RU" sz="14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 органами местной власти и окажем содействие в снижении административных барьеров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4D3F3BF-0677-44BB-B939-8BEEFB6D4A36}"/>
              </a:ext>
            </a:extLst>
          </p:cNvPr>
          <p:cNvSpPr/>
          <p:nvPr/>
        </p:nvSpPr>
        <p:spPr>
          <a:xfrm>
            <a:off x="395536" y="1177588"/>
            <a:ext cx="44380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Мы предлагаем сопровождение инвестиционного проекта нашей командой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режиме одного окна:</a:t>
            </a:r>
            <a:endParaRPr lang="ru-RU" sz="14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B7D08BFA-8613-49D9-BB06-5B160F8EE713}"/>
              </a:ext>
            </a:extLst>
          </p:cNvPr>
          <p:cNvCxnSpPr>
            <a:cxnSpLocks/>
          </p:cNvCxnSpPr>
          <p:nvPr/>
        </p:nvCxnSpPr>
        <p:spPr>
          <a:xfrm>
            <a:off x="4716016" y="1844824"/>
            <a:ext cx="0" cy="4176464"/>
          </a:xfrm>
          <a:prstGeom prst="line">
            <a:avLst/>
          </a:prstGeom>
          <a:ln w="38100">
            <a:solidFill>
              <a:srgbClr val="C00000">
                <a:alpha val="6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EA44405-804A-48F3-A9B9-8824A1BD082A}"/>
              </a:ext>
            </a:extLst>
          </p:cNvPr>
          <p:cNvSpPr/>
          <p:nvPr/>
        </p:nvSpPr>
        <p:spPr>
          <a:xfrm>
            <a:off x="4860032" y="1918280"/>
            <a:ext cx="4176464" cy="2446824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55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Мы знаем, как сделать путь реализации вашего инвестиционного </a:t>
            </a:r>
            <a:br>
              <a:rPr lang="ru-RU" sz="255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55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проекта в регионе быстрым и комфортным!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6EA44405-804A-48F3-A9B9-8824A1BD082A}"/>
              </a:ext>
            </a:extLst>
          </p:cNvPr>
          <p:cNvSpPr/>
          <p:nvPr/>
        </p:nvSpPr>
        <p:spPr>
          <a:xfrm>
            <a:off x="561139" y="1640989"/>
            <a:ext cx="55447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2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1234</a:t>
            </a:r>
            <a:endParaRPr lang="ru-RU" sz="7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481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1560" y="332656"/>
            <a:ext cx="3240360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bject 27"/>
          <p:cNvSpPr txBox="1"/>
          <p:nvPr/>
        </p:nvSpPr>
        <p:spPr>
          <a:xfrm>
            <a:off x="611560" y="352599"/>
            <a:ext cx="3240360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ОПИСАНИЕ ПРОЕКТА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908720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SzPct val="110000"/>
              <a:buFont typeface="+mj-lt"/>
              <a:buAutoNum type="arabicPeriod"/>
              <a:tabLst>
                <a:tab pos="0" algn="l"/>
              </a:tabLst>
            </a:pPr>
            <a:r>
              <a:rPr lang="en-US" sz="20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Цель проекта</a:t>
            </a:r>
            <a:r>
              <a:rPr lang="en-US" sz="2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SzPct val="110000"/>
              <a:tabLst>
                <a:tab pos="0" algn="l"/>
              </a:tabLst>
            </a:pPr>
            <a:r>
              <a:rPr lang="ru-RU" sz="3200" b="1" u="sng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Изготовление электроприводов</a:t>
            </a:r>
            <a:endParaRPr lang="en-US" sz="3200" b="1" u="sng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bject 4"/>
          <p:cNvSpPr txBox="1">
            <a:spLocks/>
          </p:cNvSpPr>
          <p:nvPr/>
        </p:nvSpPr>
        <p:spPr>
          <a:xfrm>
            <a:off x="467544" y="6309320"/>
            <a:ext cx="8604448" cy="442128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r>
              <a:rPr lang="ru-RU" sz="1400" b="1" spc="-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Расчет окупаемости производства </a:t>
            </a:r>
            <a:r>
              <a:rPr lang="ru-RU" sz="1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электроприводов для трубопроводной  </a:t>
            </a:r>
            <a:r>
              <a:rPr lang="ru-RU" sz="1400" b="1" spc="-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арматуры </a:t>
            </a:r>
            <a:r>
              <a:rPr lang="ru-RU" sz="1400" b="1" spc="-1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1400" b="1" spc="-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примере </a:t>
            </a:r>
            <a:r>
              <a:rPr lang="ru-RU" sz="1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немецкой </a:t>
            </a:r>
            <a:r>
              <a:rPr lang="ru-RU" sz="1400" b="1" spc="-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компании</a:t>
            </a:r>
            <a:r>
              <a:rPr lang="ru-RU" sz="1400" b="1" spc="1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spc="-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AUMA</a:t>
            </a:r>
            <a:endParaRPr kumimoji="0" lang="ru-RU" sz="1400" b="1" i="0" u="none" strike="noStrike" kern="1200" cap="none" spc="-4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2452046"/>
            <a:ext cx="80648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482"/>
              </a:spcBef>
              <a:buSzPct val="110000"/>
              <a:buFont typeface="+mj-lt"/>
              <a:buAutoNum type="arabicPeriod" startAt="2"/>
              <a:tabLst>
                <a:tab pos="0" algn="l"/>
              </a:tabLst>
            </a:pPr>
            <a:r>
              <a:rPr lang="en-US" sz="20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Параметры проекта</a:t>
            </a:r>
            <a:r>
              <a:rPr lang="en-US" sz="2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4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Инвестиции в ОС – </a:t>
            </a:r>
            <a:r>
              <a:rPr lang="ru-RU" sz="2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млрд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рублей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Активы – </a:t>
            </a:r>
            <a:r>
              <a:rPr lang="ru-RU" sz="2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млрд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руб.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Численность занятых – </a:t>
            </a:r>
            <a:r>
              <a:rPr lang="ru-RU" sz="2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300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человек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Потребность в помещениях – </a:t>
            </a:r>
            <a:r>
              <a:rPr lang="ru-RU" sz="2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12 000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м2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Средний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ROIC – </a:t>
            </a:r>
            <a:r>
              <a:rPr lang="en-US" sz="2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18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%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IRR – </a:t>
            </a:r>
            <a:r>
              <a:rPr lang="en-US" sz="2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23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%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Срок окупаемости – </a:t>
            </a:r>
            <a:r>
              <a:rPr lang="ru-RU" sz="2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года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ена\Desktop\1с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332656"/>
            <a:ext cx="3240360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object 27"/>
          <p:cNvSpPr txBox="1"/>
          <p:nvPr/>
        </p:nvSpPr>
        <p:spPr>
          <a:xfrm>
            <a:off x="611560" y="352599"/>
            <a:ext cx="3240360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ОПИСАНИЕ ПРОЕКТА</a:t>
            </a:r>
          </a:p>
        </p:txBody>
      </p:sp>
      <p:sp>
        <p:nvSpPr>
          <p:cNvPr id="25" name="object 4"/>
          <p:cNvSpPr txBox="1">
            <a:spLocks/>
          </p:cNvSpPr>
          <p:nvPr/>
        </p:nvSpPr>
        <p:spPr>
          <a:xfrm>
            <a:off x="683568" y="6309320"/>
            <a:ext cx="8280920" cy="442128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r>
              <a:rPr lang="ru-RU" sz="1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Локализация </a:t>
            </a:r>
            <a:r>
              <a:rPr lang="ru-RU" sz="1400" b="1" spc="-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производства приводов позволит уменьшить </a:t>
            </a:r>
            <a:r>
              <a:rPr lang="ru-RU" sz="1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их  </a:t>
            </a:r>
            <a:r>
              <a:rPr lang="ru-RU" sz="1400" b="1" spc="-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себестоимость </a:t>
            </a:r>
            <a:r>
              <a:rPr lang="ru-RU" sz="1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и нарастить выручку и</a:t>
            </a:r>
            <a:r>
              <a:rPr lang="ru-RU" sz="1400" b="1" spc="-5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прибыль</a:t>
            </a:r>
          </a:p>
        </p:txBody>
      </p:sp>
      <p:sp>
        <p:nvSpPr>
          <p:cNvPr id="26" name="object 4"/>
          <p:cNvSpPr txBox="1">
            <a:spLocks/>
          </p:cNvSpPr>
          <p:nvPr/>
        </p:nvSpPr>
        <p:spPr>
          <a:xfrm>
            <a:off x="5004048" y="1844824"/>
            <a:ext cx="4139952" cy="1488568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pPr fontAlgn="t"/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Немецкий электротехнический концерн </a:t>
            </a:r>
            <a:r>
              <a:rPr lang="ru-RU" sz="16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AUMA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имеет 30 представительств по всему миру. В Московской области организовано небольшое сборочное производство, но большая часть приводов импортируется</a:t>
            </a:r>
          </a:p>
        </p:txBody>
      </p:sp>
      <p:sp>
        <p:nvSpPr>
          <p:cNvPr id="27" name="object 21"/>
          <p:cNvSpPr/>
          <p:nvPr/>
        </p:nvSpPr>
        <p:spPr>
          <a:xfrm>
            <a:off x="827584" y="836712"/>
            <a:ext cx="4032448" cy="25202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8100">
            <a:solidFill>
              <a:schemeClr val="tx2">
                <a:lumMod val="50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8" name="Диаграмма 27"/>
          <p:cNvGraphicFramePr/>
          <p:nvPr/>
        </p:nvGraphicFramePr>
        <p:xfrm>
          <a:off x="827584" y="3573016"/>
          <a:ext cx="7776864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9" name="Овал 28"/>
          <p:cNvSpPr/>
          <p:nvPr/>
        </p:nvSpPr>
        <p:spPr>
          <a:xfrm>
            <a:off x="1179240" y="4077072"/>
            <a:ext cx="584448" cy="432048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tx2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object 17"/>
          <p:cNvSpPr txBox="1"/>
          <p:nvPr/>
        </p:nvSpPr>
        <p:spPr>
          <a:xfrm>
            <a:off x="1179240" y="4144083"/>
            <a:ext cx="584448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ru-RU" b="1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</a:t>
            </a:r>
            <a:endParaRPr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2483768" y="4077072"/>
            <a:ext cx="576064" cy="432048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tx2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object 17"/>
          <p:cNvSpPr txBox="1"/>
          <p:nvPr/>
        </p:nvSpPr>
        <p:spPr>
          <a:xfrm>
            <a:off x="2483768" y="4144083"/>
            <a:ext cx="576064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ru-RU" b="1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19</a:t>
            </a:r>
            <a:endParaRPr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3779912" y="4077072"/>
            <a:ext cx="576064" cy="432048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tx2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object 17"/>
          <p:cNvSpPr txBox="1"/>
          <p:nvPr/>
        </p:nvSpPr>
        <p:spPr>
          <a:xfrm>
            <a:off x="3779912" y="4144083"/>
            <a:ext cx="576064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ru-RU" b="1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21</a:t>
            </a:r>
            <a:endParaRPr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5076056" y="4077072"/>
            <a:ext cx="576064" cy="432048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tx2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object 17"/>
          <p:cNvSpPr txBox="1"/>
          <p:nvPr/>
        </p:nvSpPr>
        <p:spPr>
          <a:xfrm>
            <a:off x="5076056" y="4144083"/>
            <a:ext cx="576064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ru-RU" b="1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19</a:t>
            </a:r>
            <a:endParaRPr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6372200" y="4077072"/>
            <a:ext cx="576064" cy="432048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tx2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object 17"/>
          <p:cNvSpPr txBox="1"/>
          <p:nvPr/>
        </p:nvSpPr>
        <p:spPr>
          <a:xfrm>
            <a:off x="6372200" y="4149081"/>
            <a:ext cx="584448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ru-RU" b="1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19</a:t>
            </a:r>
            <a:endParaRPr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7668344" y="4077072"/>
            <a:ext cx="576064" cy="432048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tx2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object 17"/>
          <p:cNvSpPr txBox="1"/>
          <p:nvPr/>
        </p:nvSpPr>
        <p:spPr>
          <a:xfrm>
            <a:off x="7668344" y="4144083"/>
            <a:ext cx="576064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ru-RU" b="1" spc="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23</a:t>
            </a:r>
            <a:endParaRPr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Елена\Desktop\1с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83" name="object 4"/>
          <p:cNvSpPr txBox="1">
            <a:spLocks noGrp="1"/>
          </p:cNvSpPr>
          <p:nvPr>
            <p:ph type="title"/>
          </p:nvPr>
        </p:nvSpPr>
        <p:spPr>
          <a:xfrm>
            <a:off x="539552" y="332656"/>
            <a:ext cx="5544616" cy="842237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 marR="4453">
              <a:spcBef>
                <a:spcPts val="88"/>
              </a:spcBef>
            </a:pPr>
            <a:r>
              <a:rPr sz="180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Электроприводы имеют множество </a:t>
            </a:r>
            <a:r>
              <a:rPr sz="1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областей </a:t>
            </a:r>
            <a:r>
              <a:rPr sz="180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применения. Классификация  определяется мощностью </a:t>
            </a:r>
            <a:r>
              <a:rPr sz="1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используемого</a:t>
            </a:r>
            <a:r>
              <a:rPr sz="1800" b="1" spc="-5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80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электродвигателя</a:t>
            </a:r>
          </a:p>
        </p:txBody>
      </p:sp>
      <p:sp>
        <p:nvSpPr>
          <p:cNvPr id="85" name="object 6"/>
          <p:cNvSpPr/>
          <p:nvPr/>
        </p:nvSpPr>
        <p:spPr>
          <a:xfrm>
            <a:off x="3995936" y="3645024"/>
            <a:ext cx="1152128" cy="8640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object 10"/>
          <p:cNvSpPr/>
          <p:nvPr/>
        </p:nvSpPr>
        <p:spPr>
          <a:xfrm>
            <a:off x="7956376" y="2636912"/>
            <a:ext cx="1008112" cy="7920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28575">
            <a:solidFill>
              <a:schemeClr val="tx2">
                <a:lumMod val="50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110" name="object 26"/>
          <p:cNvSpPr/>
          <p:nvPr/>
        </p:nvSpPr>
        <p:spPr>
          <a:xfrm>
            <a:off x="611560" y="5949280"/>
            <a:ext cx="1008112" cy="79208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28575">
            <a:solidFill>
              <a:schemeClr val="tx2">
                <a:lumMod val="50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118" name="object 30"/>
          <p:cNvSpPr/>
          <p:nvPr/>
        </p:nvSpPr>
        <p:spPr>
          <a:xfrm>
            <a:off x="1619672" y="5949280"/>
            <a:ext cx="1152128" cy="79208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 w="28575">
            <a:solidFill>
              <a:schemeClr val="tx2">
                <a:lumMod val="50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120" name="object 32"/>
          <p:cNvSpPr/>
          <p:nvPr/>
        </p:nvSpPr>
        <p:spPr>
          <a:xfrm>
            <a:off x="2771800" y="5949280"/>
            <a:ext cx="1008112" cy="79208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28575">
            <a:solidFill>
              <a:schemeClr val="tx2">
                <a:lumMod val="50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123" name="object 34"/>
          <p:cNvSpPr/>
          <p:nvPr/>
        </p:nvSpPr>
        <p:spPr>
          <a:xfrm>
            <a:off x="6804248" y="2636912"/>
            <a:ext cx="1152128" cy="79208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 w="28575">
            <a:solidFill>
              <a:schemeClr val="tx2">
                <a:lumMod val="50000"/>
              </a:schemeClr>
            </a:solidFill>
          </a:ln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156" name="Прямоугольник 155"/>
          <p:cNvSpPr/>
          <p:nvPr/>
        </p:nvSpPr>
        <p:spPr>
          <a:xfrm>
            <a:off x="5580112" y="5301208"/>
            <a:ext cx="3456384" cy="50405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59" name="object 6"/>
          <p:cNvSpPr txBox="1"/>
          <p:nvPr/>
        </p:nvSpPr>
        <p:spPr>
          <a:xfrm>
            <a:off x="5580112" y="5373217"/>
            <a:ext cx="1152128" cy="288031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20037" marR="4453" indent="-9462" algn="ctr">
              <a:spcBef>
                <a:spcPts val="92"/>
              </a:spcBef>
            </a:pP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Приводы</a:t>
            </a:r>
            <a:r>
              <a:rPr lang="ru-RU" sz="900" b="1" spc="-6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систем  пожаротушения</a:t>
            </a:r>
            <a:endParaRPr lang="ru-RU" sz="9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0" name="object 7"/>
          <p:cNvSpPr txBox="1"/>
          <p:nvPr/>
        </p:nvSpPr>
        <p:spPr>
          <a:xfrm>
            <a:off x="6732240" y="5372447"/>
            <a:ext cx="1080120" cy="288801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R="4453" indent="11113" algn="ctr">
              <a:spcBef>
                <a:spcPts val="92"/>
              </a:spcBef>
            </a:pPr>
            <a:r>
              <a:rPr lang="ru-RU" sz="900" b="1" spc="-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Ве</a:t>
            </a: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нт</a:t>
            </a:r>
            <a:r>
              <a:rPr lang="ru-RU" sz="90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ил</a:t>
            </a: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lang="ru-RU" sz="90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</a:t>
            </a:r>
            <a:r>
              <a:rPr lang="ru-RU" sz="90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900" b="1" spc="-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900" b="1" spc="-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90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  приводы</a:t>
            </a:r>
          </a:p>
        </p:txBody>
      </p:sp>
      <p:sp>
        <p:nvSpPr>
          <p:cNvPr id="161" name="object 8"/>
          <p:cNvSpPr txBox="1"/>
          <p:nvPr/>
        </p:nvSpPr>
        <p:spPr>
          <a:xfrm>
            <a:off x="7884368" y="5372447"/>
            <a:ext cx="1152128" cy="288801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R="4453" indent="9525" algn="ctr">
              <a:spcBef>
                <a:spcPts val="92"/>
              </a:spcBef>
            </a:pP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Приводы</a:t>
            </a:r>
            <a:r>
              <a:rPr lang="ru-RU" sz="900" b="1" spc="-7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для  </a:t>
            </a:r>
            <a:r>
              <a:rPr lang="ru-RU" sz="90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ворот</a:t>
            </a:r>
            <a:endParaRPr lang="ru-RU" sz="9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8" name="Прямая соединительная линия 177"/>
          <p:cNvCxnSpPr/>
          <p:nvPr/>
        </p:nvCxnSpPr>
        <p:spPr>
          <a:xfrm flipV="1">
            <a:off x="6732240" y="5193487"/>
            <a:ext cx="0" cy="792088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Прямая соединительная линия 179"/>
          <p:cNvCxnSpPr/>
          <p:nvPr/>
        </p:nvCxnSpPr>
        <p:spPr>
          <a:xfrm flipV="1">
            <a:off x="7884368" y="5193487"/>
            <a:ext cx="0" cy="792088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Прямоугольник 156"/>
          <p:cNvSpPr/>
          <p:nvPr/>
        </p:nvSpPr>
        <p:spPr>
          <a:xfrm>
            <a:off x="5580112" y="4869160"/>
            <a:ext cx="3456384" cy="432048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8" name="object 4"/>
          <p:cNvSpPr txBox="1">
            <a:spLocks/>
          </p:cNvSpPr>
          <p:nvPr/>
        </p:nvSpPr>
        <p:spPr>
          <a:xfrm>
            <a:off x="5580112" y="4982004"/>
            <a:ext cx="3419872" cy="165129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pPr marR="4453" indent="11113" algn="ctr">
              <a:spcBef>
                <a:spcPts val="92"/>
              </a:spcBef>
            </a:pPr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Приводы бытового</a:t>
            </a:r>
            <a:r>
              <a:rPr lang="ru-RU" sz="1000" b="1" spc="-7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spc="-4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назначения  от </a:t>
            </a:r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37 до 750</a:t>
            </a:r>
            <a:r>
              <a:rPr lang="ru-RU" sz="1000" b="1" spc="-53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ватт</a:t>
            </a:r>
            <a:endParaRPr lang="ru-RU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3" name="Прямоугольник 182"/>
          <p:cNvSpPr/>
          <p:nvPr/>
        </p:nvSpPr>
        <p:spPr>
          <a:xfrm>
            <a:off x="5652120" y="2132856"/>
            <a:ext cx="3312368" cy="50405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84" name="object 6"/>
          <p:cNvSpPr txBox="1"/>
          <p:nvPr/>
        </p:nvSpPr>
        <p:spPr>
          <a:xfrm>
            <a:off x="5652120" y="2204095"/>
            <a:ext cx="1152128" cy="288801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R="4453" algn="ctr">
              <a:spcBef>
                <a:spcPts val="92"/>
              </a:spcBef>
            </a:pP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90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90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900" b="1" spc="-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90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900" b="1" spc="-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90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90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  приводы</a:t>
            </a:r>
          </a:p>
        </p:txBody>
      </p:sp>
      <p:sp>
        <p:nvSpPr>
          <p:cNvPr id="185" name="object 7"/>
          <p:cNvSpPr txBox="1"/>
          <p:nvPr/>
        </p:nvSpPr>
        <p:spPr>
          <a:xfrm>
            <a:off x="6804248" y="2160687"/>
            <a:ext cx="1152128" cy="404217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1132" marR="4453" algn="ctr">
              <a:lnSpc>
                <a:spcPct val="100299"/>
              </a:lnSpc>
              <a:spcBef>
                <a:spcPts val="88"/>
              </a:spcBef>
            </a:pPr>
            <a:r>
              <a:rPr lang="ru-RU" sz="85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Ав</a:t>
            </a:r>
            <a:r>
              <a:rPr lang="ru-RU" sz="85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</a:t>
            </a:r>
            <a:r>
              <a:rPr lang="ru-RU" sz="850" b="1" spc="-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мо</a:t>
            </a:r>
            <a:r>
              <a:rPr lang="ru-RU" sz="85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би</a:t>
            </a:r>
            <a:r>
              <a:rPr lang="ru-RU" sz="85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850" b="1" spc="-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ь</a:t>
            </a:r>
            <a:r>
              <a:rPr lang="ru-RU" sz="85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85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lang="ru-RU" sz="85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  приводы (багажник,  стекла и</a:t>
            </a:r>
            <a:r>
              <a:rPr lang="ru-RU" sz="850" b="1" spc="-5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85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т.п.)</a:t>
            </a:r>
          </a:p>
        </p:txBody>
      </p:sp>
      <p:sp>
        <p:nvSpPr>
          <p:cNvPr id="186" name="object 8"/>
          <p:cNvSpPr txBox="1"/>
          <p:nvPr/>
        </p:nvSpPr>
        <p:spPr>
          <a:xfrm>
            <a:off x="7956376" y="2204095"/>
            <a:ext cx="1008112" cy="288801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1132" marR="4453" indent="8905" algn="ctr">
              <a:spcBef>
                <a:spcPts val="92"/>
              </a:spcBef>
            </a:pPr>
            <a:r>
              <a:rPr lang="ru-RU" sz="90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90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900" b="1" spc="-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</a:t>
            </a:r>
            <a:r>
              <a:rPr lang="ru-RU" sz="90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й</a:t>
            </a: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90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  </a:t>
            </a:r>
            <a:r>
              <a:rPr lang="ru-RU" sz="900" b="1" spc="-4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ак</a:t>
            </a:r>
            <a:r>
              <a:rPr lang="ru-RU" sz="900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900" b="1" spc="-4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sz="900" b="1" spc="4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900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900" b="1" spc="-9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900" b="1" spc="-4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900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ы</a:t>
            </a:r>
            <a:endParaRPr lang="ru-RU" sz="9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88" name="Прямая соединительная линия 187"/>
          <p:cNvCxnSpPr/>
          <p:nvPr/>
        </p:nvCxnSpPr>
        <p:spPr>
          <a:xfrm flipV="1">
            <a:off x="6804248" y="2097143"/>
            <a:ext cx="0" cy="792088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Прямая соединительная линия 188"/>
          <p:cNvCxnSpPr/>
          <p:nvPr/>
        </p:nvCxnSpPr>
        <p:spPr>
          <a:xfrm flipV="1">
            <a:off x="7956376" y="2097143"/>
            <a:ext cx="0" cy="792088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Прямоугольник 189"/>
          <p:cNvSpPr/>
          <p:nvPr/>
        </p:nvSpPr>
        <p:spPr>
          <a:xfrm>
            <a:off x="5652120" y="1700808"/>
            <a:ext cx="3312368" cy="432048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1" name="object 4"/>
          <p:cNvSpPr txBox="1">
            <a:spLocks/>
          </p:cNvSpPr>
          <p:nvPr/>
        </p:nvSpPr>
        <p:spPr>
          <a:xfrm>
            <a:off x="5652120" y="1741831"/>
            <a:ext cx="3312368" cy="319017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pPr marR="4453" algn="ctr">
              <a:spcBef>
                <a:spcPts val="92"/>
              </a:spcBef>
            </a:pPr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Приводы </a:t>
            </a:r>
            <a:r>
              <a:rPr lang="ru-RU" sz="1000" b="1" spc="-4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для </a:t>
            </a:r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управления </a:t>
            </a:r>
            <a:r>
              <a:rPr lang="ru-RU" sz="1000" b="1" spc="-4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небольшими </a:t>
            </a:r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приборами  и </a:t>
            </a:r>
            <a:r>
              <a:rPr lang="ru-RU" sz="1000" b="1" spc="-4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комплектующие для </a:t>
            </a:r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них до </a:t>
            </a:r>
            <a:r>
              <a:rPr lang="ru-RU" sz="1000" b="1" spc="4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37</a:t>
            </a:r>
            <a:r>
              <a:rPr lang="ru-RU" sz="1000" b="1" spc="-57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Ватт</a:t>
            </a:r>
            <a:endParaRPr lang="ru-RU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2" name="Прямоугольник 191"/>
          <p:cNvSpPr/>
          <p:nvPr/>
        </p:nvSpPr>
        <p:spPr>
          <a:xfrm>
            <a:off x="5652120" y="2636912"/>
            <a:ext cx="1152128" cy="79208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object 12"/>
          <p:cNvSpPr/>
          <p:nvPr/>
        </p:nvSpPr>
        <p:spPr>
          <a:xfrm>
            <a:off x="5724128" y="2708920"/>
            <a:ext cx="1008112" cy="57606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28575">
            <a:noFill/>
          </a:ln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195" name="Прямоугольник 194"/>
          <p:cNvSpPr/>
          <p:nvPr/>
        </p:nvSpPr>
        <p:spPr>
          <a:xfrm>
            <a:off x="611560" y="5301208"/>
            <a:ext cx="3168352" cy="648072"/>
          </a:xfrm>
          <a:prstGeom prst="rect">
            <a:avLst/>
          </a:prstGeom>
          <a:solidFill>
            <a:schemeClr val="bg2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96" name="object 6"/>
          <p:cNvSpPr txBox="1"/>
          <p:nvPr/>
        </p:nvSpPr>
        <p:spPr>
          <a:xfrm>
            <a:off x="611559" y="5444455"/>
            <a:ext cx="997107" cy="288801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90722" marR="4453" indent="-80147" algn="ctr">
              <a:spcBef>
                <a:spcPts val="92"/>
              </a:spcBef>
            </a:pPr>
            <a:r>
              <a:rPr lang="ru-RU" sz="900" b="1" spc="-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</a:t>
            </a:r>
            <a:r>
              <a:rPr lang="ru-RU" sz="90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90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900" b="1" spc="-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90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рив</a:t>
            </a:r>
            <a:r>
              <a:rPr lang="ru-RU" sz="900" b="1" spc="-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90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ы  для</a:t>
            </a:r>
            <a:r>
              <a:rPr lang="ru-RU" sz="900" b="1" spc="-26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станков</a:t>
            </a:r>
          </a:p>
        </p:txBody>
      </p:sp>
      <p:sp>
        <p:nvSpPr>
          <p:cNvPr id="197" name="object 7"/>
          <p:cNvSpPr txBox="1"/>
          <p:nvPr/>
        </p:nvSpPr>
        <p:spPr>
          <a:xfrm>
            <a:off x="1608667" y="5373216"/>
            <a:ext cx="1152128" cy="427301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1132" marR="4453" indent="-557" algn="ctr">
              <a:spcBef>
                <a:spcPts val="92"/>
              </a:spcBef>
            </a:pP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Приводы  п</a:t>
            </a:r>
            <a:r>
              <a:rPr lang="ru-RU" sz="90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900" b="1" spc="-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sz="90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lang="ru-RU" sz="90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ш</a:t>
            </a:r>
            <a:r>
              <a:rPr lang="ru-RU" sz="90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900" b="1" spc="-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нн</a:t>
            </a:r>
            <a:r>
              <a:rPr lang="ru-RU" sz="90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х  систем</a:t>
            </a:r>
          </a:p>
        </p:txBody>
      </p:sp>
      <p:sp>
        <p:nvSpPr>
          <p:cNvPr id="198" name="object 8"/>
          <p:cNvSpPr txBox="1"/>
          <p:nvPr/>
        </p:nvSpPr>
        <p:spPr>
          <a:xfrm>
            <a:off x="2771799" y="5301208"/>
            <a:ext cx="997107" cy="627355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33395" marR="26716" indent="557" algn="ctr">
              <a:lnSpc>
                <a:spcPct val="100299"/>
              </a:lnSpc>
              <a:spcBef>
                <a:spcPts val="88"/>
              </a:spcBef>
            </a:pPr>
            <a:r>
              <a:rPr lang="ru-RU" sz="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Частотные  преобразователи –  системы</a:t>
            </a:r>
            <a:r>
              <a:rPr lang="ru-RU" sz="800" b="1" spc="-1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управления  </a:t>
            </a:r>
            <a:r>
              <a:rPr lang="ru-RU" sz="80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двигателем</a:t>
            </a:r>
            <a:endParaRPr lang="ru-RU" sz="800" b="1" baseline="23809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9" name="Прямая соединительная линия 198"/>
          <p:cNvCxnSpPr/>
          <p:nvPr/>
        </p:nvCxnSpPr>
        <p:spPr>
          <a:xfrm flipV="1">
            <a:off x="1619672" y="5265495"/>
            <a:ext cx="0" cy="792088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Прямая соединительная линия 199"/>
          <p:cNvCxnSpPr/>
          <p:nvPr/>
        </p:nvCxnSpPr>
        <p:spPr>
          <a:xfrm flipV="1">
            <a:off x="2771800" y="5265495"/>
            <a:ext cx="0" cy="792088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Прямоугольник 200"/>
          <p:cNvSpPr/>
          <p:nvPr/>
        </p:nvSpPr>
        <p:spPr>
          <a:xfrm>
            <a:off x="611559" y="4869160"/>
            <a:ext cx="3168353" cy="432048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2" name="object 4"/>
          <p:cNvSpPr txBox="1">
            <a:spLocks/>
          </p:cNvSpPr>
          <p:nvPr/>
        </p:nvSpPr>
        <p:spPr>
          <a:xfrm>
            <a:off x="611559" y="4910183"/>
            <a:ext cx="3157347" cy="319017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pPr marR="4453" indent="11113" algn="ctr">
              <a:spcBef>
                <a:spcPts val="92"/>
              </a:spcBef>
            </a:pPr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Приводы </a:t>
            </a:r>
            <a:r>
              <a:rPr lang="ru-RU" sz="1000" b="1" spc="-4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для промышленного оборудования </a:t>
            </a:r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станков мощностью </a:t>
            </a:r>
            <a:r>
              <a:rPr lang="ru-RU" sz="1000" b="1" spc="4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 </a:t>
            </a:r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7,5</a:t>
            </a:r>
            <a:r>
              <a:rPr lang="ru-RU" sz="1000" b="1" spc="-1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spc="4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Квт</a:t>
            </a:r>
            <a:endParaRPr lang="ru-RU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" name="Прямоугольник 204"/>
          <p:cNvSpPr/>
          <p:nvPr/>
        </p:nvSpPr>
        <p:spPr>
          <a:xfrm>
            <a:off x="5580112" y="5805264"/>
            <a:ext cx="1152128" cy="93610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object 14"/>
          <p:cNvSpPr/>
          <p:nvPr/>
        </p:nvSpPr>
        <p:spPr>
          <a:xfrm>
            <a:off x="5652120" y="5841559"/>
            <a:ext cx="1008112" cy="82780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8575">
            <a:noFill/>
          </a:ln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206" name="Прямоугольник 205"/>
          <p:cNvSpPr/>
          <p:nvPr/>
        </p:nvSpPr>
        <p:spPr>
          <a:xfrm>
            <a:off x="6732240" y="5805264"/>
            <a:ext cx="1296144" cy="93610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object 8"/>
          <p:cNvSpPr/>
          <p:nvPr/>
        </p:nvSpPr>
        <p:spPr>
          <a:xfrm>
            <a:off x="6804248" y="5877272"/>
            <a:ext cx="1008112" cy="82780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  <a:ln w="28575">
            <a:noFill/>
          </a:ln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207" name="Прямоугольник 206"/>
          <p:cNvSpPr/>
          <p:nvPr/>
        </p:nvSpPr>
        <p:spPr>
          <a:xfrm>
            <a:off x="7884368" y="5805264"/>
            <a:ext cx="1152128" cy="93610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6" name="object 31"/>
          <p:cNvSpPr/>
          <p:nvPr/>
        </p:nvSpPr>
        <p:spPr>
          <a:xfrm rot="5400000">
            <a:off x="8046530" y="5787118"/>
            <a:ext cx="827802" cy="1008111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ln w="28575">
            <a:noFill/>
          </a:ln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214" name="Прямоугольник 213"/>
          <p:cNvSpPr/>
          <p:nvPr/>
        </p:nvSpPr>
        <p:spPr>
          <a:xfrm>
            <a:off x="827584" y="1700819"/>
            <a:ext cx="2736304" cy="432048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5" name="object 4"/>
          <p:cNvSpPr txBox="1">
            <a:spLocks/>
          </p:cNvSpPr>
          <p:nvPr/>
        </p:nvSpPr>
        <p:spPr>
          <a:xfrm>
            <a:off x="827584" y="1741831"/>
            <a:ext cx="2736304" cy="319017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pPr marR="4453" algn="ctr">
              <a:spcBef>
                <a:spcPts val="92"/>
              </a:spcBef>
            </a:pPr>
            <a:r>
              <a:rPr lang="ru-RU" sz="1000" b="1" spc="-4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Мощные </a:t>
            </a:r>
            <a:r>
              <a: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приводы для трубопроводной  арматуры до 37,5</a:t>
            </a:r>
            <a:r>
              <a:rPr lang="ru-RU" sz="1000" b="1" spc="-7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spc="4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Квт</a:t>
            </a:r>
            <a:endParaRPr lang="ru-RU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6" name="Прямоугольник 215"/>
          <p:cNvSpPr/>
          <p:nvPr/>
        </p:nvSpPr>
        <p:spPr>
          <a:xfrm>
            <a:off x="827584" y="2132856"/>
            <a:ext cx="1440160" cy="129614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8" name="Прямоугольник 217"/>
          <p:cNvSpPr/>
          <p:nvPr/>
        </p:nvSpPr>
        <p:spPr>
          <a:xfrm>
            <a:off x="2267744" y="2132856"/>
            <a:ext cx="1296144" cy="129614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object 15"/>
          <p:cNvSpPr/>
          <p:nvPr/>
        </p:nvSpPr>
        <p:spPr>
          <a:xfrm>
            <a:off x="2483768" y="2348880"/>
            <a:ext cx="864096" cy="86409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 w="28575">
            <a:noFill/>
          </a:ln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object 7"/>
          <p:cNvSpPr/>
          <p:nvPr/>
        </p:nvSpPr>
        <p:spPr>
          <a:xfrm>
            <a:off x="899592" y="2204864"/>
            <a:ext cx="1296144" cy="108012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  <a:ln w="28575">
            <a:noFill/>
          </a:ln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222" name="Стрелка вправо 221"/>
          <p:cNvSpPr/>
          <p:nvPr/>
        </p:nvSpPr>
        <p:spPr>
          <a:xfrm>
            <a:off x="3851920" y="2276872"/>
            <a:ext cx="1512168" cy="648072"/>
          </a:xfrm>
          <a:prstGeom prst="rightArrow">
            <a:avLst/>
          </a:prstGeom>
          <a:solidFill>
            <a:schemeClr val="accent2"/>
          </a:solidFill>
          <a:ln w="5715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3" name="Стрелка вправо 222"/>
          <p:cNvSpPr/>
          <p:nvPr/>
        </p:nvSpPr>
        <p:spPr>
          <a:xfrm rot="10800000">
            <a:off x="3923928" y="5445223"/>
            <a:ext cx="1512168" cy="648072"/>
          </a:xfrm>
          <a:prstGeom prst="rightArrow">
            <a:avLst/>
          </a:prstGeom>
          <a:solidFill>
            <a:schemeClr val="accent2"/>
          </a:solidFill>
          <a:ln w="5715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4" name="Стрелка вправо 223"/>
          <p:cNvSpPr/>
          <p:nvPr/>
        </p:nvSpPr>
        <p:spPr>
          <a:xfrm rot="5400000">
            <a:off x="6732240" y="3861048"/>
            <a:ext cx="1080120" cy="504056"/>
          </a:xfrm>
          <a:prstGeom prst="rightArrow">
            <a:avLst/>
          </a:prstGeom>
          <a:solidFill>
            <a:schemeClr val="accent2"/>
          </a:solidFill>
          <a:ln w="5715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5" name="Стрелка вправо 224"/>
          <p:cNvSpPr/>
          <p:nvPr/>
        </p:nvSpPr>
        <p:spPr>
          <a:xfrm rot="16200000">
            <a:off x="1619672" y="3861048"/>
            <a:ext cx="1080120" cy="504056"/>
          </a:xfrm>
          <a:prstGeom prst="rightArrow">
            <a:avLst/>
          </a:prstGeom>
          <a:solidFill>
            <a:schemeClr val="accent2"/>
          </a:solidFill>
          <a:ln w="5715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11560" y="332656"/>
            <a:ext cx="5112568" cy="64807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55576" y="332656"/>
            <a:ext cx="4968552" cy="627355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КЛЮЧЕВЫЕ БИЗНЕС-ПРОЦЕСС ПРОИЗВОДСТВА</a:t>
            </a:r>
            <a:r>
              <a:rPr lang="ru-RU" sz="2000" b="1" spc="-14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ЭЛЕКТРОПРИВОДОВ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object 4"/>
          <p:cNvSpPr txBox="1">
            <a:spLocks/>
          </p:cNvSpPr>
          <p:nvPr/>
        </p:nvSpPr>
        <p:spPr>
          <a:xfrm>
            <a:off x="611560" y="1006942"/>
            <a:ext cx="5472608" cy="657571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pPr marL="11132" marR="4453" lvl="0">
              <a:spcBef>
                <a:spcPts val="88"/>
              </a:spcBef>
            </a:pPr>
            <a:r>
              <a:rPr lang="ru-RU" sz="1400" dirty="0">
                <a:solidFill>
                  <a:schemeClr val="accent2"/>
                </a:solidFill>
              </a:rPr>
              <a:t>В Ивановской области может быть </a:t>
            </a:r>
            <a:r>
              <a:rPr lang="ru-RU" sz="1400" spc="-5" dirty="0">
                <a:solidFill>
                  <a:schemeClr val="accent2"/>
                </a:solidFill>
              </a:rPr>
              <a:t>локализована вся цепочка </a:t>
            </a:r>
            <a:r>
              <a:rPr lang="ru-RU" sz="1400" dirty="0">
                <a:solidFill>
                  <a:schemeClr val="accent2"/>
                </a:solidFill>
              </a:rPr>
              <a:t>создания  </a:t>
            </a:r>
            <a:r>
              <a:rPr lang="ru-RU" sz="1400" spc="-5" dirty="0">
                <a:solidFill>
                  <a:schemeClr val="accent2"/>
                </a:solidFill>
              </a:rPr>
              <a:t>стоимости электроприводов, </a:t>
            </a:r>
            <a:r>
              <a:rPr lang="ru-RU" sz="1400" dirty="0">
                <a:solidFill>
                  <a:schemeClr val="accent2"/>
                </a:solidFill>
              </a:rPr>
              <a:t>кроме </a:t>
            </a:r>
            <a:r>
              <a:rPr lang="ru-RU" sz="1400" spc="-5" dirty="0">
                <a:solidFill>
                  <a:schemeClr val="accent2"/>
                </a:solidFill>
              </a:rPr>
              <a:t>производства</a:t>
            </a:r>
            <a:r>
              <a:rPr lang="ru-RU" sz="1400" spc="-65" dirty="0">
                <a:solidFill>
                  <a:schemeClr val="accent2"/>
                </a:solidFill>
              </a:rPr>
              <a:t> </a:t>
            </a:r>
            <a:r>
              <a:rPr lang="ru-RU" sz="1400" dirty="0">
                <a:solidFill>
                  <a:schemeClr val="accent2"/>
                </a:solidFill>
              </a:rPr>
              <a:t>материалов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1772816"/>
            <a:ext cx="8568952" cy="2664296"/>
          </a:xfrm>
          <a:prstGeom prst="rect">
            <a:avLst/>
          </a:prstGeom>
          <a:solidFill>
            <a:schemeClr val="bg2"/>
          </a:solidFill>
          <a:ln w="381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object 14"/>
          <p:cNvSpPr txBox="1"/>
          <p:nvPr/>
        </p:nvSpPr>
        <p:spPr>
          <a:xfrm>
            <a:off x="539552" y="2348880"/>
            <a:ext cx="1368152" cy="1163635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55101" rIns="0" bIns="0" rtlCol="0">
            <a:spAutoFit/>
          </a:bodyPr>
          <a:lstStyle/>
          <a:p>
            <a:pPr marR="90166">
              <a:spcBef>
                <a:spcPts val="434"/>
              </a:spcBef>
              <a:buClr>
                <a:schemeClr val="accent2"/>
              </a:buClr>
              <a:buFont typeface="Wingdings"/>
              <a:buChar char=""/>
              <a:tabLst>
                <a:tab pos="161964" algn="l"/>
              </a:tabLst>
            </a:pP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Один из факторов размещения производства приводов </a:t>
            </a:r>
            <a:r>
              <a:rPr lang="ru-RU" sz="9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900" b="1" spc="-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Иваново</a:t>
            </a: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это наличие компетенций</a:t>
            </a: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эн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ер</a:t>
            </a: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9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900" b="1" spc="18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ческом университете</a:t>
            </a:r>
          </a:p>
        </p:txBody>
      </p:sp>
      <p:sp>
        <p:nvSpPr>
          <p:cNvPr id="12" name="object 21"/>
          <p:cNvSpPr txBox="1"/>
          <p:nvPr/>
        </p:nvSpPr>
        <p:spPr>
          <a:xfrm>
            <a:off x="1979712" y="2348880"/>
            <a:ext cx="2808312" cy="1820225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55101" rIns="0" bIns="0" rtlCol="0">
            <a:spAutoFit/>
          </a:bodyPr>
          <a:lstStyle/>
          <a:p>
            <a:pPr marR="75138">
              <a:spcBef>
                <a:spcPts val="434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900" b="1" spc="9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Особенности функционирования  электродвигателей </a:t>
            </a:r>
            <a:r>
              <a:rPr lang="ru-RU" sz="9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приводах делают  критической зависимость </a:t>
            </a:r>
            <a:r>
              <a:rPr lang="ru-RU" sz="90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 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качества  используемых материалов </a:t>
            </a:r>
            <a:r>
              <a:rPr lang="ru-RU" sz="9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компонентов.  Ключевые материалы: медь </a:t>
            </a:r>
            <a:r>
              <a:rPr lang="ru-RU" sz="9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электротехническая  сталь</a:t>
            </a:r>
          </a:p>
          <a:p>
            <a:pPr marR="75138">
              <a:spcBef>
                <a:spcPts val="434"/>
              </a:spcBef>
              <a:buClr>
                <a:schemeClr val="accent2"/>
              </a:buClr>
              <a:buFont typeface="Wingdings"/>
              <a:buChar char=""/>
            </a:pPr>
            <a:endParaRPr lang="ru-RU" sz="900" b="1" spc="9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75138">
              <a:spcBef>
                <a:spcPts val="434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9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 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регионе присутствует много  машиностроительных компаний </a:t>
            </a:r>
            <a:r>
              <a:rPr lang="ru-RU" sz="9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 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которых  сохранилось литейное производство высокого  качества </a:t>
            </a:r>
            <a:r>
              <a:rPr lang="ru-RU" sz="9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они </a:t>
            </a:r>
            <a:r>
              <a:rPr lang="ru-RU" sz="90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могут 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стать поставщиками  отдельных</a:t>
            </a:r>
            <a:r>
              <a:rPr lang="ru-RU" sz="900" b="1" spc="3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компонентов</a:t>
            </a:r>
          </a:p>
        </p:txBody>
      </p:sp>
      <p:sp>
        <p:nvSpPr>
          <p:cNvPr id="13" name="object 32"/>
          <p:cNvSpPr txBox="1"/>
          <p:nvPr/>
        </p:nvSpPr>
        <p:spPr>
          <a:xfrm>
            <a:off x="6156176" y="2348880"/>
            <a:ext cx="1440160" cy="1907428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55101" rIns="0" bIns="0" rtlCol="0">
            <a:spAutoFit/>
          </a:bodyPr>
          <a:lstStyle/>
          <a:p>
            <a:pPr marR="65676">
              <a:spcBef>
                <a:spcPts val="434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 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зависимости </a:t>
            </a:r>
            <a:r>
              <a:rPr lang="ru-RU" sz="90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  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проекта  электроприводы могут  быть как конечным  продуктом </a:t>
            </a:r>
            <a:r>
              <a:rPr lang="ru-RU" sz="90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так </a:t>
            </a:r>
            <a:r>
              <a:rPr lang="ru-RU" sz="9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 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частью </a:t>
            </a:r>
            <a:r>
              <a:rPr lang="ru-RU" sz="90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других  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устройств </a:t>
            </a:r>
          </a:p>
          <a:p>
            <a:pPr marR="65676">
              <a:spcBef>
                <a:spcPts val="434"/>
              </a:spcBef>
              <a:buClr>
                <a:schemeClr val="accent2"/>
              </a:buClr>
              <a:buFont typeface="Wingdings"/>
              <a:buChar char=""/>
            </a:pPr>
            <a:endParaRPr lang="ru-RU" sz="900" b="1" spc="9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148050">
              <a:spcBef>
                <a:spcPts val="26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Потребителями  </a:t>
            </a:r>
            <a:r>
              <a:rPr lang="ru-RU" sz="9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промышленных</a:t>
            </a:r>
            <a:endParaRPr lang="ru-RU" sz="9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123560">
              <a:spcBef>
                <a:spcPts val="4"/>
              </a:spcBef>
              <a:buClr>
                <a:schemeClr val="accent2"/>
              </a:buClr>
            </a:pP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приводов могут быть  машиностроительные</a:t>
            </a:r>
            <a:endParaRPr lang="ru-RU" sz="9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4"/>
              </a:spcBef>
              <a:buClr>
                <a:schemeClr val="accent2"/>
              </a:buClr>
            </a:pP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компании</a:t>
            </a:r>
            <a:r>
              <a:rPr lang="ru-RU" sz="900" b="1" spc="-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региона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4860032" y="2348880"/>
            <a:ext cx="1368152" cy="1025135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55101" rIns="0" bIns="0" rtlCol="0">
            <a:spAutoFit/>
          </a:bodyPr>
          <a:lstStyle/>
          <a:p>
            <a:pPr marR="158625">
              <a:spcBef>
                <a:spcPts val="434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Ключевой элемент  производственного  процесса, который </a:t>
            </a:r>
            <a:r>
              <a:rPr lang="ru-RU" sz="9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 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будет представлять  собой новое  предприятие</a:t>
            </a:r>
          </a:p>
        </p:txBody>
      </p:sp>
      <p:sp>
        <p:nvSpPr>
          <p:cNvPr id="15" name="object 14"/>
          <p:cNvSpPr txBox="1"/>
          <p:nvPr/>
        </p:nvSpPr>
        <p:spPr>
          <a:xfrm>
            <a:off x="7668344" y="2348880"/>
            <a:ext cx="1475656" cy="2045928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55101" rIns="0" bIns="0" rtlCol="0">
            <a:spAutoFit/>
          </a:bodyPr>
          <a:lstStyle/>
          <a:p>
            <a:pPr marR="74025">
              <a:spcBef>
                <a:spcPts val="443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Рынок приводов  преимущественно</a:t>
            </a:r>
            <a:r>
              <a:rPr lang="ru-RU" sz="90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B2B</a:t>
            </a:r>
          </a:p>
          <a:p>
            <a:pPr marR="74025">
              <a:spcBef>
                <a:spcPts val="443"/>
              </a:spcBef>
              <a:buClr>
                <a:schemeClr val="accent2"/>
              </a:buClr>
              <a:buFont typeface="Wingdings"/>
              <a:buChar char=""/>
            </a:pPr>
            <a:endParaRPr lang="ru-RU" sz="9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185897">
              <a:spcBef>
                <a:spcPts val="4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Основные </a:t>
            </a:r>
            <a:r>
              <a:rPr lang="ru-RU" sz="9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каналы  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сбыта </a:t>
            </a:r>
            <a:r>
              <a:rPr lang="ru-RU" sz="9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это </a:t>
            </a:r>
            <a:r>
              <a:rPr lang="ru-RU" sz="900" b="1" spc="9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онлайн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коммуникация </a:t>
            </a:r>
            <a:r>
              <a:rPr lang="ru-RU" sz="9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 прямые</a:t>
            </a:r>
            <a:r>
              <a:rPr lang="ru-RU" sz="900" b="1" spc="-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продажи</a:t>
            </a:r>
          </a:p>
          <a:p>
            <a:pPr marR="185897">
              <a:spcBef>
                <a:spcPts val="4"/>
              </a:spcBef>
              <a:buClr>
                <a:schemeClr val="accent2"/>
              </a:buClr>
              <a:buFont typeface="Wingdings"/>
              <a:buChar char=""/>
            </a:pPr>
            <a:endParaRPr lang="ru-RU" sz="9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176435">
              <a:spcBef>
                <a:spcPts val="4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Важную </a:t>
            </a:r>
            <a:r>
              <a:rPr lang="ru-RU" sz="90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роль 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играет  сертификация  продукции </a:t>
            </a:r>
            <a:r>
              <a:rPr lang="ru-RU" sz="9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 </a:t>
            </a:r>
            <a:r>
              <a:rPr lang="ru-RU" sz="900" b="1" spc="9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резульаты</a:t>
            </a:r>
            <a:r>
              <a:rPr lang="ru-RU" sz="9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независимых  </a:t>
            </a:r>
            <a:r>
              <a:rPr lang="ru-RU" sz="9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испытаний</a:t>
            </a:r>
            <a:endParaRPr lang="ru-RU" sz="9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ятиугольник 15"/>
          <p:cNvSpPr/>
          <p:nvPr/>
        </p:nvSpPr>
        <p:spPr>
          <a:xfrm>
            <a:off x="1907704" y="1772816"/>
            <a:ext cx="1440160" cy="576064"/>
          </a:xfrm>
          <a:prstGeom prst="homePlate">
            <a:avLst/>
          </a:prstGeom>
          <a:solidFill>
            <a:schemeClr val="accent2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ятиугольник 18"/>
          <p:cNvSpPr/>
          <p:nvPr/>
        </p:nvSpPr>
        <p:spPr>
          <a:xfrm>
            <a:off x="3347864" y="1772816"/>
            <a:ext cx="1440160" cy="576064"/>
          </a:xfrm>
          <a:prstGeom prst="homePlate">
            <a:avLst/>
          </a:prstGeom>
          <a:solidFill>
            <a:schemeClr val="tx2">
              <a:lumMod val="5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object 10"/>
          <p:cNvSpPr txBox="1"/>
          <p:nvPr/>
        </p:nvSpPr>
        <p:spPr>
          <a:xfrm>
            <a:off x="3275856" y="1772816"/>
            <a:ext cx="1440160" cy="519633"/>
          </a:xfrm>
          <a:prstGeom prst="rect">
            <a:avLst/>
          </a:prstGeom>
          <a:ln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marL="11132" marR="4453" algn="ctr">
              <a:spcBef>
                <a:spcPts val="92"/>
              </a:spcBef>
            </a:pPr>
            <a:r>
              <a:rPr lang="ru-RU" sz="1100" b="1" spc="-4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100" b="1" spc="4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100" b="1" spc="-9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ом</a:t>
            </a:r>
            <a:r>
              <a:rPr lang="ru-RU" sz="1100" b="1" spc="4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lang="ru-RU" sz="1100" b="1" spc="-4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ш</a:t>
            </a:r>
            <a:r>
              <a:rPr lang="ru-RU" sz="1100" b="1" spc="4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1100" b="1" spc="-9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ен</a:t>
            </a:r>
            <a:r>
              <a:rPr lang="ru-RU" sz="11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1100" b="1" spc="-9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1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е  производство  </a:t>
            </a:r>
            <a:r>
              <a:rPr lang="ru-RU" sz="1100" b="1" spc="-4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компонентов</a:t>
            </a:r>
            <a:endParaRPr lang="ru-RU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ятиугольник 20"/>
          <p:cNvSpPr/>
          <p:nvPr/>
        </p:nvSpPr>
        <p:spPr>
          <a:xfrm>
            <a:off x="4788024" y="1772816"/>
            <a:ext cx="1296144" cy="576064"/>
          </a:xfrm>
          <a:prstGeom prst="homePlate">
            <a:avLst/>
          </a:prstGeom>
          <a:solidFill>
            <a:schemeClr val="tx2">
              <a:lumMod val="5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object 13"/>
          <p:cNvSpPr txBox="1"/>
          <p:nvPr/>
        </p:nvSpPr>
        <p:spPr>
          <a:xfrm>
            <a:off x="4716016" y="1988840"/>
            <a:ext cx="1296144" cy="181079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1132" algn="ctr">
              <a:spcBef>
                <a:spcPts val="92"/>
              </a:spcBef>
            </a:pPr>
            <a:r>
              <a:rPr lang="ru-RU" sz="1100" b="1" spc="-4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Сборка</a:t>
            </a:r>
            <a:endParaRPr lang="ru-RU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ятиугольник 22"/>
          <p:cNvSpPr/>
          <p:nvPr/>
        </p:nvSpPr>
        <p:spPr>
          <a:xfrm>
            <a:off x="6084168" y="1772816"/>
            <a:ext cx="1512168" cy="576064"/>
          </a:xfrm>
          <a:prstGeom prst="homePlate">
            <a:avLst/>
          </a:prstGeom>
          <a:solidFill>
            <a:schemeClr val="tx2">
              <a:lumMod val="5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object 17"/>
          <p:cNvSpPr txBox="1"/>
          <p:nvPr/>
        </p:nvSpPr>
        <p:spPr>
          <a:xfrm>
            <a:off x="6156176" y="1772816"/>
            <a:ext cx="1296144" cy="519633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R="4453" algn="ctr">
              <a:spcBef>
                <a:spcPts val="92"/>
              </a:spcBef>
            </a:pPr>
            <a:r>
              <a:rPr lang="ru-RU" sz="11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Монтаж в конечное  устройство</a:t>
            </a:r>
            <a:endParaRPr lang="ru-RU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ятиугольник 24"/>
          <p:cNvSpPr/>
          <p:nvPr/>
        </p:nvSpPr>
        <p:spPr>
          <a:xfrm>
            <a:off x="7596336" y="1772816"/>
            <a:ext cx="1440160" cy="576064"/>
          </a:xfrm>
          <a:prstGeom prst="homePlate">
            <a:avLst/>
          </a:prstGeom>
          <a:solidFill>
            <a:schemeClr val="tx2">
              <a:lumMod val="5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object 19"/>
          <p:cNvSpPr txBox="1"/>
          <p:nvPr/>
        </p:nvSpPr>
        <p:spPr>
          <a:xfrm>
            <a:off x="7524328" y="1988840"/>
            <a:ext cx="1440160" cy="181079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1132" algn="ctr">
              <a:spcBef>
                <a:spcPts val="92"/>
              </a:spcBef>
            </a:pPr>
            <a:r>
              <a:rPr sz="11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Сбыт</a:t>
            </a:r>
            <a:endParaRPr sz="11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1907704" y="2060848"/>
            <a:ext cx="0" cy="4536504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4788024" y="1916832"/>
            <a:ext cx="0" cy="468052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084168" y="1988840"/>
            <a:ext cx="0" cy="4608512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596336" y="1988840"/>
            <a:ext cx="0" cy="4608512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bject 8"/>
          <p:cNvSpPr txBox="1"/>
          <p:nvPr/>
        </p:nvSpPr>
        <p:spPr>
          <a:xfrm>
            <a:off x="1835696" y="1844824"/>
            <a:ext cx="1440160" cy="363180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1132" algn="ctr">
              <a:spcBef>
                <a:spcPts val="92"/>
              </a:spcBef>
            </a:pPr>
            <a:r>
              <a:rPr lang="ru-RU" sz="11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Поставка </a:t>
            </a:r>
          </a:p>
          <a:p>
            <a:pPr marL="11132" algn="ctr">
              <a:spcBef>
                <a:spcPts val="92"/>
              </a:spcBef>
            </a:pPr>
            <a:r>
              <a:rPr lang="ru-RU" sz="11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материалов</a:t>
            </a:r>
            <a:endParaRPr lang="ru-RU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ятиугольник 36"/>
          <p:cNvSpPr/>
          <p:nvPr/>
        </p:nvSpPr>
        <p:spPr>
          <a:xfrm>
            <a:off x="467544" y="1772816"/>
            <a:ext cx="1440160" cy="576064"/>
          </a:xfrm>
          <a:prstGeom prst="homePlate">
            <a:avLst/>
          </a:prstGeom>
          <a:solidFill>
            <a:schemeClr val="tx2">
              <a:lumMod val="5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object 8"/>
          <p:cNvSpPr txBox="1"/>
          <p:nvPr/>
        </p:nvSpPr>
        <p:spPr>
          <a:xfrm>
            <a:off x="467544" y="1829247"/>
            <a:ext cx="1224136" cy="519633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1132" algn="ctr">
              <a:spcBef>
                <a:spcPts val="92"/>
              </a:spcBef>
            </a:pPr>
            <a:r>
              <a:rPr lang="ru-RU" sz="11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НИОКР и развитие продукта</a:t>
            </a:r>
          </a:p>
        </p:txBody>
      </p:sp>
      <p:sp>
        <p:nvSpPr>
          <p:cNvPr id="68" name="object 20"/>
          <p:cNvSpPr/>
          <p:nvPr/>
        </p:nvSpPr>
        <p:spPr>
          <a:xfrm>
            <a:off x="539552" y="4581128"/>
            <a:ext cx="1296144" cy="12961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400">
              <a:latin typeface="Bahnschrift Condensed" pitchFamily="34" charset="0"/>
            </a:endParaRPr>
          </a:p>
        </p:txBody>
      </p:sp>
      <p:sp>
        <p:nvSpPr>
          <p:cNvPr id="73" name="object 22"/>
          <p:cNvSpPr/>
          <p:nvPr/>
        </p:nvSpPr>
        <p:spPr>
          <a:xfrm>
            <a:off x="2051720" y="4581128"/>
            <a:ext cx="1800200" cy="3600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400">
              <a:latin typeface="Bahnschrift Condensed" pitchFamily="34" charset="0"/>
            </a:endParaRPr>
          </a:p>
        </p:txBody>
      </p:sp>
      <p:sp>
        <p:nvSpPr>
          <p:cNvPr id="74" name="object 23"/>
          <p:cNvSpPr txBox="1"/>
          <p:nvPr/>
        </p:nvSpPr>
        <p:spPr>
          <a:xfrm>
            <a:off x="1907704" y="5452079"/>
            <a:ext cx="2880320" cy="137161"/>
          </a:xfrm>
          <a:prstGeom prst="rect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txBody>
          <a:bodyPr vert="horz" wrap="square" lIns="0" tIns="13914" rIns="0" bIns="0" rtlCol="0">
            <a:spAutoFit/>
          </a:bodyPr>
          <a:lstStyle/>
          <a:p>
            <a:pPr marL="11132" algn="ctr">
              <a:spcBef>
                <a:spcPts val="110"/>
              </a:spcBef>
            </a:pPr>
            <a:r>
              <a:rPr sz="800" b="1" spc="9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Производители электротехнической стали </a:t>
            </a:r>
            <a:r>
              <a:rPr sz="800" b="1" spc="13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sz="800" b="1" spc="88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800" b="1" spc="9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России</a:t>
            </a:r>
            <a:endParaRPr sz="8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object 24"/>
          <p:cNvSpPr/>
          <p:nvPr/>
        </p:nvSpPr>
        <p:spPr>
          <a:xfrm>
            <a:off x="2051720" y="5013176"/>
            <a:ext cx="1440160" cy="3600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400">
              <a:latin typeface="Bahnschrift Condensed" pitchFamily="34" charset="0"/>
            </a:endParaRPr>
          </a:p>
        </p:txBody>
      </p:sp>
      <p:sp>
        <p:nvSpPr>
          <p:cNvPr id="76" name="object 26"/>
          <p:cNvSpPr/>
          <p:nvPr/>
        </p:nvSpPr>
        <p:spPr>
          <a:xfrm>
            <a:off x="3563888" y="5013176"/>
            <a:ext cx="1152128" cy="28803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400">
              <a:latin typeface="Bahnschrift Condensed" pitchFamily="34" charset="0"/>
            </a:endParaRPr>
          </a:p>
        </p:txBody>
      </p:sp>
      <p:sp>
        <p:nvSpPr>
          <p:cNvPr id="77" name="object 27"/>
          <p:cNvSpPr/>
          <p:nvPr/>
        </p:nvSpPr>
        <p:spPr>
          <a:xfrm>
            <a:off x="4139952" y="4581128"/>
            <a:ext cx="504056" cy="50405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400">
              <a:latin typeface="Bahnschrift Condensed" pitchFamily="34" charset="0"/>
            </a:endParaRPr>
          </a:p>
        </p:txBody>
      </p:sp>
      <p:sp>
        <p:nvSpPr>
          <p:cNvPr id="78" name="object 28"/>
          <p:cNvSpPr/>
          <p:nvPr/>
        </p:nvSpPr>
        <p:spPr>
          <a:xfrm>
            <a:off x="2051720" y="5733256"/>
            <a:ext cx="1152128" cy="72008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400">
              <a:latin typeface="Bahnschrift Condensed" pitchFamily="34" charset="0"/>
            </a:endParaRPr>
          </a:p>
        </p:txBody>
      </p:sp>
      <p:sp>
        <p:nvSpPr>
          <p:cNvPr id="79" name="object 29"/>
          <p:cNvSpPr/>
          <p:nvPr/>
        </p:nvSpPr>
        <p:spPr>
          <a:xfrm>
            <a:off x="3779912" y="5733256"/>
            <a:ext cx="720080" cy="72008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400">
              <a:latin typeface="Bahnschrift Condensed" pitchFamily="34" charset="0"/>
            </a:endParaRPr>
          </a:p>
        </p:txBody>
      </p:sp>
      <p:sp>
        <p:nvSpPr>
          <p:cNvPr id="84" name="object 31"/>
          <p:cNvSpPr/>
          <p:nvPr/>
        </p:nvSpPr>
        <p:spPr>
          <a:xfrm>
            <a:off x="4788024" y="4797152"/>
            <a:ext cx="1296144" cy="144016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19050">
            <a:solidFill>
              <a:schemeClr val="tx2">
                <a:lumMod val="50000"/>
              </a:schemeClr>
            </a:solidFill>
          </a:ln>
        </p:spPr>
        <p:txBody>
          <a:bodyPr wrap="square" lIns="0" tIns="0" rIns="0" bIns="0" rtlCol="0"/>
          <a:lstStyle/>
          <a:p>
            <a:endParaRPr sz="1400">
              <a:latin typeface="Bahnschrift Condensed" pitchFamily="34" charset="0"/>
            </a:endParaRPr>
          </a:p>
        </p:txBody>
      </p:sp>
      <p:sp>
        <p:nvSpPr>
          <p:cNvPr id="85" name="object 35"/>
          <p:cNvSpPr/>
          <p:nvPr/>
        </p:nvSpPr>
        <p:spPr>
          <a:xfrm>
            <a:off x="6156176" y="4581128"/>
            <a:ext cx="612493" cy="50405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400">
              <a:latin typeface="Bahnschrift Condensed" pitchFamily="34" charset="0"/>
            </a:endParaRPr>
          </a:p>
        </p:txBody>
      </p:sp>
      <p:sp>
        <p:nvSpPr>
          <p:cNvPr id="86" name="object 36"/>
          <p:cNvSpPr/>
          <p:nvPr/>
        </p:nvSpPr>
        <p:spPr>
          <a:xfrm>
            <a:off x="6156176" y="5157192"/>
            <a:ext cx="1368152" cy="36004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400">
              <a:latin typeface="Bahnschrift Condensed" pitchFamily="34" charset="0"/>
            </a:endParaRPr>
          </a:p>
        </p:txBody>
      </p:sp>
      <p:sp>
        <p:nvSpPr>
          <p:cNvPr id="87" name="object 37"/>
          <p:cNvSpPr/>
          <p:nvPr/>
        </p:nvSpPr>
        <p:spPr>
          <a:xfrm>
            <a:off x="6156176" y="5589240"/>
            <a:ext cx="1368152" cy="36004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400">
              <a:latin typeface="Bahnschrift Condensed" pitchFamily="34" charset="0"/>
            </a:endParaRPr>
          </a:p>
        </p:txBody>
      </p:sp>
      <p:sp>
        <p:nvSpPr>
          <p:cNvPr id="88" name="object 38"/>
          <p:cNvSpPr/>
          <p:nvPr/>
        </p:nvSpPr>
        <p:spPr>
          <a:xfrm>
            <a:off x="6156176" y="6093296"/>
            <a:ext cx="1368152" cy="36004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400">
              <a:latin typeface="Bahnschrift Condensed" pitchFamily="34" charset="0"/>
            </a:endParaRPr>
          </a:p>
        </p:txBody>
      </p:sp>
      <p:sp>
        <p:nvSpPr>
          <p:cNvPr id="89" name="object 25"/>
          <p:cNvSpPr/>
          <p:nvPr/>
        </p:nvSpPr>
        <p:spPr>
          <a:xfrm>
            <a:off x="7020272" y="4581128"/>
            <a:ext cx="504056" cy="43204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Bahnschrift Condensed" pitchFamily="34" charset="0"/>
            </a:endParaRPr>
          </a:p>
        </p:txBody>
      </p:sp>
      <p:sp>
        <p:nvSpPr>
          <p:cNvPr id="92" name="object 34"/>
          <p:cNvSpPr/>
          <p:nvPr/>
        </p:nvSpPr>
        <p:spPr>
          <a:xfrm>
            <a:off x="7668344" y="4635896"/>
            <a:ext cx="1296144" cy="1745432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ln w="12700">
            <a:noFill/>
          </a:ln>
        </p:spPr>
        <p:txBody>
          <a:bodyPr wrap="square" lIns="0" tIns="0" rIns="0" bIns="0" rtlCol="0"/>
          <a:lstStyle/>
          <a:p>
            <a:endParaRPr sz="1400">
              <a:latin typeface="Bahnschrift Condensed" pitchFamily="34" charset="0"/>
            </a:endParaRPr>
          </a:p>
        </p:txBody>
      </p:sp>
      <p:cxnSp>
        <p:nvCxnSpPr>
          <p:cNvPr id="93" name="Прямая соединительная линия 92"/>
          <p:cNvCxnSpPr/>
          <p:nvPr/>
        </p:nvCxnSpPr>
        <p:spPr>
          <a:xfrm>
            <a:off x="9036496" y="1988840"/>
            <a:ext cx="0" cy="4608512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>
            <a:off x="467544" y="2060848"/>
            <a:ext cx="0" cy="4536504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>
            <a:off x="467544" y="6597352"/>
            <a:ext cx="7128792" cy="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>
            <a:off x="1907704" y="6597352"/>
            <a:ext cx="7128792" cy="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Прямоугольник 113"/>
          <p:cNvSpPr/>
          <p:nvPr/>
        </p:nvSpPr>
        <p:spPr>
          <a:xfrm>
            <a:off x="4788024" y="4437112"/>
            <a:ext cx="1296144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115" name="Прямоугольник 114"/>
          <p:cNvSpPr/>
          <p:nvPr/>
        </p:nvSpPr>
        <p:spPr>
          <a:xfrm>
            <a:off x="4788024" y="6237312"/>
            <a:ext cx="1296144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1979712" y="1728192"/>
            <a:ext cx="7164288" cy="515719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object 27"/>
          <p:cNvSpPr txBox="1"/>
          <p:nvPr/>
        </p:nvSpPr>
        <p:spPr>
          <a:xfrm>
            <a:off x="2195736" y="1917799"/>
            <a:ext cx="6696744" cy="5005477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R="125230">
              <a:buClr>
                <a:schemeClr val="accent2"/>
              </a:buClr>
              <a:buFont typeface="+mj-lt"/>
              <a:buAutoNum type="arabicPeriod"/>
            </a:pPr>
            <a:r>
              <a:rPr lang="ru-RU" sz="19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Наличие квалифицированной рабочей силы</a:t>
            </a:r>
          </a:p>
          <a:p>
            <a:pPr marR="125230">
              <a:buClr>
                <a:schemeClr val="accent2"/>
              </a:buClr>
              <a:buFont typeface="+mj-lt"/>
              <a:buAutoNum type="arabicPeriod"/>
            </a:pPr>
            <a:r>
              <a:rPr lang="ru-RU" sz="19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Низкие издержки производства за счет близости размещения к поставщикам сырья и материалов</a:t>
            </a:r>
          </a:p>
          <a:p>
            <a:pPr marR="35560">
              <a:lnSpc>
                <a:spcPct val="100200"/>
              </a:lnSpc>
              <a:spcBef>
                <a:spcPts val="100"/>
              </a:spcBef>
              <a:buClr>
                <a:schemeClr val="accent2"/>
              </a:buClr>
              <a:buFont typeface="+mj-lt"/>
              <a:buAutoNum type="arabicPeriod"/>
            </a:pPr>
            <a:r>
              <a:rPr lang="ru-RU" sz="19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Партнером </a:t>
            </a:r>
            <a:r>
              <a:rPr lang="ru-RU" sz="195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проекта может  </a:t>
            </a:r>
            <a:r>
              <a:rPr lang="ru-RU" sz="19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быть </a:t>
            </a:r>
            <a:r>
              <a:rPr lang="ru-RU" sz="195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Ивановский  энергетический университет,  </a:t>
            </a:r>
            <a:r>
              <a:rPr lang="ru-RU" sz="19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который специализируется</a:t>
            </a:r>
            <a:r>
              <a:rPr lang="ru-RU" sz="1950" b="1" spc="-13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9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 электроприводах</a:t>
            </a:r>
          </a:p>
          <a:p>
            <a:pPr marR="121285">
              <a:lnSpc>
                <a:spcPct val="100200"/>
              </a:lnSpc>
              <a:spcBef>
                <a:spcPts val="525"/>
              </a:spcBef>
              <a:buClr>
                <a:schemeClr val="accent2"/>
              </a:buClr>
              <a:buFont typeface="+mj-lt"/>
              <a:buAutoNum type="arabicPeriod"/>
            </a:pPr>
            <a:r>
              <a:rPr lang="ru-RU" sz="19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Производство </a:t>
            </a:r>
            <a:r>
              <a:rPr lang="ru-RU" sz="195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может </a:t>
            </a:r>
            <a:r>
              <a:rPr lang="ru-RU" sz="19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быть  размещено в </a:t>
            </a:r>
            <a:r>
              <a:rPr lang="ru-RU" sz="195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короткие</a:t>
            </a:r>
            <a:r>
              <a:rPr lang="ru-RU" sz="1950" b="1" spc="-7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9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сроки  на готовых площадках  индустриальных парков с  </a:t>
            </a:r>
            <a:r>
              <a:rPr lang="ru-RU" sz="195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минимальной </a:t>
            </a:r>
            <a:r>
              <a:rPr lang="ru-RU" sz="19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арендой и  </a:t>
            </a:r>
            <a:r>
              <a:rPr lang="ru-RU" sz="195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дешевыми</a:t>
            </a:r>
            <a:r>
              <a:rPr lang="ru-RU" sz="195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95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энергоресурсами</a:t>
            </a:r>
            <a:endParaRPr lang="ru-RU" sz="195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R="391160">
              <a:lnSpc>
                <a:spcPct val="100200"/>
              </a:lnSpc>
              <a:spcBef>
                <a:spcPts val="335"/>
              </a:spcBef>
              <a:buClr>
                <a:schemeClr val="accent2"/>
              </a:buClr>
              <a:buFont typeface="+mj-lt"/>
              <a:buAutoNum type="arabicPeriod"/>
            </a:pPr>
            <a:r>
              <a:rPr lang="ru-RU" sz="195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Наличие </a:t>
            </a:r>
            <a:r>
              <a:rPr lang="ru-RU" sz="19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большого  </a:t>
            </a:r>
            <a:r>
              <a:rPr lang="ru-RU" sz="195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количества  машиностроительных  компаний позволяет  </a:t>
            </a:r>
            <a:r>
              <a:rPr lang="ru-RU" sz="195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аутсорсить</a:t>
            </a:r>
            <a:r>
              <a:rPr lang="ru-RU" sz="1950" b="1" spc="-9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9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производство  </a:t>
            </a:r>
            <a:r>
              <a:rPr lang="ru-RU" sz="195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комплектующих</a:t>
            </a:r>
            <a:endParaRPr lang="ru-RU" sz="195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R="5080">
              <a:lnSpc>
                <a:spcPct val="100299"/>
              </a:lnSpc>
              <a:spcBef>
                <a:spcPts val="550"/>
              </a:spcBef>
              <a:buClr>
                <a:schemeClr val="accent2"/>
              </a:buClr>
              <a:buFont typeface="+mj-lt"/>
              <a:buAutoNum type="arabicPeriod"/>
            </a:pPr>
            <a:r>
              <a:rPr lang="ru-RU" sz="195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Уровень </a:t>
            </a:r>
            <a:r>
              <a:rPr lang="ru-RU" sz="19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заработной платы в  </a:t>
            </a:r>
            <a:r>
              <a:rPr lang="ru-RU" sz="195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сегменте </a:t>
            </a:r>
            <a:r>
              <a:rPr lang="ru-RU" sz="19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производства  </a:t>
            </a:r>
            <a:r>
              <a:rPr lang="ru-RU" sz="195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электрооборудования </a:t>
            </a:r>
            <a:r>
              <a:rPr lang="ru-RU" sz="19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– самый  </a:t>
            </a:r>
            <a:r>
              <a:rPr lang="ru-RU" sz="195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низкий </a:t>
            </a:r>
            <a:r>
              <a:rPr lang="ru-RU" sz="19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950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9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ЦФО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332656"/>
            <a:ext cx="4608512" cy="64807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object 27"/>
          <p:cNvSpPr txBox="1"/>
          <p:nvPr/>
        </p:nvSpPr>
        <p:spPr>
          <a:xfrm>
            <a:off x="755576" y="200408"/>
            <a:ext cx="4608512" cy="668392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ПРЕИМУЩЕСТВА РАЗМЕЩЕНИЯ В ИВАНОВСКОМ РЕГИОНЕ</a:t>
            </a:r>
            <a:endParaRPr sz="3200" b="1" baseline="529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bject 25"/>
          <p:cNvSpPr/>
          <p:nvPr/>
        </p:nvSpPr>
        <p:spPr>
          <a:xfrm>
            <a:off x="565449" y="1772816"/>
            <a:ext cx="1198239" cy="118603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26"/>
          <p:cNvSpPr/>
          <p:nvPr/>
        </p:nvSpPr>
        <p:spPr>
          <a:xfrm>
            <a:off x="755576" y="5949280"/>
            <a:ext cx="825231" cy="7920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34"/>
          <p:cNvSpPr/>
          <p:nvPr/>
        </p:nvSpPr>
        <p:spPr>
          <a:xfrm>
            <a:off x="539552" y="3068960"/>
            <a:ext cx="1224136" cy="12241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35"/>
          <p:cNvSpPr/>
          <p:nvPr/>
        </p:nvSpPr>
        <p:spPr>
          <a:xfrm>
            <a:off x="539552" y="4365880"/>
            <a:ext cx="1080120" cy="28725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36"/>
          <p:cNvSpPr/>
          <p:nvPr/>
        </p:nvSpPr>
        <p:spPr>
          <a:xfrm>
            <a:off x="539552" y="4653136"/>
            <a:ext cx="1224136" cy="28803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37"/>
          <p:cNvSpPr/>
          <p:nvPr/>
        </p:nvSpPr>
        <p:spPr>
          <a:xfrm>
            <a:off x="558322" y="4941168"/>
            <a:ext cx="1133358" cy="32001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38"/>
          <p:cNvSpPr/>
          <p:nvPr/>
        </p:nvSpPr>
        <p:spPr>
          <a:xfrm>
            <a:off x="899592" y="5265036"/>
            <a:ext cx="576064" cy="61223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Елена\Desktop\1с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" name="object 27"/>
          <p:cNvSpPr txBox="1"/>
          <p:nvPr/>
        </p:nvSpPr>
        <p:spPr>
          <a:xfrm>
            <a:off x="611560" y="1834564"/>
            <a:ext cx="5976664" cy="4402748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indent="12700">
              <a:lnSpc>
                <a:spcPct val="100000"/>
              </a:lnSpc>
              <a:spcBef>
                <a:spcPts val="530"/>
              </a:spcBef>
              <a:buClr>
                <a:schemeClr val="accent2"/>
              </a:buClr>
              <a:buAutoNum type="arabicPeriod"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НИОКР и </a:t>
            </a:r>
            <a:r>
              <a:rPr lang="ru-RU" sz="2800" b="1" spc="-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развитие</a:t>
            </a:r>
            <a:r>
              <a:rPr lang="ru-RU" sz="2800" b="1" spc="-2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продукта</a:t>
            </a:r>
          </a:p>
          <a:p>
            <a:pPr indent="12700">
              <a:lnSpc>
                <a:spcPct val="100000"/>
              </a:lnSpc>
              <a:spcBef>
                <a:spcPts val="530"/>
              </a:spcBef>
              <a:buClr>
                <a:schemeClr val="accent2"/>
              </a:buClr>
              <a:buAutoNum type="arabicPeriod"/>
            </a:pPr>
            <a:endParaRPr lang="ru-RU" sz="28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indent="12700">
              <a:lnSpc>
                <a:spcPct val="100000"/>
              </a:lnSpc>
              <a:spcBef>
                <a:spcPts val="525"/>
              </a:spcBef>
              <a:buClr>
                <a:schemeClr val="accent2"/>
              </a:buClr>
              <a:buAutoNum type="arabicPeriod"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Производство</a:t>
            </a:r>
            <a:r>
              <a:rPr lang="ru-RU" sz="2800" b="1" spc="-4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комплектующих</a:t>
            </a:r>
          </a:p>
          <a:p>
            <a:pPr indent="12700">
              <a:lnSpc>
                <a:spcPct val="100000"/>
              </a:lnSpc>
              <a:spcBef>
                <a:spcPts val="525"/>
              </a:spcBef>
              <a:buClr>
                <a:schemeClr val="accent2"/>
              </a:buClr>
              <a:buAutoNum type="arabicPeriod"/>
            </a:pPr>
            <a:endParaRPr lang="ru-RU" sz="28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indent="12700">
              <a:lnSpc>
                <a:spcPct val="100000"/>
              </a:lnSpc>
              <a:spcBef>
                <a:spcPts val="530"/>
              </a:spcBef>
              <a:buClr>
                <a:schemeClr val="accent2"/>
              </a:buClr>
              <a:buAutoNum type="arabicPeriod"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Сборка</a:t>
            </a:r>
            <a:r>
              <a:rPr lang="ru-RU" sz="2800" b="1" spc="-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изделий</a:t>
            </a:r>
          </a:p>
          <a:p>
            <a:pPr indent="12700">
              <a:lnSpc>
                <a:spcPct val="100000"/>
              </a:lnSpc>
              <a:spcBef>
                <a:spcPts val="530"/>
              </a:spcBef>
              <a:buClr>
                <a:schemeClr val="accent2"/>
              </a:buClr>
              <a:buAutoNum type="arabicPeriod"/>
            </a:pPr>
            <a:endParaRPr lang="ru-RU" sz="28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indent="12700">
              <a:lnSpc>
                <a:spcPct val="100000"/>
              </a:lnSpc>
              <a:spcBef>
                <a:spcPts val="530"/>
              </a:spcBef>
              <a:buClr>
                <a:schemeClr val="accent2"/>
              </a:buClr>
              <a:buAutoNum type="arabicPeriod"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Монтаж в </a:t>
            </a:r>
            <a:r>
              <a:rPr lang="ru-RU" sz="2800" b="1" spc="-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конечное</a:t>
            </a:r>
            <a:r>
              <a:rPr lang="ru-RU" sz="2800" b="1" spc="-3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устройство</a:t>
            </a:r>
          </a:p>
          <a:p>
            <a:pPr indent="12700">
              <a:lnSpc>
                <a:spcPct val="100000"/>
              </a:lnSpc>
              <a:spcBef>
                <a:spcPts val="530"/>
              </a:spcBef>
              <a:buClr>
                <a:schemeClr val="accent2"/>
              </a:buClr>
              <a:buAutoNum type="arabicPeriod"/>
            </a:pPr>
            <a:endParaRPr lang="ru-RU" sz="28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indent="12700">
              <a:lnSpc>
                <a:spcPct val="100000"/>
              </a:lnSpc>
              <a:spcBef>
                <a:spcPts val="525"/>
              </a:spcBef>
              <a:buClr>
                <a:schemeClr val="accent2"/>
              </a:buClr>
              <a:buAutoNum type="arabicPeriod"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Сбыт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332656"/>
            <a:ext cx="2808312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object 27"/>
          <p:cNvSpPr txBox="1"/>
          <p:nvPr/>
        </p:nvSpPr>
        <p:spPr>
          <a:xfrm>
            <a:off x="611560" y="352599"/>
            <a:ext cx="2808312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БИЗНЕС - МОДЕЛЬ</a:t>
            </a:r>
            <a:endParaRPr sz="3200" b="1" baseline="529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object 4"/>
          <p:cNvSpPr txBox="1">
            <a:spLocks/>
          </p:cNvSpPr>
          <p:nvPr/>
        </p:nvSpPr>
        <p:spPr>
          <a:xfrm>
            <a:off x="611560" y="1124744"/>
            <a:ext cx="5472608" cy="257462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pPr marL="11132" marR="4453" lvl="0">
              <a:spcBef>
                <a:spcPts val="88"/>
              </a:spcBef>
            </a:pPr>
            <a:r>
              <a:rPr lang="ru-RU" sz="1600" b="1" spc="-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Может </a:t>
            </a:r>
            <a:r>
              <a:rPr lang="ru-RU" sz="16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состоять  из пяти основных</a:t>
            </a:r>
            <a:r>
              <a:rPr lang="ru-RU" sz="1600" b="1" spc="-5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процессов: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" name="object 27"/>
          <p:cNvSpPr txBox="1"/>
          <p:nvPr/>
        </p:nvSpPr>
        <p:spPr>
          <a:xfrm>
            <a:off x="683568" y="764704"/>
            <a:ext cx="5400600" cy="1304464"/>
          </a:xfrm>
          <a:prstGeom prst="rect">
            <a:avLst/>
          </a:prstGeom>
        </p:spPr>
        <p:txBody>
          <a:bodyPr vert="horz" wrap="square" lIns="0" tIns="11688" rIns="0" bIns="0" numCol="1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5"/>
              </a:spcBef>
              <a:buClr>
                <a:schemeClr val="accent2"/>
              </a:buClr>
              <a:buFont typeface="+mj-lt"/>
              <a:buAutoNum type="arabicPeriod"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Объем рынка </a:t>
            </a:r>
            <a:r>
              <a:rPr lang="ru-RU" sz="2000" b="1" spc="-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электроприводов оценивается 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2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70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млрд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руб. из которых </a:t>
            </a:r>
            <a:r>
              <a:rPr lang="ru-RU" sz="2000" b="1" spc="-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больше  половины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приходится на</a:t>
            </a:r>
            <a:r>
              <a:rPr lang="ru-RU" sz="2000" b="1" spc="-6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импорт</a:t>
            </a:r>
          </a:p>
          <a:p>
            <a:pPr marR="125230">
              <a:buClr>
                <a:schemeClr val="accent2"/>
              </a:buClr>
              <a:buFont typeface="+mj-lt"/>
              <a:buAutoNum type="arabicPeriod"/>
            </a:pP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11560" y="332656"/>
            <a:ext cx="3816424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object 27"/>
          <p:cNvSpPr txBox="1"/>
          <p:nvPr/>
        </p:nvSpPr>
        <p:spPr>
          <a:xfrm>
            <a:off x="611560" y="352599"/>
            <a:ext cx="3816424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РЫНОЧНЫЙ ПОТЕНЦИАЛ</a:t>
            </a:r>
            <a:endParaRPr sz="3200" b="1" baseline="529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object 27"/>
          <p:cNvSpPr txBox="1"/>
          <p:nvPr/>
        </p:nvSpPr>
        <p:spPr>
          <a:xfrm>
            <a:off x="683568" y="1944320"/>
            <a:ext cx="8424936" cy="3140864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indent="12700">
              <a:lnSpc>
                <a:spcPts val="1260"/>
              </a:lnSpc>
              <a:spcBef>
                <a:spcPts val="155"/>
              </a:spcBef>
              <a:buClr>
                <a:schemeClr val="accent2"/>
              </a:buClr>
              <a:buFont typeface="+mj-lt"/>
              <a:buAutoNum type="arabicPeriod" startAt="2"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Рынок растет во </a:t>
            </a:r>
            <a:r>
              <a:rPr lang="ru-RU" sz="2000" b="1" spc="-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всех сегментах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темпами</a:t>
            </a:r>
            <a:r>
              <a:rPr lang="ru-RU" sz="2000" b="1" spc="-5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spc="-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 </a:t>
            </a:r>
            <a:r>
              <a:rPr lang="ru-RU" sz="2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ru-RU" sz="20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spc="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</a:t>
            </a:r>
            <a:r>
              <a:rPr lang="ru-RU" sz="2000" b="1" spc="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20</a:t>
            </a:r>
            <a:r>
              <a:rPr lang="ru-RU" sz="20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spc="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%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2000" b="1" spc="-25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spc="-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год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147955" indent="12700">
              <a:lnSpc>
                <a:spcPct val="100000"/>
              </a:lnSpc>
              <a:spcBef>
                <a:spcPts val="855"/>
              </a:spcBef>
              <a:buClr>
                <a:schemeClr val="accent2"/>
              </a:buClr>
              <a:buFont typeface="+mj-lt"/>
              <a:buAutoNum type="arabicPeriod" startAt="2"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Ключевые </a:t>
            </a:r>
            <a:r>
              <a:rPr lang="ru-RU" sz="2000" b="1" spc="-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сегменты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привлекательные для  локализации</a:t>
            </a:r>
            <a:r>
              <a:rPr lang="ru-RU" sz="2000" b="1" spc="-3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приводы:</a:t>
            </a:r>
          </a:p>
          <a:p>
            <a:pPr marR="831850" indent="11113">
              <a:lnSpc>
                <a:spcPct val="100000"/>
              </a:lnSpc>
              <a:buClr>
                <a:schemeClr val="accent2"/>
              </a:buClr>
              <a:buFont typeface="Arial" pitchFamily="34" charset="0"/>
              <a:buChar char="•"/>
              <a:tabLst>
                <a:tab pos="163830" algn="l"/>
              </a:tabLst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для станков и</a:t>
            </a:r>
            <a:r>
              <a:rPr lang="ru-RU" sz="2000" b="1" spc="-9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промышленного  </a:t>
            </a:r>
            <a:r>
              <a:rPr lang="ru-RU" sz="2000" b="1" spc="-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оборудования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indent="11113">
              <a:lnSpc>
                <a:spcPct val="100000"/>
              </a:lnSpc>
              <a:buClr>
                <a:schemeClr val="accent2"/>
              </a:buClr>
              <a:buFont typeface="Arial" pitchFamily="34" charset="0"/>
              <a:buChar char="•"/>
              <a:tabLst>
                <a:tab pos="163830" algn="l"/>
              </a:tabLst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для трубопроводной</a:t>
            </a:r>
            <a:r>
              <a:rPr lang="ru-RU" sz="2000" b="1" spc="-4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арматуры</a:t>
            </a:r>
          </a:p>
          <a:p>
            <a:pPr indent="11113">
              <a:lnSpc>
                <a:spcPct val="100000"/>
              </a:lnSpc>
              <a:spcBef>
                <a:spcPts val="10"/>
              </a:spcBef>
              <a:buClr>
                <a:schemeClr val="accent2"/>
              </a:buClr>
              <a:buFont typeface="Arial" pitchFamily="34" charset="0"/>
              <a:buChar char="•"/>
              <a:tabLst>
                <a:tab pos="163830" algn="l"/>
              </a:tabLst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бытовых</a:t>
            </a:r>
            <a:r>
              <a:rPr lang="ru-RU" sz="2000" b="1" spc="-1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приборов</a:t>
            </a:r>
          </a:p>
          <a:p>
            <a:pPr indent="11113">
              <a:lnSpc>
                <a:spcPct val="100000"/>
              </a:lnSpc>
              <a:buClr>
                <a:schemeClr val="accent2"/>
              </a:buClr>
              <a:buFont typeface="Arial" pitchFamily="34" charset="0"/>
              <a:buChar char="•"/>
              <a:tabLst>
                <a:tab pos="163830" algn="l"/>
              </a:tabLst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систем</a:t>
            </a:r>
            <a:r>
              <a:rPr lang="ru-RU" sz="2000" b="1" spc="-10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вентиляции</a:t>
            </a:r>
          </a:p>
          <a:p>
            <a:pPr marR="274955" indent="44450">
              <a:lnSpc>
                <a:spcPct val="100299"/>
              </a:lnSpc>
              <a:spcBef>
                <a:spcPts val="550"/>
              </a:spcBef>
              <a:buClr>
                <a:schemeClr val="accent2"/>
              </a:buClr>
              <a:buFont typeface="+mj-lt"/>
              <a:buAutoNum type="arabicPeriod" startAt="4"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Инвесторами </a:t>
            </a:r>
            <a:r>
              <a:rPr lang="ru-RU" sz="2000" b="1" spc="-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могут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быть крупные  иностранные </a:t>
            </a:r>
            <a:r>
              <a:rPr lang="ru-RU" sz="2000" b="1" spc="-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компании,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которые </a:t>
            </a:r>
            <a:r>
              <a:rPr lang="ru-RU" sz="2000" b="1" spc="-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сейчас 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импортируют </a:t>
            </a:r>
            <a:r>
              <a:rPr lang="ru-RU" sz="2000" b="1" spc="-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значительные объемы 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продукции</a:t>
            </a:r>
          </a:p>
        </p:txBody>
      </p:sp>
      <p:sp>
        <p:nvSpPr>
          <p:cNvPr id="12" name="object 19"/>
          <p:cNvSpPr/>
          <p:nvPr/>
        </p:nvSpPr>
        <p:spPr>
          <a:xfrm>
            <a:off x="683568" y="6093296"/>
            <a:ext cx="1656184" cy="5760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9"/>
          <p:cNvSpPr/>
          <p:nvPr/>
        </p:nvSpPr>
        <p:spPr>
          <a:xfrm>
            <a:off x="3491880" y="5877272"/>
            <a:ext cx="2016224" cy="8367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30"/>
          <p:cNvSpPr/>
          <p:nvPr/>
        </p:nvSpPr>
        <p:spPr>
          <a:xfrm>
            <a:off x="7092280" y="5229200"/>
            <a:ext cx="1656184" cy="72008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32"/>
          <p:cNvSpPr/>
          <p:nvPr/>
        </p:nvSpPr>
        <p:spPr>
          <a:xfrm>
            <a:off x="7020272" y="6021288"/>
            <a:ext cx="1728192" cy="76470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33"/>
          <p:cNvSpPr/>
          <p:nvPr/>
        </p:nvSpPr>
        <p:spPr>
          <a:xfrm>
            <a:off x="827584" y="5373216"/>
            <a:ext cx="1296144" cy="43204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31"/>
          <p:cNvSpPr/>
          <p:nvPr/>
        </p:nvSpPr>
        <p:spPr>
          <a:xfrm>
            <a:off x="3419872" y="5229200"/>
            <a:ext cx="2304256" cy="57606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9" name="object 36"/>
          <p:cNvSpPr/>
          <p:nvPr/>
        </p:nvSpPr>
        <p:spPr>
          <a:xfrm>
            <a:off x="7308304" y="4509120"/>
            <a:ext cx="1653539" cy="15841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28575">
            <a:solidFill>
              <a:schemeClr val="accent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38"/>
          <p:cNvSpPr/>
          <p:nvPr/>
        </p:nvSpPr>
        <p:spPr>
          <a:xfrm>
            <a:off x="5580112" y="4509120"/>
            <a:ext cx="1728192" cy="1584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28575">
            <a:solidFill>
              <a:schemeClr val="accent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37"/>
          <p:cNvSpPr/>
          <p:nvPr/>
        </p:nvSpPr>
        <p:spPr>
          <a:xfrm>
            <a:off x="5580113" y="2276872"/>
            <a:ext cx="3384376" cy="222961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42"/>
          <p:cNvSpPr/>
          <p:nvPr/>
        </p:nvSpPr>
        <p:spPr>
          <a:xfrm>
            <a:off x="6532566" y="3080020"/>
            <a:ext cx="454151" cy="42824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11560" y="749688"/>
            <a:ext cx="2376264" cy="519072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 lvl="0">
              <a:spcBef>
                <a:spcPts val="88"/>
              </a:spcBef>
            </a:pPr>
            <a:r>
              <a:rPr lang="ru-RU" sz="11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Проект может </a:t>
            </a:r>
            <a:r>
              <a:rPr lang="ru-RU" sz="1100" b="1" spc="-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быть </a:t>
            </a:r>
            <a:r>
              <a:rPr lang="ru-RU" sz="11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размещен на </a:t>
            </a:r>
            <a:r>
              <a:rPr lang="ru-RU" sz="1100" b="1" spc="-5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brownfield</a:t>
            </a:r>
            <a:r>
              <a:rPr lang="ru-RU" sz="1100" b="1" spc="-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1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площадях </a:t>
            </a:r>
            <a:r>
              <a:rPr lang="ru-RU" sz="1100" b="1" spc="-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индустриального парка  Кинешма</a:t>
            </a:r>
            <a:endParaRPr sz="1100" b="1" spc="-9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11560" y="332656"/>
            <a:ext cx="4968552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object 27"/>
          <p:cNvSpPr txBox="1"/>
          <p:nvPr/>
        </p:nvSpPr>
        <p:spPr>
          <a:xfrm>
            <a:off x="611560" y="352599"/>
            <a:ext cx="4968552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ТРЕБОВАНИЕ К ИНФРАСТРУКТУРЕ</a:t>
            </a:r>
            <a:endParaRPr sz="3200" b="1" baseline="529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object 9"/>
          <p:cNvSpPr/>
          <p:nvPr/>
        </p:nvSpPr>
        <p:spPr>
          <a:xfrm>
            <a:off x="386703" y="947923"/>
            <a:ext cx="5121401" cy="291312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10"/>
          <p:cNvSpPr txBox="1"/>
          <p:nvPr/>
        </p:nvSpPr>
        <p:spPr>
          <a:xfrm>
            <a:off x="2523587" y="2407357"/>
            <a:ext cx="41592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latin typeface="Verdana"/>
                <a:cs typeface="Verdana"/>
              </a:rPr>
              <a:t>И</a:t>
            </a:r>
            <a:r>
              <a:rPr sz="700" spc="-5" dirty="0">
                <a:latin typeface="Verdana"/>
                <a:cs typeface="Verdana"/>
              </a:rPr>
              <a:t>в</a:t>
            </a:r>
            <a:r>
              <a:rPr sz="700" dirty="0">
                <a:latin typeface="Verdana"/>
                <a:cs typeface="Verdana"/>
              </a:rPr>
              <a:t>а</a:t>
            </a:r>
            <a:r>
              <a:rPr sz="700" spc="-10" dirty="0">
                <a:latin typeface="Verdana"/>
                <a:cs typeface="Verdana"/>
              </a:rPr>
              <a:t>н</a:t>
            </a:r>
            <a:r>
              <a:rPr sz="700" spc="-5" dirty="0">
                <a:latin typeface="Verdana"/>
                <a:cs typeface="Verdana"/>
              </a:rPr>
              <a:t>ово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69" name="object 11"/>
          <p:cNvSpPr txBox="1"/>
          <p:nvPr/>
        </p:nvSpPr>
        <p:spPr>
          <a:xfrm>
            <a:off x="2994486" y="2728924"/>
            <a:ext cx="22161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latin typeface="Verdana"/>
                <a:cs typeface="Verdana"/>
              </a:rPr>
              <a:t>Шу</a:t>
            </a:r>
            <a:r>
              <a:rPr sz="700" spc="-5" dirty="0">
                <a:latin typeface="Verdana"/>
                <a:cs typeface="Verdana"/>
              </a:rPr>
              <a:t>я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70" name="object 12"/>
          <p:cNvSpPr txBox="1"/>
          <p:nvPr/>
        </p:nvSpPr>
        <p:spPr>
          <a:xfrm>
            <a:off x="1371434" y="2739606"/>
            <a:ext cx="40259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latin typeface="Verdana"/>
                <a:cs typeface="Verdana"/>
              </a:rPr>
              <a:t>Те</a:t>
            </a:r>
            <a:r>
              <a:rPr sz="700" spc="-10" dirty="0">
                <a:latin typeface="Verdana"/>
                <a:cs typeface="Verdana"/>
              </a:rPr>
              <a:t>йко</a:t>
            </a:r>
            <a:r>
              <a:rPr sz="700" spc="5" dirty="0">
                <a:latin typeface="Verdana"/>
                <a:cs typeface="Verdana"/>
              </a:rPr>
              <a:t>в</a:t>
            </a:r>
            <a:r>
              <a:rPr sz="700" spc="-5" dirty="0">
                <a:latin typeface="Verdana"/>
                <a:cs typeface="Verdana"/>
              </a:rPr>
              <a:t>о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71" name="object 13"/>
          <p:cNvSpPr txBox="1"/>
          <p:nvPr/>
        </p:nvSpPr>
        <p:spPr>
          <a:xfrm>
            <a:off x="670391" y="2264094"/>
            <a:ext cx="1238250" cy="3225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28015">
              <a:lnSpc>
                <a:spcPts val="750"/>
              </a:lnSpc>
              <a:spcBef>
                <a:spcPts val="95"/>
              </a:spcBef>
            </a:pPr>
            <a:r>
              <a:rPr sz="700" spc="-10" dirty="0">
                <a:latin typeface="Verdana"/>
                <a:cs typeface="Verdana"/>
              </a:rPr>
              <a:t>Ком</a:t>
            </a:r>
            <a:r>
              <a:rPr sz="700" spc="-5" dirty="0">
                <a:latin typeface="Verdana"/>
                <a:cs typeface="Verdana"/>
              </a:rPr>
              <a:t>с</a:t>
            </a:r>
            <a:r>
              <a:rPr sz="700" spc="-10" dirty="0">
                <a:latin typeface="Verdana"/>
                <a:cs typeface="Verdana"/>
              </a:rPr>
              <a:t>омо</a:t>
            </a:r>
            <a:r>
              <a:rPr sz="700" spc="5" dirty="0">
                <a:latin typeface="Verdana"/>
                <a:cs typeface="Verdana"/>
              </a:rPr>
              <a:t>л</a:t>
            </a:r>
            <a:r>
              <a:rPr sz="700" spc="-10" dirty="0">
                <a:latin typeface="Verdana"/>
                <a:cs typeface="Verdana"/>
              </a:rPr>
              <a:t>ь</a:t>
            </a:r>
            <a:r>
              <a:rPr sz="700" spc="-5" dirty="0">
                <a:latin typeface="Verdana"/>
                <a:cs typeface="Verdana"/>
              </a:rPr>
              <a:t>ск</a:t>
            </a:r>
            <a:endParaRPr sz="700">
              <a:latin typeface="Verdana"/>
              <a:cs typeface="Verdana"/>
            </a:endParaRPr>
          </a:p>
          <a:p>
            <a:pPr marL="12700">
              <a:lnSpc>
                <a:spcPts val="750"/>
              </a:lnSpc>
            </a:pPr>
            <a:r>
              <a:rPr sz="700" spc="-5" dirty="0">
                <a:latin typeface="Verdana"/>
                <a:cs typeface="Verdana"/>
              </a:rPr>
              <a:t>Ильинское-</a:t>
            </a:r>
            <a:endParaRPr sz="700">
              <a:latin typeface="Verdana"/>
              <a:cs typeface="Verdana"/>
            </a:endParaRPr>
          </a:p>
          <a:p>
            <a:pPr marL="35560">
              <a:lnSpc>
                <a:spcPct val="100000"/>
              </a:lnSpc>
            </a:pPr>
            <a:r>
              <a:rPr sz="700" spc="-5" dirty="0">
                <a:latin typeface="Verdana"/>
                <a:cs typeface="Verdana"/>
              </a:rPr>
              <a:t>Хованское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72" name="object 14"/>
          <p:cNvSpPr txBox="1"/>
          <p:nvPr/>
        </p:nvSpPr>
        <p:spPr>
          <a:xfrm>
            <a:off x="1107771" y="3155611"/>
            <a:ext cx="454659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8900" marR="5080" indent="-76835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latin typeface="Verdana"/>
                <a:cs typeface="Verdana"/>
              </a:rPr>
              <a:t>Г</a:t>
            </a:r>
            <a:r>
              <a:rPr sz="700" spc="-10" dirty="0">
                <a:latin typeface="Verdana"/>
                <a:cs typeface="Verdana"/>
              </a:rPr>
              <a:t>а</a:t>
            </a:r>
            <a:r>
              <a:rPr sz="700" spc="5" dirty="0">
                <a:latin typeface="Verdana"/>
                <a:cs typeface="Verdana"/>
              </a:rPr>
              <a:t>в</a:t>
            </a:r>
            <a:r>
              <a:rPr sz="700" spc="-10" dirty="0">
                <a:latin typeface="Verdana"/>
                <a:cs typeface="Verdana"/>
              </a:rPr>
              <a:t>р</a:t>
            </a:r>
            <a:r>
              <a:rPr sz="700" spc="-15" dirty="0">
                <a:latin typeface="Verdana"/>
                <a:cs typeface="Verdana"/>
              </a:rPr>
              <a:t>и</a:t>
            </a:r>
            <a:r>
              <a:rPr sz="700" dirty="0">
                <a:latin typeface="Verdana"/>
                <a:cs typeface="Verdana"/>
              </a:rPr>
              <a:t>л</a:t>
            </a:r>
            <a:r>
              <a:rPr sz="700" spc="-10" dirty="0">
                <a:latin typeface="Verdana"/>
                <a:cs typeface="Verdana"/>
              </a:rPr>
              <a:t>о</a:t>
            </a:r>
            <a:r>
              <a:rPr sz="700" spc="-5" dirty="0">
                <a:latin typeface="Verdana"/>
                <a:cs typeface="Verdana"/>
              </a:rPr>
              <a:t>в  Посад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73" name="object 15"/>
          <p:cNvSpPr txBox="1"/>
          <p:nvPr/>
        </p:nvSpPr>
        <p:spPr>
          <a:xfrm>
            <a:off x="2566234" y="3199796"/>
            <a:ext cx="36131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latin typeface="Verdana"/>
                <a:cs typeface="Verdana"/>
              </a:rPr>
              <a:t>С</a:t>
            </a:r>
            <a:r>
              <a:rPr sz="700" spc="-10" dirty="0">
                <a:latin typeface="Verdana"/>
                <a:cs typeface="Verdana"/>
              </a:rPr>
              <a:t>а</a:t>
            </a:r>
            <a:r>
              <a:rPr sz="700" spc="-5" dirty="0">
                <a:latin typeface="Verdana"/>
                <a:cs typeface="Verdana"/>
              </a:rPr>
              <a:t>в</a:t>
            </a:r>
            <a:r>
              <a:rPr sz="700" spc="-10" dirty="0">
                <a:latin typeface="Verdana"/>
                <a:cs typeface="Verdana"/>
              </a:rPr>
              <a:t>и</a:t>
            </a:r>
            <a:r>
              <a:rPr sz="700" spc="-5" dirty="0">
                <a:latin typeface="Verdana"/>
                <a:cs typeface="Verdana"/>
              </a:rPr>
              <a:t>но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74" name="object 16"/>
          <p:cNvSpPr txBox="1"/>
          <p:nvPr/>
        </p:nvSpPr>
        <p:spPr>
          <a:xfrm>
            <a:off x="2110587" y="2799031"/>
            <a:ext cx="43116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latin typeface="Verdana"/>
                <a:cs typeface="Verdana"/>
              </a:rPr>
              <a:t>Лежнево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96" name="object 17"/>
          <p:cNvSpPr txBox="1"/>
          <p:nvPr/>
        </p:nvSpPr>
        <p:spPr>
          <a:xfrm>
            <a:off x="3579704" y="3271441"/>
            <a:ext cx="24066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latin typeface="Verdana"/>
                <a:cs typeface="Verdana"/>
              </a:rPr>
              <a:t>Ю</a:t>
            </a:r>
            <a:r>
              <a:rPr sz="700" spc="-5" dirty="0">
                <a:latin typeface="Verdana"/>
                <a:cs typeface="Verdana"/>
              </a:rPr>
              <a:t>жа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97" name="object 18"/>
          <p:cNvSpPr txBox="1"/>
          <p:nvPr/>
        </p:nvSpPr>
        <p:spPr>
          <a:xfrm>
            <a:off x="3927167" y="2322036"/>
            <a:ext cx="19558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latin typeface="Verdana"/>
                <a:cs typeface="Verdana"/>
              </a:rPr>
              <a:t>Л</a:t>
            </a:r>
            <a:r>
              <a:rPr sz="700" spc="-10" dirty="0">
                <a:latin typeface="Verdana"/>
                <a:cs typeface="Verdana"/>
              </a:rPr>
              <a:t>у</a:t>
            </a:r>
            <a:r>
              <a:rPr sz="700" spc="-5" dirty="0">
                <a:latin typeface="Verdana"/>
                <a:cs typeface="Verdana"/>
              </a:rPr>
              <a:t>х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04" name="object 19"/>
          <p:cNvSpPr txBox="1"/>
          <p:nvPr/>
        </p:nvSpPr>
        <p:spPr>
          <a:xfrm>
            <a:off x="3044767" y="2119294"/>
            <a:ext cx="4083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latin typeface="Verdana"/>
                <a:cs typeface="Verdana"/>
              </a:rPr>
              <a:t>Родники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06" name="object 20"/>
          <p:cNvSpPr txBox="1"/>
          <p:nvPr/>
        </p:nvSpPr>
        <p:spPr>
          <a:xfrm>
            <a:off x="2503761" y="1550880"/>
            <a:ext cx="5353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latin typeface="Verdana"/>
                <a:cs typeface="Verdana"/>
              </a:rPr>
              <a:t>П</a:t>
            </a:r>
            <a:r>
              <a:rPr sz="700" spc="-10" dirty="0">
                <a:latin typeface="Verdana"/>
                <a:cs typeface="Verdana"/>
              </a:rPr>
              <a:t>ри</a:t>
            </a:r>
            <a:r>
              <a:rPr sz="700" spc="-5" dirty="0">
                <a:latin typeface="Verdana"/>
                <a:cs typeface="Verdana"/>
              </a:rPr>
              <a:t>в</a:t>
            </a:r>
            <a:r>
              <a:rPr sz="700" spc="-10" dirty="0">
                <a:latin typeface="Verdana"/>
                <a:cs typeface="Verdana"/>
              </a:rPr>
              <a:t>ол</a:t>
            </a:r>
            <a:r>
              <a:rPr sz="700" spc="-5" dirty="0">
                <a:latin typeface="Verdana"/>
                <a:cs typeface="Verdana"/>
              </a:rPr>
              <a:t>ж</a:t>
            </a:r>
            <a:r>
              <a:rPr sz="700" spc="-10" dirty="0">
                <a:latin typeface="Verdana"/>
                <a:cs typeface="Verdana"/>
              </a:rPr>
              <a:t>с</a:t>
            </a:r>
            <a:r>
              <a:rPr sz="700" spc="-5" dirty="0">
                <a:latin typeface="Verdana"/>
                <a:cs typeface="Verdana"/>
              </a:rPr>
              <a:t>к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07" name="object 21"/>
          <p:cNvSpPr txBox="1"/>
          <p:nvPr/>
        </p:nvSpPr>
        <p:spPr>
          <a:xfrm>
            <a:off x="3360237" y="2797467"/>
            <a:ext cx="3067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latin typeface="Verdana"/>
                <a:cs typeface="Verdana"/>
              </a:rPr>
              <a:t>П</a:t>
            </a:r>
            <a:r>
              <a:rPr sz="700" spc="-10" dirty="0">
                <a:latin typeface="Verdana"/>
                <a:cs typeface="Verdana"/>
              </a:rPr>
              <a:t>ал</a:t>
            </a:r>
            <a:r>
              <a:rPr sz="700" spc="5" dirty="0">
                <a:latin typeface="Verdana"/>
                <a:cs typeface="Verdana"/>
              </a:rPr>
              <a:t>е</a:t>
            </a:r>
            <a:r>
              <a:rPr sz="700" spc="-5" dirty="0">
                <a:latin typeface="Verdana"/>
                <a:cs typeface="Verdana"/>
              </a:rPr>
              <a:t>х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08" name="object 22"/>
          <p:cNvSpPr txBox="1"/>
          <p:nvPr/>
        </p:nvSpPr>
        <p:spPr>
          <a:xfrm>
            <a:off x="2240109" y="1799264"/>
            <a:ext cx="48196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latin typeface="Verdana"/>
                <a:cs typeface="Verdana"/>
              </a:rPr>
              <a:t>Ф</a:t>
            </a:r>
            <a:r>
              <a:rPr sz="700" spc="-15" dirty="0">
                <a:latin typeface="Verdana"/>
                <a:cs typeface="Verdana"/>
              </a:rPr>
              <a:t>у</a:t>
            </a:r>
            <a:r>
              <a:rPr sz="700" spc="-10" dirty="0">
                <a:latin typeface="Verdana"/>
                <a:cs typeface="Verdana"/>
              </a:rPr>
              <a:t>рм</a:t>
            </a:r>
            <a:r>
              <a:rPr sz="700" dirty="0">
                <a:latin typeface="Verdana"/>
                <a:cs typeface="Verdana"/>
              </a:rPr>
              <a:t>а</a:t>
            </a:r>
            <a:r>
              <a:rPr sz="700" spc="-5" dirty="0">
                <a:latin typeface="Verdana"/>
                <a:cs typeface="Verdana"/>
              </a:rPr>
              <a:t>н</a:t>
            </a:r>
            <a:r>
              <a:rPr sz="700" spc="-10" dirty="0">
                <a:latin typeface="Verdana"/>
                <a:cs typeface="Verdana"/>
              </a:rPr>
              <a:t>о</a:t>
            </a:r>
            <a:r>
              <a:rPr sz="700" spc="-5" dirty="0">
                <a:latin typeface="Verdana"/>
                <a:cs typeface="Verdana"/>
              </a:rPr>
              <a:t>в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09" name="object 23"/>
          <p:cNvSpPr txBox="1"/>
          <p:nvPr/>
        </p:nvSpPr>
        <p:spPr>
          <a:xfrm>
            <a:off x="4145096" y="2581075"/>
            <a:ext cx="416559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0005" marR="5080" indent="-27940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latin typeface="Verdana"/>
                <a:cs typeface="Verdana"/>
              </a:rPr>
              <a:t>Ве</a:t>
            </a:r>
            <a:r>
              <a:rPr sz="700" spc="-10" dirty="0">
                <a:latin typeface="Verdana"/>
                <a:cs typeface="Verdana"/>
              </a:rPr>
              <a:t>рх</a:t>
            </a:r>
            <a:r>
              <a:rPr sz="700" spc="-5" dirty="0">
                <a:latin typeface="Verdana"/>
                <a:cs typeface="Verdana"/>
              </a:rPr>
              <a:t>н</a:t>
            </a:r>
            <a:r>
              <a:rPr sz="700" spc="-10" dirty="0">
                <a:latin typeface="Verdana"/>
                <a:cs typeface="Verdana"/>
              </a:rPr>
              <a:t>и</a:t>
            </a:r>
            <a:r>
              <a:rPr sz="700" spc="-5" dirty="0">
                <a:latin typeface="Verdana"/>
                <a:cs typeface="Verdana"/>
              </a:rPr>
              <a:t>й  Ландех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10" name="object 24"/>
          <p:cNvSpPr txBox="1"/>
          <p:nvPr/>
        </p:nvSpPr>
        <p:spPr>
          <a:xfrm>
            <a:off x="3294716" y="1863275"/>
            <a:ext cx="34226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latin typeface="Verdana"/>
                <a:cs typeface="Verdana"/>
              </a:rPr>
              <a:t>В</a:t>
            </a:r>
            <a:r>
              <a:rPr sz="700" spc="-10" dirty="0">
                <a:latin typeface="Verdana"/>
                <a:cs typeface="Verdana"/>
              </a:rPr>
              <a:t>ичу</a:t>
            </a:r>
            <a:r>
              <a:rPr sz="700" spc="-15" dirty="0">
                <a:latin typeface="Verdana"/>
                <a:cs typeface="Verdana"/>
              </a:rPr>
              <a:t>г</a:t>
            </a:r>
            <a:r>
              <a:rPr sz="700" spc="-5" dirty="0">
                <a:latin typeface="Verdana"/>
                <a:cs typeface="Verdana"/>
              </a:rPr>
              <a:t>а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11" name="object 25"/>
          <p:cNvSpPr txBox="1"/>
          <p:nvPr/>
        </p:nvSpPr>
        <p:spPr>
          <a:xfrm>
            <a:off x="3799652" y="1640793"/>
            <a:ext cx="118110" cy="107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sz="700" spc="-10" dirty="0">
                <a:latin typeface="Verdana"/>
                <a:cs typeface="Verdana"/>
              </a:rPr>
              <a:t>К</a:t>
            </a:r>
            <a:r>
              <a:rPr sz="700" spc="-5" dirty="0">
                <a:latin typeface="Verdana"/>
                <a:cs typeface="Verdana"/>
              </a:rPr>
              <a:t>и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12" name="object 26"/>
          <p:cNvSpPr txBox="1"/>
          <p:nvPr/>
        </p:nvSpPr>
        <p:spPr>
          <a:xfrm>
            <a:off x="3904512" y="1628567"/>
            <a:ext cx="32702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latin typeface="Verdana"/>
                <a:cs typeface="Verdana"/>
              </a:rPr>
              <a:t>неш</a:t>
            </a:r>
            <a:r>
              <a:rPr sz="700" spc="-10" dirty="0">
                <a:latin typeface="Verdana"/>
                <a:cs typeface="Verdana"/>
              </a:rPr>
              <a:t>м</a:t>
            </a:r>
            <a:r>
              <a:rPr sz="700" spc="-5" dirty="0">
                <a:latin typeface="Verdana"/>
                <a:cs typeface="Verdana"/>
              </a:rPr>
              <a:t>а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13" name="object 27"/>
          <p:cNvSpPr txBox="1"/>
          <p:nvPr/>
        </p:nvSpPr>
        <p:spPr>
          <a:xfrm>
            <a:off x="4315793" y="3009354"/>
            <a:ext cx="39941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latin typeface="Verdana"/>
                <a:cs typeface="Verdana"/>
              </a:rPr>
              <a:t>П</a:t>
            </a:r>
            <a:r>
              <a:rPr sz="700" spc="-5" dirty="0">
                <a:latin typeface="Verdana"/>
                <a:cs typeface="Verdana"/>
              </a:rPr>
              <a:t>естя</a:t>
            </a:r>
            <a:r>
              <a:rPr sz="700" spc="-10" dirty="0">
                <a:latin typeface="Verdana"/>
                <a:cs typeface="Verdana"/>
              </a:rPr>
              <a:t>к</a:t>
            </a:r>
            <a:r>
              <a:rPr sz="700" spc="-5" dirty="0">
                <a:latin typeface="Verdana"/>
                <a:cs typeface="Verdana"/>
              </a:rPr>
              <a:t>и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14" name="object 28"/>
          <p:cNvSpPr txBox="1"/>
          <p:nvPr/>
        </p:nvSpPr>
        <p:spPr>
          <a:xfrm>
            <a:off x="4329523" y="1832821"/>
            <a:ext cx="438784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latin typeface="Verdana"/>
                <a:cs typeface="Verdana"/>
              </a:rPr>
              <a:t>Юрь</a:t>
            </a:r>
            <a:r>
              <a:rPr sz="700" spc="5" dirty="0">
                <a:latin typeface="Verdana"/>
                <a:cs typeface="Verdana"/>
              </a:rPr>
              <a:t>е</a:t>
            </a:r>
            <a:r>
              <a:rPr sz="700" spc="-5" dirty="0">
                <a:latin typeface="Verdana"/>
                <a:cs typeface="Verdana"/>
              </a:rPr>
              <a:t>вец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15" name="object 29"/>
          <p:cNvSpPr txBox="1"/>
          <p:nvPr/>
        </p:nvSpPr>
        <p:spPr>
          <a:xfrm>
            <a:off x="4628188" y="2456128"/>
            <a:ext cx="32194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latin typeface="Verdana"/>
                <a:cs typeface="Verdana"/>
              </a:rPr>
              <a:t>П</a:t>
            </a:r>
            <a:r>
              <a:rPr sz="700" spc="-10" dirty="0">
                <a:latin typeface="Verdana"/>
                <a:cs typeface="Verdana"/>
              </a:rPr>
              <a:t>уч</a:t>
            </a:r>
            <a:r>
              <a:rPr sz="700" spc="-5" dirty="0">
                <a:latin typeface="Verdana"/>
                <a:cs typeface="Verdana"/>
              </a:rPr>
              <a:t>еж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16" name="object 30"/>
          <p:cNvSpPr/>
          <p:nvPr/>
        </p:nvSpPr>
        <p:spPr>
          <a:xfrm>
            <a:off x="3555860" y="1409695"/>
            <a:ext cx="338327" cy="2971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137" name="Прямая соединительная линия 136"/>
          <p:cNvCxnSpPr>
            <a:endCxn id="116" idx="2"/>
          </p:cNvCxnSpPr>
          <p:nvPr/>
        </p:nvCxnSpPr>
        <p:spPr>
          <a:xfrm flipH="1" flipV="1">
            <a:off x="3725024" y="1706874"/>
            <a:ext cx="1855088" cy="4386422"/>
          </a:xfrm>
          <a:prstGeom prst="line">
            <a:avLst/>
          </a:prstGeom>
          <a:ln w="28575">
            <a:solidFill>
              <a:srgbClr val="00C86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Прямая соединительная линия 137"/>
          <p:cNvCxnSpPr>
            <a:endCxn id="116" idx="3"/>
          </p:cNvCxnSpPr>
          <p:nvPr/>
        </p:nvCxnSpPr>
        <p:spPr>
          <a:xfrm flipH="1" flipV="1">
            <a:off x="3894187" y="1558285"/>
            <a:ext cx="1685925" cy="718587"/>
          </a:xfrm>
          <a:prstGeom prst="line">
            <a:avLst/>
          </a:prstGeom>
          <a:ln w="28575">
            <a:solidFill>
              <a:srgbClr val="00C86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Прямоугольник 55"/>
          <p:cNvSpPr/>
          <p:nvPr/>
        </p:nvSpPr>
        <p:spPr>
          <a:xfrm>
            <a:off x="5580112" y="2276872"/>
            <a:ext cx="3384376" cy="3816424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object 29"/>
          <p:cNvSpPr txBox="1"/>
          <p:nvPr/>
        </p:nvSpPr>
        <p:spPr>
          <a:xfrm>
            <a:off x="611560" y="3933057"/>
            <a:ext cx="2520280" cy="1348689"/>
          </a:xfrm>
          <a:prstGeom prst="rect">
            <a:avLst/>
          </a:prstGeom>
        </p:spPr>
        <p:txBody>
          <a:bodyPr vert="horz" wrap="square" lIns="0" tIns="47866" rIns="0" bIns="0" rtlCol="0">
            <a:spAutoFit/>
          </a:bodyPr>
          <a:lstStyle/>
          <a:p>
            <a:pPr marL="11132">
              <a:spcBef>
                <a:spcPts val="377"/>
              </a:spcBef>
            </a:pPr>
            <a:r>
              <a:rPr sz="1200" b="1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Параметры</a:t>
            </a:r>
            <a:r>
              <a:rPr sz="1200" b="1" spc="-3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200" b="1" spc="-4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помещения</a:t>
            </a:r>
            <a:r>
              <a:rPr lang="en-US" sz="1200" b="1" spc="-4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:</a:t>
            </a:r>
            <a:endParaRPr sz="12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9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Общая </a:t>
            </a: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площадь: </a:t>
            </a:r>
            <a:r>
              <a:rPr lang="en-US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&gt; </a:t>
            </a:r>
            <a:r>
              <a:rPr lang="en-US" sz="1200" b="1" spc="1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1200" b="1" spc="1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1200" b="1" spc="1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000</a:t>
            </a:r>
            <a:r>
              <a:rPr lang="ru-RU" sz="1200" b="1" spc="-75" dirty="0">
                <a:solidFill>
                  <a:srgbClr val="C1113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2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sz="1200" b="1" spc="30" baseline="25252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</a:p>
          <a:p>
            <a:pPr>
              <a:spcBef>
                <a:spcPts val="29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-60" dirty="0">
                <a:solidFill>
                  <a:srgbClr val="C1113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Электроснабжение: </a:t>
            </a:r>
            <a:r>
              <a:rPr lang="ru-RU" sz="1200" b="1" spc="1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ru-RU" sz="1200" b="1" spc="10" dirty="0">
                <a:solidFill>
                  <a:srgbClr val="C1113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5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Мвт</a:t>
            </a:r>
            <a:endParaRPr lang="ru-RU" sz="1200" b="1" spc="15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9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Водопровод:</a:t>
            </a:r>
            <a:r>
              <a:rPr lang="ru-RU" sz="1200" b="1" spc="1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200</a:t>
            </a:r>
            <a:r>
              <a:rPr lang="ru-RU" sz="1200" b="1" spc="10" dirty="0">
                <a:solidFill>
                  <a:srgbClr val="C1113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т/час</a:t>
            </a:r>
            <a:endParaRPr lang="ru-RU" sz="1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9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Отопление:</a:t>
            </a:r>
            <a:r>
              <a:rPr lang="ru-RU" sz="1200" b="1" spc="1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54</a:t>
            </a:r>
            <a:r>
              <a:rPr lang="ru-RU" sz="1200" b="1" spc="-15" dirty="0">
                <a:solidFill>
                  <a:srgbClr val="C1113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Гкал/час</a:t>
            </a:r>
            <a:endParaRPr lang="ru-RU" sz="1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9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Газ:</a:t>
            </a:r>
            <a:r>
              <a:rPr lang="ru-RU" sz="1200" b="1" spc="1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2 000</a:t>
            </a:r>
            <a:r>
              <a:rPr lang="ru-RU" sz="1200" b="1" spc="-4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sz="1200" b="1" spc="15" baseline="25252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/час</a:t>
            </a:r>
            <a:endParaRPr lang="ru-RU" sz="1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5" name="Прямая соединительная линия 104"/>
          <p:cNvCxnSpPr/>
          <p:nvPr/>
        </p:nvCxnSpPr>
        <p:spPr>
          <a:xfrm>
            <a:off x="5564857" y="4509120"/>
            <a:ext cx="3384376" cy="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object 34"/>
          <p:cNvSpPr/>
          <p:nvPr/>
        </p:nvSpPr>
        <p:spPr>
          <a:xfrm>
            <a:off x="5039703" y="3717032"/>
            <a:ext cx="1260489" cy="1387702"/>
          </a:xfrm>
          <a:custGeom>
            <a:avLst/>
            <a:gdLst/>
            <a:ahLst/>
            <a:cxnLst/>
            <a:rect l="l" t="t" r="r" b="b"/>
            <a:pathLst>
              <a:path w="1209040" h="1339850">
                <a:moveTo>
                  <a:pt x="1039367" y="1339596"/>
                </a:moveTo>
                <a:lnTo>
                  <a:pt x="0" y="146304"/>
                </a:lnTo>
                <a:lnTo>
                  <a:pt x="169164" y="0"/>
                </a:lnTo>
                <a:lnTo>
                  <a:pt x="1208532" y="1191767"/>
                </a:lnTo>
                <a:lnTo>
                  <a:pt x="1039367" y="13395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135" name="object 36"/>
          <p:cNvSpPr/>
          <p:nvPr/>
        </p:nvSpPr>
        <p:spPr>
          <a:xfrm>
            <a:off x="5158681" y="3843344"/>
            <a:ext cx="1004285" cy="1145676"/>
          </a:xfrm>
          <a:custGeom>
            <a:avLst/>
            <a:gdLst/>
            <a:ahLst/>
            <a:cxnLst/>
            <a:rect l="l" t="t" r="r" b="b"/>
            <a:pathLst>
              <a:path w="963295" h="1106170">
                <a:moveTo>
                  <a:pt x="18287" y="95250"/>
                </a:moveTo>
                <a:lnTo>
                  <a:pt x="0" y="73660"/>
                </a:lnTo>
                <a:lnTo>
                  <a:pt x="85344" y="0"/>
                </a:lnTo>
                <a:lnTo>
                  <a:pt x="103632" y="20320"/>
                </a:lnTo>
                <a:lnTo>
                  <a:pt x="51816" y="64770"/>
                </a:lnTo>
                <a:lnTo>
                  <a:pt x="141393" y="64770"/>
                </a:lnTo>
                <a:lnTo>
                  <a:pt x="152400" y="77470"/>
                </a:lnTo>
                <a:lnTo>
                  <a:pt x="149507" y="80010"/>
                </a:lnTo>
                <a:lnTo>
                  <a:pt x="105156" y="80010"/>
                </a:lnTo>
                <a:lnTo>
                  <a:pt x="18287" y="95250"/>
                </a:lnTo>
                <a:close/>
              </a:path>
              <a:path w="963295" h="1106170">
                <a:moveTo>
                  <a:pt x="141393" y="64770"/>
                </a:moveTo>
                <a:lnTo>
                  <a:pt x="51816" y="64770"/>
                </a:lnTo>
                <a:lnTo>
                  <a:pt x="132587" y="54610"/>
                </a:lnTo>
                <a:lnTo>
                  <a:pt x="141393" y="64770"/>
                </a:lnTo>
                <a:close/>
              </a:path>
              <a:path w="963295" h="1106170">
                <a:moveTo>
                  <a:pt x="67056" y="152400"/>
                </a:moveTo>
                <a:lnTo>
                  <a:pt x="48767" y="130810"/>
                </a:lnTo>
                <a:lnTo>
                  <a:pt x="105156" y="80010"/>
                </a:lnTo>
                <a:lnTo>
                  <a:pt x="149507" y="80010"/>
                </a:lnTo>
                <a:lnTo>
                  <a:pt x="67056" y="152400"/>
                </a:lnTo>
                <a:close/>
              </a:path>
              <a:path w="963295" h="1106170">
                <a:moveTo>
                  <a:pt x="154359" y="156210"/>
                </a:moveTo>
                <a:lnTo>
                  <a:pt x="108203" y="156210"/>
                </a:lnTo>
                <a:lnTo>
                  <a:pt x="111251" y="154940"/>
                </a:lnTo>
                <a:lnTo>
                  <a:pt x="115824" y="153670"/>
                </a:lnTo>
                <a:lnTo>
                  <a:pt x="120396" y="149860"/>
                </a:lnTo>
                <a:lnTo>
                  <a:pt x="126492" y="146050"/>
                </a:lnTo>
                <a:lnTo>
                  <a:pt x="134112" y="140970"/>
                </a:lnTo>
                <a:lnTo>
                  <a:pt x="140208" y="134620"/>
                </a:lnTo>
                <a:lnTo>
                  <a:pt x="143256" y="133350"/>
                </a:lnTo>
                <a:lnTo>
                  <a:pt x="147828" y="130810"/>
                </a:lnTo>
                <a:lnTo>
                  <a:pt x="155448" y="123190"/>
                </a:lnTo>
                <a:lnTo>
                  <a:pt x="182048" y="153670"/>
                </a:lnTo>
                <a:lnTo>
                  <a:pt x="156972" y="153670"/>
                </a:lnTo>
                <a:lnTo>
                  <a:pt x="154359" y="156210"/>
                </a:lnTo>
                <a:close/>
              </a:path>
              <a:path w="963295" h="1106170">
                <a:moveTo>
                  <a:pt x="120396" y="180340"/>
                </a:moveTo>
                <a:lnTo>
                  <a:pt x="94487" y="180340"/>
                </a:lnTo>
                <a:lnTo>
                  <a:pt x="86867" y="173990"/>
                </a:lnTo>
                <a:lnTo>
                  <a:pt x="85344" y="171450"/>
                </a:lnTo>
                <a:lnTo>
                  <a:pt x="80772" y="167640"/>
                </a:lnTo>
                <a:lnTo>
                  <a:pt x="79248" y="163830"/>
                </a:lnTo>
                <a:lnTo>
                  <a:pt x="77724" y="163830"/>
                </a:lnTo>
                <a:lnTo>
                  <a:pt x="77724" y="162560"/>
                </a:lnTo>
                <a:lnTo>
                  <a:pt x="94487" y="148590"/>
                </a:lnTo>
                <a:lnTo>
                  <a:pt x="94487" y="149860"/>
                </a:lnTo>
                <a:lnTo>
                  <a:pt x="96012" y="149860"/>
                </a:lnTo>
                <a:lnTo>
                  <a:pt x="96012" y="152400"/>
                </a:lnTo>
                <a:lnTo>
                  <a:pt x="97535" y="152400"/>
                </a:lnTo>
                <a:lnTo>
                  <a:pt x="97535" y="153670"/>
                </a:lnTo>
                <a:lnTo>
                  <a:pt x="99060" y="154940"/>
                </a:lnTo>
                <a:lnTo>
                  <a:pt x="100583" y="154940"/>
                </a:lnTo>
                <a:lnTo>
                  <a:pt x="102108" y="156210"/>
                </a:lnTo>
                <a:lnTo>
                  <a:pt x="154359" y="156210"/>
                </a:lnTo>
                <a:lnTo>
                  <a:pt x="147828" y="162560"/>
                </a:lnTo>
                <a:lnTo>
                  <a:pt x="144780" y="163830"/>
                </a:lnTo>
                <a:lnTo>
                  <a:pt x="132587" y="172720"/>
                </a:lnTo>
                <a:lnTo>
                  <a:pt x="128016" y="176530"/>
                </a:lnTo>
                <a:lnTo>
                  <a:pt x="123444" y="177800"/>
                </a:lnTo>
                <a:lnTo>
                  <a:pt x="120396" y="180340"/>
                </a:lnTo>
                <a:close/>
              </a:path>
              <a:path w="963295" h="1106170">
                <a:moveTo>
                  <a:pt x="140208" y="236220"/>
                </a:moveTo>
                <a:lnTo>
                  <a:pt x="121919" y="214630"/>
                </a:lnTo>
                <a:lnTo>
                  <a:pt x="172212" y="171450"/>
                </a:lnTo>
                <a:lnTo>
                  <a:pt x="156972" y="153670"/>
                </a:lnTo>
                <a:lnTo>
                  <a:pt x="182048" y="153670"/>
                </a:lnTo>
                <a:lnTo>
                  <a:pt x="204216" y="179070"/>
                </a:lnTo>
                <a:lnTo>
                  <a:pt x="140208" y="236220"/>
                </a:lnTo>
                <a:close/>
              </a:path>
              <a:path w="963295" h="1106170">
                <a:moveTo>
                  <a:pt x="112776" y="182880"/>
                </a:moveTo>
                <a:lnTo>
                  <a:pt x="100583" y="182880"/>
                </a:lnTo>
                <a:lnTo>
                  <a:pt x="97535" y="180340"/>
                </a:lnTo>
                <a:lnTo>
                  <a:pt x="117348" y="180340"/>
                </a:lnTo>
                <a:lnTo>
                  <a:pt x="112776" y="182880"/>
                </a:lnTo>
                <a:close/>
              </a:path>
              <a:path w="963295" h="1106170">
                <a:moveTo>
                  <a:pt x="227076" y="238760"/>
                </a:moveTo>
                <a:lnTo>
                  <a:pt x="184403" y="238760"/>
                </a:lnTo>
                <a:lnTo>
                  <a:pt x="193548" y="232410"/>
                </a:lnTo>
                <a:lnTo>
                  <a:pt x="199644" y="229870"/>
                </a:lnTo>
                <a:lnTo>
                  <a:pt x="207264" y="223520"/>
                </a:lnTo>
                <a:lnTo>
                  <a:pt x="208787" y="220980"/>
                </a:lnTo>
                <a:lnTo>
                  <a:pt x="211835" y="218440"/>
                </a:lnTo>
                <a:lnTo>
                  <a:pt x="216408" y="215900"/>
                </a:lnTo>
                <a:lnTo>
                  <a:pt x="219456" y="212090"/>
                </a:lnTo>
                <a:lnTo>
                  <a:pt x="224028" y="209550"/>
                </a:lnTo>
                <a:lnTo>
                  <a:pt x="228600" y="205740"/>
                </a:lnTo>
                <a:lnTo>
                  <a:pt x="256309" y="237490"/>
                </a:lnTo>
                <a:lnTo>
                  <a:pt x="230124" y="237490"/>
                </a:lnTo>
                <a:lnTo>
                  <a:pt x="227076" y="238760"/>
                </a:lnTo>
                <a:close/>
              </a:path>
              <a:path w="963295" h="1106170">
                <a:moveTo>
                  <a:pt x="185928" y="264160"/>
                </a:moveTo>
                <a:lnTo>
                  <a:pt x="169164" y="264160"/>
                </a:lnTo>
                <a:lnTo>
                  <a:pt x="167640" y="262890"/>
                </a:lnTo>
                <a:lnTo>
                  <a:pt x="164592" y="261620"/>
                </a:lnTo>
                <a:lnTo>
                  <a:pt x="156972" y="255270"/>
                </a:lnTo>
                <a:lnTo>
                  <a:pt x="155448" y="252730"/>
                </a:lnTo>
                <a:lnTo>
                  <a:pt x="149351" y="246380"/>
                </a:lnTo>
                <a:lnTo>
                  <a:pt x="166116" y="231140"/>
                </a:lnTo>
                <a:lnTo>
                  <a:pt x="166116" y="232410"/>
                </a:lnTo>
                <a:lnTo>
                  <a:pt x="167640" y="232410"/>
                </a:lnTo>
                <a:lnTo>
                  <a:pt x="167640" y="233680"/>
                </a:lnTo>
                <a:lnTo>
                  <a:pt x="169164" y="233680"/>
                </a:lnTo>
                <a:lnTo>
                  <a:pt x="169164" y="236220"/>
                </a:lnTo>
                <a:lnTo>
                  <a:pt x="170687" y="236220"/>
                </a:lnTo>
                <a:lnTo>
                  <a:pt x="170687" y="237490"/>
                </a:lnTo>
                <a:lnTo>
                  <a:pt x="172212" y="237490"/>
                </a:lnTo>
                <a:lnTo>
                  <a:pt x="173735" y="238760"/>
                </a:lnTo>
                <a:lnTo>
                  <a:pt x="227076" y="238760"/>
                </a:lnTo>
                <a:lnTo>
                  <a:pt x="224028" y="240030"/>
                </a:lnTo>
                <a:lnTo>
                  <a:pt x="219456" y="245110"/>
                </a:lnTo>
                <a:lnTo>
                  <a:pt x="216408" y="246380"/>
                </a:lnTo>
                <a:lnTo>
                  <a:pt x="210312" y="252730"/>
                </a:lnTo>
                <a:lnTo>
                  <a:pt x="196596" y="261620"/>
                </a:lnTo>
                <a:lnTo>
                  <a:pt x="192024" y="262890"/>
                </a:lnTo>
                <a:lnTo>
                  <a:pt x="188976" y="262890"/>
                </a:lnTo>
                <a:lnTo>
                  <a:pt x="185928" y="264160"/>
                </a:lnTo>
                <a:close/>
              </a:path>
              <a:path w="963295" h="1106170">
                <a:moveTo>
                  <a:pt x="211835" y="317500"/>
                </a:moveTo>
                <a:lnTo>
                  <a:pt x="195072" y="297180"/>
                </a:lnTo>
                <a:lnTo>
                  <a:pt x="243840" y="254000"/>
                </a:lnTo>
                <a:lnTo>
                  <a:pt x="230124" y="237490"/>
                </a:lnTo>
                <a:lnTo>
                  <a:pt x="256309" y="237490"/>
                </a:lnTo>
                <a:lnTo>
                  <a:pt x="277367" y="261620"/>
                </a:lnTo>
                <a:lnTo>
                  <a:pt x="211835" y="317500"/>
                </a:lnTo>
                <a:close/>
              </a:path>
              <a:path w="963295" h="1106170">
                <a:moveTo>
                  <a:pt x="246887" y="358140"/>
                </a:moveTo>
                <a:lnTo>
                  <a:pt x="228600" y="336550"/>
                </a:lnTo>
                <a:lnTo>
                  <a:pt x="294132" y="281940"/>
                </a:lnTo>
                <a:lnTo>
                  <a:pt x="310896" y="300990"/>
                </a:lnTo>
                <a:lnTo>
                  <a:pt x="289560" y="321310"/>
                </a:lnTo>
                <a:lnTo>
                  <a:pt x="298288" y="332740"/>
                </a:lnTo>
                <a:lnTo>
                  <a:pt x="274319" y="332740"/>
                </a:lnTo>
                <a:lnTo>
                  <a:pt x="246887" y="358140"/>
                </a:lnTo>
                <a:close/>
              </a:path>
              <a:path w="963295" h="1106170">
                <a:moveTo>
                  <a:pt x="341185" y="335280"/>
                </a:moveTo>
                <a:lnTo>
                  <a:pt x="300228" y="335280"/>
                </a:lnTo>
                <a:lnTo>
                  <a:pt x="307086" y="331470"/>
                </a:lnTo>
                <a:lnTo>
                  <a:pt x="313944" y="328930"/>
                </a:lnTo>
                <a:lnTo>
                  <a:pt x="320802" y="328930"/>
                </a:lnTo>
                <a:lnTo>
                  <a:pt x="334494" y="331470"/>
                </a:lnTo>
                <a:lnTo>
                  <a:pt x="341185" y="335280"/>
                </a:lnTo>
                <a:close/>
              </a:path>
              <a:path w="963295" h="1106170">
                <a:moveTo>
                  <a:pt x="325231" y="422910"/>
                </a:moveTo>
                <a:lnTo>
                  <a:pt x="316992" y="422910"/>
                </a:lnTo>
                <a:lnTo>
                  <a:pt x="308991" y="421640"/>
                </a:lnTo>
                <a:lnTo>
                  <a:pt x="276034" y="389890"/>
                </a:lnTo>
                <a:lnTo>
                  <a:pt x="272796" y="375920"/>
                </a:lnTo>
                <a:lnTo>
                  <a:pt x="273629" y="368300"/>
                </a:lnTo>
                <a:lnTo>
                  <a:pt x="276034" y="359410"/>
                </a:lnTo>
                <a:lnTo>
                  <a:pt x="279868" y="353060"/>
                </a:lnTo>
                <a:lnTo>
                  <a:pt x="284987" y="345440"/>
                </a:lnTo>
                <a:lnTo>
                  <a:pt x="274319" y="332740"/>
                </a:lnTo>
                <a:lnTo>
                  <a:pt x="298288" y="332740"/>
                </a:lnTo>
                <a:lnTo>
                  <a:pt x="300228" y="335280"/>
                </a:lnTo>
                <a:lnTo>
                  <a:pt x="341185" y="335280"/>
                </a:lnTo>
                <a:lnTo>
                  <a:pt x="347591" y="339090"/>
                </a:lnTo>
                <a:lnTo>
                  <a:pt x="353567" y="345440"/>
                </a:lnTo>
                <a:lnTo>
                  <a:pt x="358711" y="353060"/>
                </a:lnTo>
                <a:lnTo>
                  <a:pt x="321564" y="353060"/>
                </a:lnTo>
                <a:lnTo>
                  <a:pt x="315467" y="355600"/>
                </a:lnTo>
                <a:lnTo>
                  <a:pt x="307848" y="361950"/>
                </a:lnTo>
                <a:lnTo>
                  <a:pt x="303276" y="364490"/>
                </a:lnTo>
                <a:lnTo>
                  <a:pt x="301751" y="368300"/>
                </a:lnTo>
                <a:lnTo>
                  <a:pt x="298703" y="370840"/>
                </a:lnTo>
                <a:lnTo>
                  <a:pt x="295656" y="377190"/>
                </a:lnTo>
                <a:lnTo>
                  <a:pt x="295656" y="386080"/>
                </a:lnTo>
                <a:lnTo>
                  <a:pt x="298703" y="391160"/>
                </a:lnTo>
                <a:lnTo>
                  <a:pt x="300228" y="392430"/>
                </a:lnTo>
                <a:lnTo>
                  <a:pt x="301751" y="396240"/>
                </a:lnTo>
                <a:lnTo>
                  <a:pt x="303276" y="396240"/>
                </a:lnTo>
                <a:lnTo>
                  <a:pt x="304800" y="397510"/>
                </a:lnTo>
                <a:lnTo>
                  <a:pt x="307848" y="398780"/>
                </a:lnTo>
                <a:lnTo>
                  <a:pt x="360695" y="398780"/>
                </a:lnTo>
                <a:lnTo>
                  <a:pt x="357425" y="403860"/>
                </a:lnTo>
                <a:lnTo>
                  <a:pt x="350519" y="411480"/>
                </a:lnTo>
                <a:lnTo>
                  <a:pt x="342280" y="416560"/>
                </a:lnTo>
                <a:lnTo>
                  <a:pt x="333756" y="420370"/>
                </a:lnTo>
                <a:lnTo>
                  <a:pt x="325231" y="422910"/>
                </a:lnTo>
                <a:close/>
              </a:path>
              <a:path w="963295" h="1106170">
                <a:moveTo>
                  <a:pt x="360695" y="398780"/>
                </a:moveTo>
                <a:lnTo>
                  <a:pt x="318516" y="398780"/>
                </a:lnTo>
                <a:lnTo>
                  <a:pt x="320040" y="397510"/>
                </a:lnTo>
                <a:lnTo>
                  <a:pt x="323087" y="396240"/>
                </a:lnTo>
                <a:lnTo>
                  <a:pt x="338328" y="383540"/>
                </a:lnTo>
                <a:lnTo>
                  <a:pt x="342900" y="374650"/>
                </a:lnTo>
                <a:lnTo>
                  <a:pt x="342900" y="370840"/>
                </a:lnTo>
                <a:lnTo>
                  <a:pt x="344424" y="369570"/>
                </a:lnTo>
                <a:lnTo>
                  <a:pt x="344424" y="367030"/>
                </a:lnTo>
                <a:lnTo>
                  <a:pt x="342900" y="364490"/>
                </a:lnTo>
                <a:lnTo>
                  <a:pt x="342900" y="361950"/>
                </a:lnTo>
                <a:lnTo>
                  <a:pt x="339851" y="359410"/>
                </a:lnTo>
                <a:lnTo>
                  <a:pt x="338328" y="355600"/>
                </a:lnTo>
                <a:lnTo>
                  <a:pt x="335280" y="354330"/>
                </a:lnTo>
                <a:lnTo>
                  <a:pt x="333756" y="354330"/>
                </a:lnTo>
                <a:lnTo>
                  <a:pt x="332232" y="353060"/>
                </a:lnTo>
                <a:lnTo>
                  <a:pt x="358711" y="353060"/>
                </a:lnTo>
                <a:lnTo>
                  <a:pt x="359568" y="354330"/>
                </a:lnTo>
                <a:lnTo>
                  <a:pt x="363855" y="363220"/>
                </a:lnTo>
                <a:lnTo>
                  <a:pt x="366426" y="370840"/>
                </a:lnTo>
                <a:lnTo>
                  <a:pt x="367283" y="381000"/>
                </a:lnTo>
                <a:lnTo>
                  <a:pt x="365521" y="388620"/>
                </a:lnTo>
                <a:lnTo>
                  <a:pt x="362331" y="396240"/>
                </a:lnTo>
                <a:lnTo>
                  <a:pt x="360695" y="398780"/>
                </a:lnTo>
                <a:close/>
              </a:path>
              <a:path w="963295" h="1106170">
                <a:moveTo>
                  <a:pt x="382524" y="505460"/>
                </a:moveTo>
                <a:lnTo>
                  <a:pt x="377951" y="504190"/>
                </a:lnTo>
                <a:lnTo>
                  <a:pt x="368808" y="497840"/>
                </a:lnTo>
                <a:lnTo>
                  <a:pt x="365760" y="496570"/>
                </a:lnTo>
                <a:lnTo>
                  <a:pt x="361187" y="491490"/>
                </a:lnTo>
                <a:lnTo>
                  <a:pt x="358140" y="487680"/>
                </a:lnTo>
                <a:lnTo>
                  <a:pt x="353567" y="482600"/>
                </a:lnTo>
                <a:lnTo>
                  <a:pt x="348996" y="476250"/>
                </a:lnTo>
                <a:lnTo>
                  <a:pt x="345948" y="469900"/>
                </a:lnTo>
                <a:lnTo>
                  <a:pt x="342900" y="459740"/>
                </a:lnTo>
                <a:lnTo>
                  <a:pt x="341376" y="453390"/>
                </a:lnTo>
                <a:lnTo>
                  <a:pt x="341376" y="447040"/>
                </a:lnTo>
                <a:lnTo>
                  <a:pt x="342900" y="440690"/>
                </a:lnTo>
                <a:lnTo>
                  <a:pt x="345948" y="436880"/>
                </a:lnTo>
                <a:lnTo>
                  <a:pt x="352044" y="424180"/>
                </a:lnTo>
                <a:lnTo>
                  <a:pt x="370332" y="411480"/>
                </a:lnTo>
                <a:lnTo>
                  <a:pt x="382524" y="407670"/>
                </a:lnTo>
                <a:lnTo>
                  <a:pt x="388619" y="407670"/>
                </a:lnTo>
                <a:lnTo>
                  <a:pt x="394716" y="408940"/>
                </a:lnTo>
                <a:lnTo>
                  <a:pt x="400812" y="408940"/>
                </a:lnTo>
                <a:lnTo>
                  <a:pt x="405383" y="412750"/>
                </a:lnTo>
                <a:lnTo>
                  <a:pt x="411480" y="415290"/>
                </a:lnTo>
                <a:lnTo>
                  <a:pt x="416051" y="419100"/>
                </a:lnTo>
                <a:lnTo>
                  <a:pt x="425196" y="427990"/>
                </a:lnTo>
                <a:lnTo>
                  <a:pt x="429768" y="434340"/>
                </a:lnTo>
                <a:lnTo>
                  <a:pt x="388619" y="434340"/>
                </a:lnTo>
                <a:lnTo>
                  <a:pt x="382524" y="436880"/>
                </a:lnTo>
                <a:lnTo>
                  <a:pt x="376428" y="440690"/>
                </a:lnTo>
                <a:lnTo>
                  <a:pt x="370332" y="447040"/>
                </a:lnTo>
                <a:lnTo>
                  <a:pt x="367283" y="452120"/>
                </a:lnTo>
                <a:lnTo>
                  <a:pt x="367283" y="458470"/>
                </a:lnTo>
                <a:lnTo>
                  <a:pt x="365760" y="464820"/>
                </a:lnTo>
                <a:lnTo>
                  <a:pt x="368808" y="469900"/>
                </a:lnTo>
                <a:lnTo>
                  <a:pt x="373380" y="474980"/>
                </a:lnTo>
                <a:lnTo>
                  <a:pt x="374903" y="477520"/>
                </a:lnTo>
                <a:lnTo>
                  <a:pt x="379476" y="482600"/>
                </a:lnTo>
                <a:lnTo>
                  <a:pt x="382524" y="483870"/>
                </a:lnTo>
                <a:lnTo>
                  <a:pt x="384048" y="483870"/>
                </a:lnTo>
                <a:lnTo>
                  <a:pt x="387096" y="485140"/>
                </a:lnTo>
                <a:lnTo>
                  <a:pt x="390144" y="485140"/>
                </a:lnTo>
                <a:lnTo>
                  <a:pt x="391667" y="487680"/>
                </a:lnTo>
                <a:lnTo>
                  <a:pt x="396240" y="487680"/>
                </a:lnTo>
                <a:lnTo>
                  <a:pt x="399287" y="490220"/>
                </a:lnTo>
                <a:lnTo>
                  <a:pt x="382524" y="505460"/>
                </a:lnTo>
                <a:close/>
              </a:path>
              <a:path w="963295" h="1106170">
                <a:moveTo>
                  <a:pt x="422148" y="469900"/>
                </a:moveTo>
                <a:lnTo>
                  <a:pt x="419100" y="467360"/>
                </a:lnTo>
                <a:lnTo>
                  <a:pt x="419100" y="458470"/>
                </a:lnTo>
                <a:lnTo>
                  <a:pt x="417576" y="457200"/>
                </a:lnTo>
                <a:lnTo>
                  <a:pt x="417576" y="452120"/>
                </a:lnTo>
                <a:lnTo>
                  <a:pt x="414528" y="447040"/>
                </a:lnTo>
                <a:lnTo>
                  <a:pt x="411480" y="440690"/>
                </a:lnTo>
                <a:lnTo>
                  <a:pt x="406908" y="436880"/>
                </a:lnTo>
                <a:lnTo>
                  <a:pt x="400812" y="434340"/>
                </a:lnTo>
                <a:lnTo>
                  <a:pt x="429768" y="434340"/>
                </a:lnTo>
                <a:lnTo>
                  <a:pt x="434340" y="440690"/>
                </a:lnTo>
                <a:lnTo>
                  <a:pt x="435864" y="445770"/>
                </a:lnTo>
                <a:lnTo>
                  <a:pt x="438912" y="450850"/>
                </a:lnTo>
                <a:lnTo>
                  <a:pt x="438912" y="454660"/>
                </a:lnTo>
                <a:lnTo>
                  <a:pt x="422148" y="469900"/>
                </a:lnTo>
                <a:close/>
              </a:path>
              <a:path w="963295" h="1106170">
                <a:moveTo>
                  <a:pt x="419100" y="553720"/>
                </a:moveTo>
                <a:lnTo>
                  <a:pt x="400812" y="534670"/>
                </a:lnTo>
                <a:lnTo>
                  <a:pt x="451103" y="490220"/>
                </a:lnTo>
                <a:lnTo>
                  <a:pt x="434340" y="469900"/>
                </a:lnTo>
                <a:lnTo>
                  <a:pt x="448056" y="458470"/>
                </a:lnTo>
                <a:lnTo>
                  <a:pt x="494728" y="511810"/>
                </a:lnTo>
                <a:lnTo>
                  <a:pt x="469392" y="511810"/>
                </a:lnTo>
                <a:lnTo>
                  <a:pt x="419100" y="553720"/>
                </a:lnTo>
                <a:close/>
              </a:path>
              <a:path w="963295" h="1106170">
                <a:moveTo>
                  <a:pt x="487680" y="530860"/>
                </a:moveTo>
                <a:lnTo>
                  <a:pt x="469392" y="511810"/>
                </a:lnTo>
                <a:lnTo>
                  <a:pt x="494728" y="511810"/>
                </a:lnTo>
                <a:lnTo>
                  <a:pt x="501396" y="519430"/>
                </a:lnTo>
                <a:lnTo>
                  <a:pt x="487680" y="530860"/>
                </a:lnTo>
                <a:close/>
              </a:path>
              <a:path w="963295" h="1106170">
                <a:moveTo>
                  <a:pt x="440435" y="627380"/>
                </a:moveTo>
                <a:lnTo>
                  <a:pt x="423672" y="605790"/>
                </a:lnTo>
                <a:lnTo>
                  <a:pt x="510540" y="529590"/>
                </a:lnTo>
                <a:lnTo>
                  <a:pt x="528828" y="551180"/>
                </a:lnTo>
                <a:lnTo>
                  <a:pt x="522732" y="557530"/>
                </a:lnTo>
                <a:lnTo>
                  <a:pt x="527303" y="557530"/>
                </a:lnTo>
                <a:lnTo>
                  <a:pt x="536448" y="560070"/>
                </a:lnTo>
                <a:lnTo>
                  <a:pt x="545592" y="566420"/>
                </a:lnTo>
                <a:lnTo>
                  <a:pt x="512064" y="566420"/>
                </a:lnTo>
                <a:lnTo>
                  <a:pt x="478535" y="593090"/>
                </a:lnTo>
                <a:lnTo>
                  <a:pt x="480060" y="595630"/>
                </a:lnTo>
                <a:lnTo>
                  <a:pt x="480060" y="596900"/>
                </a:lnTo>
                <a:lnTo>
                  <a:pt x="481583" y="599440"/>
                </a:lnTo>
                <a:lnTo>
                  <a:pt x="486156" y="604520"/>
                </a:lnTo>
                <a:lnTo>
                  <a:pt x="467867" y="604520"/>
                </a:lnTo>
                <a:lnTo>
                  <a:pt x="440435" y="627380"/>
                </a:lnTo>
                <a:close/>
              </a:path>
              <a:path w="963295" h="1106170">
                <a:moveTo>
                  <a:pt x="549459" y="612140"/>
                </a:moveTo>
                <a:lnTo>
                  <a:pt x="505967" y="612140"/>
                </a:lnTo>
                <a:lnTo>
                  <a:pt x="512064" y="609600"/>
                </a:lnTo>
                <a:lnTo>
                  <a:pt x="525780" y="598170"/>
                </a:lnTo>
                <a:lnTo>
                  <a:pt x="528828" y="593090"/>
                </a:lnTo>
                <a:lnTo>
                  <a:pt x="530351" y="589280"/>
                </a:lnTo>
                <a:lnTo>
                  <a:pt x="530351" y="584200"/>
                </a:lnTo>
                <a:lnTo>
                  <a:pt x="528828" y="579120"/>
                </a:lnTo>
                <a:lnTo>
                  <a:pt x="525780" y="574040"/>
                </a:lnTo>
                <a:lnTo>
                  <a:pt x="524256" y="572770"/>
                </a:lnTo>
                <a:lnTo>
                  <a:pt x="521208" y="571500"/>
                </a:lnTo>
                <a:lnTo>
                  <a:pt x="519683" y="568960"/>
                </a:lnTo>
                <a:lnTo>
                  <a:pt x="513587" y="566420"/>
                </a:lnTo>
                <a:lnTo>
                  <a:pt x="545592" y="566420"/>
                </a:lnTo>
                <a:lnTo>
                  <a:pt x="548640" y="571500"/>
                </a:lnTo>
                <a:lnTo>
                  <a:pt x="553259" y="576580"/>
                </a:lnTo>
                <a:lnTo>
                  <a:pt x="555879" y="582930"/>
                </a:lnTo>
                <a:lnTo>
                  <a:pt x="556784" y="590550"/>
                </a:lnTo>
                <a:lnTo>
                  <a:pt x="556260" y="596900"/>
                </a:lnTo>
                <a:lnTo>
                  <a:pt x="554259" y="603250"/>
                </a:lnTo>
                <a:lnTo>
                  <a:pt x="550545" y="610870"/>
                </a:lnTo>
                <a:lnTo>
                  <a:pt x="549459" y="612140"/>
                </a:lnTo>
                <a:close/>
              </a:path>
              <a:path w="963295" h="1106170">
                <a:moveTo>
                  <a:pt x="510540" y="637540"/>
                </a:moveTo>
                <a:lnTo>
                  <a:pt x="499872" y="637540"/>
                </a:lnTo>
                <a:lnTo>
                  <a:pt x="495300" y="636270"/>
                </a:lnTo>
                <a:lnTo>
                  <a:pt x="481583" y="628650"/>
                </a:lnTo>
                <a:lnTo>
                  <a:pt x="478535" y="624840"/>
                </a:lnTo>
                <a:lnTo>
                  <a:pt x="472440" y="618490"/>
                </a:lnTo>
                <a:lnTo>
                  <a:pt x="469392" y="612140"/>
                </a:lnTo>
                <a:lnTo>
                  <a:pt x="467867" y="607060"/>
                </a:lnTo>
                <a:lnTo>
                  <a:pt x="467867" y="604520"/>
                </a:lnTo>
                <a:lnTo>
                  <a:pt x="486156" y="604520"/>
                </a:lnTo>
                <a:lnTo>
                  <a:pt x="490728" y="609600"/>
                </a:lnTo>
                <a:lnTo>
                  <a:pt x="495300" y="612140"/>
                </a:lnTo>
                <a:lnTo>
                  <a:pt x="549459" y="612140"/>
                </a:lnTo>
                <a:lnTo>
                  <a:pt x="545116" y="617220"/>
                </a:lnTo>
                <a:lnTo>
                  <a:pt x="537972" y="624840"/>
                </a:lnTo>
                <a:lnTo>
                  <a:pt x="533400" y="628650"/>
                </a:lnTo>
                <a:lnTo>
                  <a:pt x="521208" y="635000"/>
                </a:lnTo>
                <a:lnTo>
                  <a:pt x="515112" y="636270"/>
                </a:lnTo>
                <a:lnTo>
                  <a:pt x="510540" y="637540"/>
                </a:lnTo>
                <a:close/>
              </a:path>
              <a:path w="963295" h="1106170">
                <a:moveTo>
                  <a:pt x="623824" y="669290"/>
                </a:moveTo>
                <a:lnTo>
                  <a:pt x="594360" y="669290"/>
                </a:lnTo>
                <a:lnTo>
                  <a:pt x="597408" y="666750"/>
                </a:lnTo>
                <a:lnTo>
                  <a:pt x="598932" y="662940"/>
                </a:lnTo>
                <a:lnTo>
                  <a:pt x="573024" y="631190"/>
                </a:lnTo>
                <a:lnTo>
                  <a:pt x="566928" y="628650"/>
                </a:lnTo>
                <a:lnTo>
                  <a:pt x="565403" y="627380"/>
                </a:lnTo>
                <a:lnTo>
                  <a:pt x="580644" y="613410"/>
                </a:lnTo>
                <a:lnTo>
                  <a:pt x="583692" y="614680"/>
                </a:lnTo>
                <a:lnTo>
                  <a:pt x="586740" y="618490"/>
                </a:lnTo>
                <a:lnTo>
                  <a:pt x="592835" y="622300"/>
                </a:lnTo>
                <a:lnTo>
                  <a:pt x="618363" y="652780"/>
                </a:lnTo>
                <a:lnTo>
                  <a:pt x="623316" y="666750"/>
                </a:lnTo>
                <a:lnTo>
                  <a:pt x="623824" y="669290"/>
                </a:lnTo>
                <a:close/>
              </a:path>
              <a:path w="963295" h="1106170">
                <a:moveTo>
                  <a:pt x="569976" y="726440"/>
                </a:moveTo>
                <a:lnTo>
                  <a:pt x="551687" y="706120"/>
                </a:lnTo>
                <a:lnTo>
                  <a:pt x="557783" y="701040"/>
                </a:lnTo>
                <a:lnTo>
                  <a:pt x="554735" y="701040"/>
                </a:lnTo>
                <a:lnTo>
                  <a:pt x="551687" y="698500"/>
                </a:lnTo>
                <a:lnTo>
                  <a:pt x="548640" y="698500"/>
                </a:lnTo>
                <a:lnTo>
                  <a:pt x="547116" y="697230"/>
                </a:lnTo>
                <a:lnTo>
                  <a:pt x="545592" y="697230"/>
                </a:lnTo>
                <a:lnTo>
                  <a:pt x="539496" y="694690"/>
                </a:lnTo>
                <a:lnTo>
                  <a:pt x="534924" y="690880"/>
                </a:lnTo>
                <a:lnTo>
                  <a:pt x="533400" y="688340"/>
                </a:lnTo>
                <a:lnTo>
                  <a:pt x="530351" y="685800"/>
                </a:lnTo>
                <a:lnTo>
                  <a:pt x="525780" y="679450"/>
                </a:lnTo>
                <a:lnTo>
                  <a:pt x="522732" y="673100"/>
                </a:lnTo>
                <a:lnTo>
                  <a:pt x="522732" y="657860"/>
                </a:lnTo>
                <a:lnTo>
                  <a:pt x="525780" y="651510"/>
                </a:lnTo>
                <a:lnTo>
                  <a:pt x="531876" y="647700"/>
                </a:lnTo>
                <a:lnTo>
                  <a:pt x="536448" y="642620"/>
                </a:lnTo>
                <a:lnTo>
                  <a:pt x="545592" y="640080"/>
                </a:lnTo>
                <a:lnTo>
                  <a:pt x="550164" y="640080"/>
                </a:lnTo>
                <a:lnTo>
                  <a:pt x="582167" y="659130"/>
                </a:lnTo>
                <a:lnTo>
                  <a:pt x="588264" y="664210"/>
                </a:lnTo>
                <a:lnTo>
                  <a:pt x="553212" y="664210"/>
                </a:lnTo>
                <a:lnTo>
                  <a:pt x="551687" y="666750"/>
                </a:lnTo>
                <a:lnTo>
                  <a:pt x="550164" y="666750"/>
                </a:lnTo>
                <a:lnTo>
                  <a:pt x="550164" y="668020"/>
                </a:lnTo>
                <a:lnTo>
                  <a:pt x="548640" y="669290"/>
                </a:lnTo>
                <a:lnTo>
                  <a:pt x="548640" y="678180"/>
                </a:lnTo>
                <a:lnTo>
                  <a:pt x="550164" y="679450"/>
                </a:lnTo>
                <a:lnTo>
                  <a:pt x="551687" y="681990"/>
                </a:lnTo>
                <a:lnTo>
                  <a:pt x="553212" y="683260"/>
                </a:lnTo>
                <a:lnTo>
                  <a:pt x="554735" y="687070"/>
                </a:lnTo>
                <a:lnTo>
                  <a:pt x="560832" y="689610"/>
                </a:lnTo>
                <a:lnTo>
                  <a:pt x="562356" y="690880"/>
                </a:lnTo>
                <a:lnTo>
                  <a:pt x="609803" y="690880"/>
                </a:lnTo>
                <a:lnTo>
                  <a:pt x="569976" y="726440"/>
                </a:lnTo>
                <a:close/>
              </a:path>
              <a:path w="963295" h="1106170">
                <a:moveTo>
                  <a:pt x="609803" y="690880"/>
                </a:moveTo>
                <a:lnTo>
                  <a:pt x="568451" y="690880"/>
                </a:lnTo>
                <a:lnTo>
                  <a:pt x="582167" y="680720"/>
                </a:lnTo>
                <a:lnTo>
                  <a:pt x="569976" y="668020"/>
                </a:lnTo>
                <a:lnTo>
                  <a:pt x="566928" y="666750"/>
                </a:lnTo>
                <a:lnTo>
                  <a:pt x="565403" y="665480"/>
                </a:lnTo>
                <a:lnTo>
                  <a:pt x="562356" y="664210"/>
                </a:lnTo>
                <a:lnTo>
                  <a:pt x="588264" y="664210"/>
                </a:lnTo>
                <a:lnTo>
                  <a:pt x="594360" y="669290"/>
                </a:lnTo>
                <a:lnTo>
                  <a:pt x="623824" y="669290"/>
                </a:lnTo>
                <a:lnTo>
                  <a:pt x="624840" y="674370"/>
                </a:lnTo>
                <a:lnTo>
                  <a:pt x="620267" y="681990"/>
                </a:lnTo>
                <a:lnTo>
                  <a:pt x="612648" y="688340"/>
                </a:lnTo>
                <a:lnTo>
                  <a:pt x="609803" y="690880"/>
                </a:lnTo>
                <a:close/>
              </a:path>
              <a:path w="963295" h="1106170">
                <a:moveTo>
                  <a:pt x="614172" y="778510"/>
                </a:moveTo>
                <a:lnTo>
                  <a:pt x="595883" y="756920"/>
                </a:lnTo>
                <a:lnTo>
                  <a:pt x="646176" y="712470"/>
                </a:lnTo>
                <a:lnTo>
                  <a:pt x="627887" y="693420"/>
                </a:lnTo>
                <a:lnTo>
                  <a:pt x="641603" y="680720"/>
                </a:lnTo>
                <a:lnTo>
                  <a:pt x="688276" y="734060"/>
                </a:lnTo>
                <a:lnTo>
                  <a:pt x="664464" y="734060"/>
                </a:lnTo>
                <a:lnTo>
                  <a:pt x="614172" y="778510"/>
                </a:lnTo>
                <a:close/>
              </a:path>
              <a:path w="963295" h="1106170">
                <a:moveTo>
                  <a:pt x="681228" y="754380"/>
                </a:moveTo>
                <a:lnTo>
                  <a:pt x="664464" y="734060"/>
                </a:lnTo>
                <a:lnTo>
                  <a:pt x="688276" y="734060"/>
                </a:lnTo>
                <a:lnTo>
                  <a:pt x="694944" y="741680"/>
                </a:lnTo>
                <a:lnTo>
                  <a:pt x="681228" y="754380"/>
                </a:lnTo>
                <a:close/>
              </a:path>
              <a:path w="963295" h="1106170">
                <a:moveTo>
                  <a:pt x="655319" y="825500"/>
                </a:moveTo>
                <a:lnTo>
                  <a:pt x="640080" y="808990"/>
                </a:lnTo>
                <a:lnTo>
                  <a:pt x="705612" y="751840"/>
                </a:lnTo>
                <a:lnTo>
                  <a:pt x="722376" y="773430"/>
                </a:lnTo>
                <a:lnTo>
                  <a:pt x="687324" y="803910"/>
                </a:lnTo>
                <a:lnTo>
                  <a:pt x="750474" y="803910"/>
                </a:lnTo>
                <a:lnTo>
                  <a:pt x="762000" y="817880"/>
                </a:lnTo>
                <a:lnTo>
                  <a:pt x="760545" y="819150"/>
                </a:lnTo>
                <a:lnTo>
                  <a:pt x="719328" y="819150"/>
                </a:lnTo>
                <a:lnTo>
                  <a:pt x="655319" y="825500"/>
                </a:lnTo>
                <a:close/>
              </a:path>
              <a:path w="963295" h="1106170">
                <a:moveTo>
                  <a:pt x="750474" y="803910"/>
                </a:moveTo>
                <a:lnTo>
                  <a:pt x="687324" y="803910"/>
                </a:lnTo>
                <a:lnTo>
                  <a:pt x="745235" y="797560"/>
                </a:lnTo>
                <a:lnTo>
                  <a:pt x="750474" y="803910"/>
                </a:lnTo>
                <a:close/>
              </a:path>
              <a:path w="963295" h="1106170">
                <a:moveTo>
                  <a:pt x="697992" y="873760"/>
                </a:moveTo>
                <a:lnTo>
                  <a:pt x="679703" y="854710"/>
                </a:lnTo>
                <a:lnTo>
                  <a:pt x="719328" y="819150"/>
                </a:lnTo>
                <a:lnTo>
                  <a:pt x="760545" y="819150"/>
                </a:lnTo>
                <a:lnTo>
                  <a:pt x="697992" y="873760"/>
                </a:lnTo>
                <a:close/>
              </a:path>
              <a:path w="963295" h="1106170">
                <a:moveTo>
                  <a:pt x="780287" y="946150"/>
                </a:moveTo>
                <a:lnTo>
                  <a:pt x="765048" y="946150"/>
                </a:lnTo>
                <a:lnTo>
                  <a:pt x="762000" y="944880"/>
                </a:lnTo>
                <a:lnTo>
                  <a:pt x="757428" y="941070"/>
                </a:lnTo>
                <a:lnTo>
                  <a:pt x="754380" y="939800"/>
                </a:lnTo>
                <a:lnTo>
                  <a:pt x="751332" y="934720"/>
                </a:lnTo>
                <a:lnTo>
                  <a:pt x="748283" y="932180"/>
                </a:lnTo>
                <a:lnTo>
                  <a:pt x="713232" y="892810"/>
                </a:lnTo>
                <a:lnTo>
                  <a:pt x="778764" y="835660"/>
                </a:lnTo>
                <a:lnTo>
                  <a:pt x="806500" y="868680"/>
                </a:lnTo>
                <a:lnTo>
                  <a:pt x="783335" y="868680"/>
                </a:lnTo>
                <a:lnTo>
                  <a:pt x="769619" y="880110"/>
                </a:lnTo>
                <a:lnTo>
                  <a:pt x="777917" y="889000"/>
                </a:lnTo>
                <a:lnTo>
                  <a:pt x="758951" y="889000"/>
                </a:lnTo>
                <a:lnTo>
                  <a:pt x="745235" y="901700"/>
                </a:lnTo>
                <a:lnTo>
                  <a:pt x="755903" y="915670"/>
                </a:lnTo>
                <a:lnTo>
                  <a:pt x="758951" y="918210"/>
                </a:lnTo>
                <a:lnTo>
                  <a:pt x="762000" y="919480"/>
                </a:lnTo>
                <a:lnTo>
                  <a:pt x="763524" y="922020"/>
                </a:lnTo>
                <a:lnTo>
                  <a:pt x="797051" y="922020"/>
                </a:lnTo>
                <a:lnTo>
                  <a:pt x="797051" y="927100"/>
                </a:lnTo>
                <a:lnTo>
                  <a:pt x="794003" y="935990"/>
                </a:lnTo>
                <a:lnTo>
                  <a:pt x="786383" y="942340"/>
                </a:lnTo>
                <a:lnTo>
                  <a:pt x="780287" y="946150"/>
                </a:lnTo>
                <a:close/>
              </a:path>
              <a:path w="963295" h="1106170">
                <a:moveTo>
                  <a:pt x="822960" y="895350"/>
                </a:moveTo>
                <a:lnTo>
                  <a:pt x="792480" y="895350"/>
                </a:lnTo>
                <a:lnTo>
                  <a:pt x="794003" y="894080"/>
                </a:lnTo>
                <a:lnTo>
                  <a:pt x="797051" y="892810"/>
                </a:lnTo>
                <a:lnTo>
                  <a:pt x="797051" y="885190"/>
                </a:lnTo>
                <a:lnTo>
                  <a:pt x="795528" y="881380"/>
                </a:lnTo>
                <a:lnTo>
                  <a:pt x="792480" y="878840"/>
                </a:lnTo>
                <a:lnTo>
                  <a:pt x="783335" y="868680"/>
                </a:lnTo>
                <a:lnTo>
                  <a:pt x="806500" y="868680"/>
                </a:lnTo>
                <a:lnTo>
                  <a:pt x="810767" y="873760"/>
                </a:lnTo>
                <a:lnTo>
                  <a:pt x="818387" y="881380"/>
                </a:lnTo>
                <a:lnTo>
                  <a:pt x="821435" y="887730"/>
                </a:lnTo>
                <a:lnTo>
                  <a:pt x="821435" y="891540"/>
                </a:lnTo>
                <a:lnTo>
                  <a:pt x="822960" y="894080"/>
                </a:lnTo>
                <a:lnTo>
                  <a:pt x="822960" y="895350"/>
                </a:lnTo>
                <a:close/>
              </a:path>
              <a:path w="963295" h="1106170">
                <a:moveTo>
                  <a:pt x="797051" y="922020"/>
                </a:moveTo>
                <a:lnTo>
                  <a:pt x="766572" y="922020"/>
                </a:lnTo>
                <a:lnTo>
                  <a:pt x="775716" y="914400"/>
                </a:lnTo>
                <a:lnTo>
                  <a:pt x="775716" y="908050"/>
                </a:lnTo>
                <a:lnTo>
                  <a:pt x="771144" y="902970"/>
                </a:lnTo>
                <a:lnTo>
                  <a:pt x="758951" y="889000"/>
                </a:lnTo>
                <a:lnTo>
                  <a:pt x="777917" y="889000"/>
                </a:lnTo>
                <a:lnTo>
                  <a:pt x="780287" y="891540"/>
                </a:lnTo>
                <a:lnTo>
                  <a:pt x="781812" y="894080"/>
                </a:lnTo>
                <a:lnTo>
                  <a:pt x="784860" y="895350"/>
                </a:lnTo>
                <a:lnTo>
                  <a:pt x="822960" y="895350"/>
                </a:lnTo>
                <a:lnTo>
                  <a:pt x="822960" y="902970"/>
                </a:lnTo>
                <a:lnTo>
                  <a:pt x="821435" y="906780"/>
                </a:lnTo>
                <a:lnTo>
                  <a:pt x="813816" y="914400"/>
                </a:lnTo>
                <a:lnTo>
                  <a:pt x="794003" y="914400"/>
                </a:lnTo>
                <a:lnTo>
                  <a:pt x="797051" y="918210"/>
                </a:lnTo>
                <a:lnTo>
                  <a:pt x="797051" y="922020"/>
                </a:lnTo>
                <a:close/>
              </a:path>
              <a:path w="963295" h="1106170">
                <a:moveTo>
                  <a:pt x="809244" y="915670"/>
                </a:moveTo>
                <a:lnTo>
                  <a:pt x="798576" y="915670"/>
                </a:lnTo>
                <a:lnTo>
                  <a:pt x="795528" y="914400"/>
                </a:lnTo>
                <a:lnTo>
                  <a:pt x="813816" y="914400"/>
                </a:lnTo>
                <a:lnTo>
                  <a:pt x="809244" y="915670"/>
                </a:lnTo>
                <a:close/>
              </a:path>
              <a:path w="963295" h="1106170">
                <a:moveTo>
                  <a:pt x="801624" y="993140"/>
                </a:moveTo>
                <a:lnTo>
                  <a:pt x="783335" y="971550"/>
                </a:lnTo>
                <a:lnTo>
                  <a:pt x="847344" y="915670"/>
                </a:lnTo>
                <a:lnTo>
                  <a:pt x="865632" y="935990"/>
                </a:lnTo>
                <a:lnTo>
                  <a:pt x="842772" y="956310"/>
                </a:lnTo>
                <a:lnTo>
                  <a:pt x="854625" y="969010"/>
                </a:lnTo>
                <a:lnTo>
                  <a:pt x="829056" y="969010"/>
                </a:lnTo>
                <a:lnTo>
                  <a:pt x="801624" y="993140"/>
                </a:lnTo>
                <a:close/>
              </a:path>
              <a:path w="963295" h="1106170">
                <a:moveTo>
                  <a:pt x="902589" y="979170"/>
                </a:moveTo>
                <a:lnTo>
                  <a:pt x="864108" y="979170"/>
                </a:lnTo>
                <a:lnTo>
                  <a:pt x="885444" y="960120"/>
                </a:lnTo>
                <a:lnTo>
                  <a:pt x="902589" y="979170"/>
                </a:lnTo>
                <a:close/>
              </a:path>
              <a:path w="963295" h="1106170">
                <a:moveTo>
                  <a:pt x="839724" y="1037590"/>
                </a:moveTo>
                <a:lnTo>
                  <a:pt x="821435" y="1016000"/>
                </a:lnTo>
                <a:lnTo>
                  <a:pt x="848867" y="993140"/>
                </a:lnTo>
                <a:lnTo>
                  <a:pt x="829056" y="969010"/>
                </a:lnTo>
                <a:lnTo>
                  <a:pt x="854625" y="969010"/>
                </a:lnTo>
                <a:lnTo>
                  <a:pt x="864108" y="979170"/>
                </a:lnTo>
                <a:lnTo>
                  <a:pt x="902589" y="979170"/>
                </a:lnTo>
                <a:lnTo>
                  <a:pt x="903732" y="980440"/>
                </a:lnTo>
                <a:lnTo>
                  <a:pt x="839724" y="1037590"/>
                </a:lnTo>
                <a:close/>
              </a:path>
              <a:path w="963295" h="1106170">
                <a:moveTo>
                  <a:pt x="920877" y="1106170"/>
                </a:moveTo>
                <a:lnTo>
                  <a:pt x="912876" y="1106170"/>
                </a:lnTo>
                <a:lnTo>
                  <a:pt x="904017" y="1104900"/>
                </a:lnTo>
                <a:lnTo>
                  <a:pt x="874871" y="1079500"/>
                </a:lnTo>
                <a:lnTo>
                  <a:pt x="867156" y="1054100"/>
                </a:lnTo>
                <a:lnTo>
                  <a:pt x="868918" y="1046480"/>
                </a:lnTo>
                <a:lnTo>
                  <a:pt x="900112" y="1013460"/>
                </a:lnTo>
                <a:lnTo>
                  <a:pt x="908566" y="1010920"/>
                </a:lnTo>
                <a:lnTo>
                  <a:pt x="917448" y="1010920"/>
                </a:lnTo>
                <a:lnTo>
                  <a:pt x="952881" y="1033780"/>
                </a:lnTo>
                <a:lnTo>
                  <a:pt x="918972" y="1033780"/>
                </a:lnTo>
                <a:lnTo>
                  <a:pt x="909828" y="1038860"/>
                </a:lnTo>
                <a:lnTo>
                  <a:pt x="896112" y="1050290"/>
                </a:lnTo>
                <a:lnTo>
                  <a:pt x="893064" y="1056640"/>
                </a:lnTo>
                <a:lnTo>
                  <a:pt x="890016" y="1061720"/>
                </a:lnTo>
                <a:lnTo>
                  <a:pt x="890016" y="1066800"/>
                </a:lnTo>
                <a:lnTo>
                  <a:pt x="891540" y="1069340"/>
                </a:lnTo>
                <a:lnTo>
                  <a:pt x="891540" y="1070610"/>
                </a:lnTo>
                <a:lnTo>
                  <a:pt x="893064" y="1074420"/>
                </a:lnTo>
                <a:lnTo>
                  <a:pt x="894587" y="1075690"/>
                </a:lnTo>
                <a:lnTo>
                  <a:pt x="896112" y="1078230"/>
                </a:lnTo>
                <a:lnTo>
                  <a:pt x="899160" y="1079500"/>
                </a:lnTo>
                <a:lnTo>
                  <a:pt x="900683" y="1079500"/>
                </a:lnTo>
                <a:lnTo>
                  <a:pt x="902208" y="1082040"/>
                </a:lnTo>
                <a:lnTo>
                  <a:pt x="955281" y="1082040"/>
                </a:lnTo>
                <a:lnTo>
                  <a:pt x="952023" y="1085850"/>
                </a:lnTo>
                <a:lnTo>
                  <a:pt x="944880" y="1093470"/>
                </a:lnTo>
                <a:lnTo>
                  <a:pt x="936879" y="1099820"/>
                </a:lnTo>
                <a:lnTo>
                  <a:pt x="928878" y="1103630"/>
                </a:lnTo>
                <a:lnTo>
                  <a:pt x="920877" y="1106170"/>
                </a:lnTo>
                <a:close/>
              </a:path>
              <a:path w="963295" h="1106170">
                <a:moveTo>
                  <a:pt x="955281" y="1082040"/>
                </a:moveTo>
                <a:lnTo>
                  <a:pt x="912876" y="1082040"/>
                </a:lnTo>
                <a:lnTo>
                  <a:pt x="918972" y="1078230"/>
                </a:lnTo>
                <a:lnTo>
                  <a:pt x="922019" y="1075690"/>
                </a:lnTo>
                <a:lnTo>
                  <a:pt x="931164" y="1069340"/>
                </a:lnTo>
                <a:lnTo>
                  <a:pt x="932687" y="1066800"/>
                </a:lnTo>
                <a:lnTo>
                  <a:pt x="935735" y="1062990"/>
                </a:lnTo>
                <a:lnTo>
                  <a:pt x="938783" y="1056640"/>
                </a:lnTo>
                <a:lnTo>
                  <a:pt x="938783" y="1047750"/>
                </a:lnTo>
                <a:lnTo>
                  <a:pt x="937260" y="1045210"/>
                </a:lnTo>
                <a:lnTo>
                  <a:pt x="934212" y="1041400"/>
                </a:lnTo>
                <a:lnTo>
                  <a:pt x="932687" y="1038860"/>
                </a:lnTo>
                <a:lnTo>
                  <a:pt x="931164" y="1037590"/>
                </a:lnTo>
                <a:lnTo>
                  <a:pt x="929640" y="1037590"/>
                </a:lnTo>
                <a:lnTo>
                  <a:pt x="926592" y="1036320"/>
                </a:lnTo>
                <a:lnTo>
                  <a:pt x="925067" y="1033780"/>
                </a:lnTo>
                <a:lnTo>
                  <a:pt x="952881" y="1033780"/>
                </a:lnTo>
                <a:lnTo>
                  <a:pt x="955452" y="1037590"/>
                </a:lnTo>
                <a:lnTo>
                  <a:pt x="959739" y="1045210"/>
                </a:lnTo>
                <a:lnTo>
                  <a:pt x="962310" y="1054100"/>
                </a:lnTo>
                <a:lnTo>
                  <a:pt x="963167" y="1062990"/>
                </a:lnTo>
                <a:lnTo>
                  <a:pt x="961167" y="1070610"/>
                </a:lnTo>
                <a:lnTo>
                  <a:pt x="957453" y="1079500"/>
                </a:lnTo>
                <a:lnTo>
                  <a:pt x="955281" y="1082040"/>
                </a:lnTo>
                <a:close/>
              </a:path>
            </a:pathLst>
          </a:custGeom>
          <a:solidFill>
            <a:srgbClr val="C11136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6" name="object 35"/>
          <p:cNvSpPr/>
          <p:nvPr/>
        </p:nvSpPr>
        <p:spPr>
          <a:xfrm>
            <a:off x="5019303" y="3717032"/>
            <a:ext cx="1260489" cy="1387702"/>
          </a:xfrm>
          <a:custGeom>
            <a:avLst/>
            <a:gdLst/>
            <a:ahLst/>
            <a:cxnLst/>
            <a:rect l="l" t="t" r="r" b="b"/>
            <a:pathLst>
              <a:path w="1209040" h="1339850">
                <a:moveTo>
                  <a:pt x="169164" y="0"/>
                </a:moveTo>
                <a:lnTo>
                  <a:pt x="1208532" y="1191767"/>
                </a:lnTo>
                <a:lnTo>
                  <a:pt x="1039367" y="1339596"/>
                </a:lnTo>
                <a:lnTo>
                  <a:pt x="0" y="146304"/>
                </a:lnTo>
                <a:lnTo>
                  <a:pt x="169164" y="0"/>
                </a:lnTo>
                <a:close/>
              </a:path>
            </a:pathLst>
          </a:custGeom>
          <a:ln w="38100">
            <a:solidFill>
              <a:srgbClr val="C11136"/>
            </a:solidFill>
          </a:ln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object 29"/>
          <p:cNvSpPr txBox="1"/>
          <p:nvPr/>
        </p:nvSpPr>
        <p:spPr>
          <a:xfrm>
            <a:off x="611560" y="5320671"/>
            <a:ext cx="2664296" cy="1348689"/>
          </a:xfrm>
          <a:prstGeom prst="rect">
            <a:avLst/>
          </a:prstGeom>
        </p:spPr>
        <p:txBody>
          <a:bodyPr vert="horz" wrap="square" lIns="0" tIns="47866" rIns="0" bIns="0" rtlCol="0">
            <a:spAutoFit/>
          </a:bodyPr>
          <a:lstStyle/>
          <a:p>
            <a:pPr marL="11132">
              <a:spcBef>
                <a:spcPts val="377"/>
              </a:spcBef>
            </a:pPr>
            <a:r>
              <a:rPr lang="ru-RU" sz="1200" b="1" spc="1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Цена</a:t>
            </a:r>
            <a:r>
              <a:rPr lang="ru-RU" sz="1200" b="1" spc="-5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размещения</a:t>
            </a:r>
            <a:r>
              <a:rPr lang="en-US" sz="1200" b="1" spc="-4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:</a:t>
            </a:r>
            <a:endParaRPr sz="12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9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Аренда: </a:t>
            </a:r>
            <a:r>
              <a:rPr lang="ru-RU" sz="1200" b="1" spc="1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50</a:t>
            </a:r>
            <a:r>
              <a:rPr lang="ru-RU" sz="1200" b="1" spc="-1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руб./м</a:t>
            </a:r>
            <a:r>
              <a:rPr lang="ru-RU" sz="1200" b="1" spc="15" baseline="25252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/месяц</a:t>
            </a:r>
            <a:endParaRPr lang="ru-RU" sz="1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9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Электричество: </a:t>
            </a:r>
            <a:r>
              <a:rPr lang="ru-RU" sz="1200" b="1" spc="1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ru-RU" sz="1200" b="1" spc="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руб./</a:t>
            </a:r>
            <a:r>
              <a:rPr lang="ru-RU" sz="1200" b="1" spc="10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Квт</a:t>
            </a: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/час</a:t>
            </a:r>
            <a:endParaRPr lang="ru-RU" sz="1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9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Вода: </a:t>
            </a:r>
            <a:r>
              <a:rPr lang="ru-RU" sz="1200" b="1" spc="1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20</a:t>
            </a:r>
            <a:r>
              <a:rPr lang="ru-RU" sz="1200" b="1" spc="10" dirty="0">
                <a:solidFill>
                  <a:srgbClr val="C1113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руб./м3</a:t>
            </a:r>
            <a:endParaRPr lang="ru-RU" sz="1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9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Т</a:t>
            </a: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1200" b="1" spc="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ru-RU" sz="1200" b="1" spc="1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1 500</a:t>
            </a:r>
            <a:r>
              <a:rPr lang="ru-RU" sz="1200" b="1" spc="-4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руб./Гкал</a:t>
            </a:r>
            <a:endParaRPr lang="ru-RU" sz="1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9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Газ: </a:t>
            </a:r>
            <a:r>
              <a:rPr lang="ru-RU" sz="1200" b="1" spc="1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ru-RU" sz="1200" b="1" spc="15" dirty="0">
                <a:solidFill>
                  <a:srgbClr val="C1113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руб./м</a:t>
            </a:r>
            <a:r>
              <a:rPr lang="ru-RU" sz="1200" b="1" spc="15" baseline="25252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1200" b="1" baseline="25252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19655</TotalTime>
  <Words>892</Words>
  <Application>Microsoft Office PowerPoint</Application>
  <PresentationFormat>Экран (4:3)</PresentationFormat>
  <Paragraphs>174</Paragraphs>
  <Slides>12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Городская</vt:lpstr>
      <vt:lpstr>Презентация PowerPoint</vt:lpstr>
      <vt:lpstr>Презентация PowerPoint</vt:lpstr>
      <vt:lpstr>Презентация PowerPoint</vt:lpstr>
      <vt:lpstr>Электроприводы имеют множество областей применения. Классификация  определяется мощностью используемого электродвигателя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Проект может быть размещен на brownfield площадях индустриального парка  Кинешма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АИИО</dc:creator>
  <cp:lastModifiedBy>Елена</cp:lastModifiedBy>
  <cp:revision>34</cp:revision>
  <dcterms:created xsi:type="dcterms:W3CDTF">2020-09-28T13:12:19Z</dcterms:created>
  <dcterms:modified xsi:type="dcterms:W3CDTF">2020-12-02T07:13:37Z</dcterms:modified>
</cp:coreProperties>
</file>