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4" autoAdjust="0"/>
    <p:restoredTop sz="94660"/>
  </p:normalViewPr>
  <p:slideViewPr>
    <p:cSldViewPr>
      <p:cViewPr>
        <p:scale>
          <a:sx n="50" d="100"/>
          <a:sy n="50" d="100"/>
        </p:scale>
        <p:origin x="-3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b="1" i="1" u="none" strike="noStrike" baseline="0" dirty="0" smtClean="0"/>
              <a:t>Рынок систем накопления энергии в разрезе технологий в 2019 г., </a:t>
            </a:r>
            <a:r>
              <a:rPr lang="ru-RU" sz="1050" b="1" i="1" u="none" strike="noStrike" baseline="0" dirty="0" err="1" smtClean="0"/>
              <a:t>млрд</a:t>
            </a:r>
            <a:r>
              <a:rPr lang="ru-RU" sz="1050" b="1" i="1" u="none" strike="noStrike" baseline="0" dirty="0" smtClean="0"/>
              <a:t> дол. США</a:t>
            </a:r>
            <a:endParaRPr lang="ru-RU" sz="105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1071075436062659"/>
          <c:y val="4.5563513776247094E-3"/>
        </c:manualLayout>
      </c:layout>
    </c:title>
    <c:plotArea>
      <c:layout>
        <c:manualLayout>
          <c:layoutTarget val="inner"/>
          <c:xMode val="edge"/>
          <c:yMode val="edge"/>
          <c:x val="8.4393560357916807E-4"/>
          <c:y val="0"/>
          <c:w val="0.99831226665050687"/>
          <c:h val="0.7088759461509107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Глобальный
рынок
накопителей</c:v>
                </c:pt>
                <c:pt idx="1">
                  <c:v>Прочие</c:v>
                </c:pt>
                <c:pt idx="2">
                  <c:v>Термальные </c:v>
                </c:pt>
                <c:pt idx="3">
                  <c:v>Механические</c:v>
                </c:pt>
                <c:pt idx="4">
                  <c:v> Электро-
химические
накопители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</c:v>
                </c:pt>
                <c:pt idx="4">
                  <c:v>85</c:v>
                </c:pt>
              </c:numCache>
            </c:numRef>
          </c:val>
        </c:ser>
        <c:overlap val="100"/>
        <c:axId val="157112576"/>
        <c:axId val="289544448"/>
      </c:barChart>
      <c:catAx>
        <c:axId val="15711257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8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89544448"/>
        <c:crosses val="autoZero"/>
        <c:auto val="1"/>
        <c:lblAlgn val="ctr"/>
        <c:lblOffset val="100"/>
      </c:catAx>
      <c:valAx>
        <c:axId val="289544448"/>
        <c:scaling>
          <c:orientation val="minMax"/>
        </c:scaling>
        <c:delete val="1"/>
        <c:axPos val="l"/>
        <c:numFmt formatCode="General" sourceLinked="1"/>
        <c:tickLblPos val="none"/>
        <c:crossAx val="157112576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7.0120376488382388E-2"/>
          <c:y val="7.5384786305795079E-2"/>
          <c:w val="0.36699601603720444"/>
          <c:h val="0.804568189004640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13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1.3938960485871938E-2"/>
                  <c:y val="-8.4570182892591567E-3"/>
                </c:manualLayout>
              </c:layout>
              <c:showPercent val="1"/>
            </c:dLbl>
            <c:dLbl>
              <c:idx val="2"/>
              <c:layout>
                <c:manualLayout>
                  <c:x val="5.8789764100285174E-3"/>
                  <c:y val="0"/>
                </c:manualLayout>
              </c:layout>
              <c:showPercent val="1"/>
            </c:dLbl>
            <c:dLbl>
              <c:idx val="3"/>
              <c:layout>
                <c:manualLayout>
                  <c:x val="8.8184646150427995E-3"/>
                  <c:y val="4.7667376297528524E-3"/>
                </c:manualLayout>
              </c:layout>
              <c:showPercent val="1"/>
            </c:dLbl>
            <c:dLbl>
              <c:idx val="4"/>
              <c:layout>
                <c:manualLayout>
                  <c:x val="1.1757952820056978E-2"/>
                  <c:y val="9.5334752595057221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7995E-3"/>
                  <c:y val="4.2900638667775673E-2"/>
                </c:manualLayout>
              </c:layout>
              <c:spPr>
                <a:solidFill>
                  <a:schemeClr val="accent6"/>
                </a:solidFill>
                <a:ln w="19050">
                  <a:solidFill>
                    <a:schemeClr val="tx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74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Автомобильные
аккумуляторы</c:v>
                </c:pt>
                <c:pt idx="1">
                  <c:v>Пром. применение</c:v>
                </c:pt>
                <c:pt idx="2">
                  <c:v>Накопители в
энергетике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0.28000000000000003</c:v>
                </c:pt>
                <c:pt idx="2">
                  <c:v>0.03</c:v>
                </c:pt>
                <c:pt idx="3">
                  <c:v>0.22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43657819696446981"/>
          <c:y val="0.14959448950116655"/>
          <c:w val="0.53581302857187407"/>
          <c:h val="0.70741801961944173"/>
        </c:manualLayout>
      </c:layout>
      <c:txPr>
        <a:bodyPr/>
        <a:lstStyle/>
        <a:p>
          <a:pPr>
            <a:lnSpc>
              <a:spcPct val="100000"/>
            </a:lnSpc>
            <a:defRPr sz="12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6877351791829893E-3"/>
          <c:y val="0.13875839192470676"/>
          <c:w val="0.99831226665050687"/>
          <c:h val="0.676623232339263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2018П</c:v>
                </c:pt>
                <c:pt idx="3">
                  <c:v>2019П</c:v>
                </c:pt>
                <c:pt idx="4">
                  <c:v>2020П</c:v>
                </c:pt>
                <c:pt idx="5">
                  <c:v>2021П</c:v>
                </c:pt>
                <c:pt idx="6">
                  <c:v>2022П</c:v>
                </c:pt>
                <c:pt idx="7">
                  <c:v>2023П</c:v>
                </c:pt>
                <c:pt idx="8">
                  <c:v>2024П</c:v>
                </c:pt>
                <c:pt idx="9">
                  <c:v>2025П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11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</c:numCache>
            </c:numRef>
          </c:val>
        </c:ser>
        <c:overlap val="100"/>
        <c:axId val="303861760"/>
        <c:axId val="303864064"/>
      </c:barChart>
      <c:catAx>
        <c:axId val="303861760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3864064"/>
        <c:crosses val="autoZero"/>
        <c:auto val="1"/>
        <c:lblAlgn val="ctr"/>
        <c:lblOffset val="100"/>
      </c:catAx>
      <c:valAx>
        <c:axId val="303864064"/>
        <c:scaling>
          <c:orientation val="minMax"/>
        </c:scaling>
        <c:delete val="1"/>
        <c:axPos val="l"/>
        <c:numFmt formatCode="General" sourceLinked="1"/>
        <c:tickLblPos val="none"/>
        <c:crossAx val="303861760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3.6084113259446285E-2"/>
          <c:y val="6.8601351986531417E-2"/>
          <c:w val="0.36699601603720444"/>
          <c:h val="0.804568189004640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13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1.3938960485871938E-2"/>
                  <c:y val="-8.4570182892591567E-3"/>
                </c:manualLayout>
              </c:layout>
              <c:showPercent val="1"/>
            </c:dLbl>
            <c:dLbl>
              <c:idx val="2"/>
              <c:layout>
                <c:manualLayout>
                  <c:x val="5.8787327723820162E-3"/>
                  <c:y val="1.3566868638527343E-2"/>
                </c:manualLayout>
              </c:layout>
              <c:showPercent val="1"/>
            </c:dLbl>
            <c:dLbl>
              <c:idx val="3"/>
              <c:layout>
                <c:manualLayout>
                  <c:x val="5.7242665045014489E-3"/>
                  <c:y val="-2.2367172878227204E-2"/>
                </c:manualLayout>
              </c:layout>
              <c:showPercent val="1"/>
            </c:dLbl>
            <c:dLbl>
              <c:idx val="4"/>
              <c:layout>
                <c:manualLayout>
                  <c:x val="1.1757952820056978E-2"/>
                  <c:y val="9.5334752595057255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8064E-3"/>
                  <c:y val="4.2900638667775673E-2"/>
                </c:manualLayout>
              </c:layout>
              <c:spPr>
                <a:solidFill>
                  <a:schemeClr val="accent6"/>
                </a:solidFill>
                <a:ln w="19050">
                  <a:solidFill>
                    <a:schemeClr val="tx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74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Электротранспорт</c:v>
                </c:pt>
                <c:pt idx="1">
                  <c:v>Портативная
электроника</c:v>
                </c:pt>
                <c:pt idx="2">
                  <c:v>Накопители в
энергетике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</c:v>
                </c:pt>
                <c:pt idx="1">
                  <c:v>0.23</c:v>
                </c:pt>
                <c:pt idx="2">
                  <c:v>0.12</c:v>
                </c:pt>
                <c:pt idx="3">
                  <c:v>0.02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43657819696447003"/>
          <c:y val="0.14959448950116672"/>
          <c:w val="0.53581302857187429"/>
          <c:h val="0.70741801961944173"/>
        </c:manualLayout>
      </c:layout>
      <c:txPr>
        <a:bodyPr/>
        <a:lstStyle/>
        <a:p>
          <a:pPr>
            <a:lnSpc>
              <a:spcPct val="100000"/>
            </a:lnSpc>
            <a:defRPr sz="12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65175573712148749"/>
          <c:y val="0.12707369432070273"/>
          <c:w val="0.17851170962171811"/>
          <c:h val="0.679496185011701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13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6.0007338120227538E-4"/>
                  <c:y val="-2.7676136343273688E-3"/>
                </c:manualLayout>
              </c:layout>
              <c:showPercent val="1"/>
            </c:dLbl>
            <c:dLbl>
              <c:idx val="2"/>
              <c:layout>
                <c:manualLayout>
                  <c:x val="1.4327306303034491E-3"/>
                  <c:y val="1.1378664019410029E-2"/>
                </c:manualLayout>
              </c:layout>
              <c:showPercent val="1"/>
            </c:dLbl>
            <c:dLbl>
              <c:idx val="3"/>
              <c:layout>
                <c:manualLayout>
                  <c:x val="8.8184646150428064E-3"/>
                  <c:y val="4.7667376297528524E-3"/>
                </c:manualLayout>
              </c:layout>
              <c:showPercent val="1"/>
            </c:dLbl>
            <c:dLbl>
              <c:idx val="4"/>
              <c:layout>
                <c:manualLayout>
                  <c:x val="1.1757952820056978E-2"/>
                  <c:y val="9.5334752595057255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8064E-3"/>
                  <c:y val="4.2900638667775673E-2"/>
                </c:manualLayout>
              </c:layout>
              <c:spPr>
                <a:solidFill>
                  <a:schemeClr val="accent6"/>
                </a:solidFill>
                <a:ln w="19050">
                  <a:solidFill>
                    <a:schemeClr val="tx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74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Применение СНЭ в составе микроэнергосистем</c:v>
                </c:pt>
                <c:pt idx="1">
                  <c:v>Применение СНЭ на стороне крупной энергетики
и сетевого комплекса</c:v>
                </c:pt>
                <c:pt idx="2">
                  <c:v>Применение специфического типа СНЭ
для экспортных поставок водородного топлива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0.38</c:v>
                </c:pt>
                <c:pt idx="1">
                  <c:v>0.09</c:v>
                </c:pt>
                <c:pt idx="2">
                  <c:v>0.53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1.6441205214486526E-2"/>
          <c:y val="0.12683716146234647"/>
          <c:w val="0.5591942232407322"/>
          <c:h val="0.58225250957778885"/>
        </c:manualLayout>
      </c:layout>
      <c:txPr>
        <a:bodyPr/>
        <a:lstStyle/>
        <a:p>
          <a:pPr>
            <a:lnSpc>
              <a:spcPct val="100000"/>
            </a:lnSpc>
            <a:defRPr sz="14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3039106765914898E-2"/>
          <c:y val="0.36103075199411383"/>
          <c:w val="0.36249255133268021"/>
          <c:h val="0.42712036588016927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overlap val="100"/>
        <c:axId val="150885504"/>
        <c:axId val="150992384"/>
      </c:barChart>
      <c:catAx>
        <c:axId val="150885504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992384"/>
        <c:crosses val="autoZero"/>
        <c:auto val="1"/>
        <c:lblAlgn val="ctr"/>
        <c:lblOffset val="100"/>
      </c:catAx>
      <c:valAx>
        <c:axId val="150992384"/>
        <c:scaling>
          <c:orientation val="minMax"/>
        </c:scaling>
        <c:delete val="1"/>
        <c:axPos val="l"/>
        <c:numFmt formatCode="0%" sourceLinked="1"/>
        <c:tickLblPos val="none"/>
        <c:crossAx val="15088550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8984067129796035"/>
          <c:y val="0.35968622534004158"/>
          <c:w val="0.49041201304430232"/>
          <c:h val="0.41008141952481464"/>
        </c:manualLayout>
      </c:layout>
      <c:txPr>
        <a:bodyPr/>
        <a:lstStyle/>
        <a:p>
          <a:pPr>
            <a:defRPr sz="1200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6876281423276194E-3"/>
          <c:y val="0.46422299231709296"/>
          <c:w val="0.99831237185767241"/>
          <c:h val="0.3831935340517720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2.6</c:v>
                </c:pt>
              </c:numCache>
            </c:numRef>
          </c:val>
        </c:ser>
        <c:overlap val="100"/>
        <c:axId val="148205952"/>
        <c:axId val="148207872"/>
      </c:barChart>
      <c:catAx>
        <c:axId val="148205952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207872"/>
        <c:crosses val="autoZero"/>
        <c:auto val="1"/>
        <c:lblAlgn val="ctr"/>
        <c:lblOffset val="100"/>
      </c:catAx>
      <c:valAx>
        <c:axId val="148207872"/>
        <c:scaling>
          <c:orientation val="minMax"/>
        </c:scaling>
        <c:delete val="1"/>
        <c:axPos val="l"/>
        <c:numFmt formatCode="General" sourceLinked="1"/>
        <c:tickLblPos val="none"/>
        <c:crossAx val="148205952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0D4E-DCDC-4EB0-84EF-3BB54CB62855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B939E-1994-4962-9514-0321CF2E6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3CE8-4432-48B0-B20E-8F593139F89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2708920"/>
            <a:ext cx="5904656" cy="1584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ИВАНОВО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3768" y="3284984"/>
            <a:ext cx="5904656" cy="10081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СИСТЕМЫ НАКОПЛЕНИЯ ЭЛЕКТРОЭНЕРГИИ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50" name="Прямоугольник 49"/>
          <p:cNvSpPr/>
          <p:nvPr/>
        </p:nvSpPr>
        <p:spPr>
          <a:xfrm>
            <a:off x="1115616" y="4797152"/>
            <a:ext cx="3168352" cy="187220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>
            <a:off x="611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object 27"/>
          <p:cNvSpPr txBox="1"/>
          <p:nvPr/>
        </p:nvSpPr>
        <p:spPr>
          <a:xfrm>
            <a:off x="611560" y="352599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4"/>
          <p:cNvSpPr txBox="1">
            <a:spLocks/>
          </p:cNvSpPr>
          <p:nvPr/>
        </p:nvSpPr>
        <p:spPr>
          <a:xfrm>
            <a:off x="611560" y="692696"/>
            <a:ext cx="5832648" cy="380573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Российский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систем накопления энергии (СНЭ) только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начал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формироваться,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действующие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производители ориентированы </a:t>
            </a:r>
            <a:r>
              <a:rPr lang="ru-RU" sz="1200" b="1" spc="-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госзаказ</a:t>
            </a:r>
            <a:endParaRPr kumimoji="0" lang="ru-RU" sz="12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611560" y="1114103"/>
            <a:ext cx="5760640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Российский рынок СНЭ находится на стадии формирования,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и ожидает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значительный рост к 2025 г.</a:t>
            </a:r>
            <a:endParaRPr lang="ru-RU" sz="1400" b="1" baseline="529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611560" y="1619900"/>
            <a:ext cx="8280920" cy="1089020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существенным отставанием приступает к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формированию национальной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промышленности СНЭ и развитию рынка применения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этих систем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различных секторах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экономики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Объем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российского сегмента рынка систем накопления энергии к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году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может составить $1,5-3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из которых почти половина придется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энергетический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сектор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395536" y="2852936"/>
          <a:ext cx="849694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object 4"/>
          <p:cNvSpPr txBox="1">
            <a:spLocks/>
          </p:cNvSpPr>
          <p:nvPr/>
        </p:nvSpPr>
        <p:spPr>
          <a:xfrm>
            <a:off x="683568" y="2801045"/>
            <a:ext cx="8064896" cy="19590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Оценка российского рынка систем накопления электроэнергии в 2025 г</a:t>
            </a:r>
            <a:r>
              <a:rPr lang="ru-RU" sz="12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12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2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долл. США</a:t>
            </a:r>
            <a:endParaRPr kumimoji="0" lang="ru-RU" sz="1200" b="1" i="1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1043608" y="4653136"/>
          <a:ext cx="367240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object 4"/>
          <p:cNvSpPr txBox="1">
            <a:spLocks/>
          </p:cNvSpPr>
          <p:nvPr/>
        </p:nvSpPr>
        <p:spPr>
          <a:xfrm>
            <a:off x="1537933" y="5085184"/>
            <a:ext cx="513787" cy="28824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5,9</a:t>
            </a:r>
            <a:endParaRPr kumimoji="0" lang="ru-RU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3" name="Диаграмма 52"/>
          <p:cNvGraphicFramePr/>
          <p:nvPr/>
        </p:nvGraphicFramePr>
        <p:xfrm>
          <a:off x="5220072" y="4797152"/>
          <a:ext cx="316835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>
            <a:off x="6372200" y="5445224"/>
            <a:ext cx="0" cy="7920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7524328" y="5445224"/>
            <a:ext cx="0" cy="28803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ject 4"/>
          <p:cNvSpPr txBox="1">
            <a:spLocks/>
          </p:cNvSpPr>
          <p:nvPr/>
        </p:nvSpPr>
        <p:spPr>
          <a:xfrm>
            <a:off x="6156176" y="6165304"/>
            <a:ext cx="432048" cy="195907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2"/>
            </a:solidFill>
          </a:ln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ru-RU" sz="12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0,1</a:t>
            </a:r>
            <a:endParaRPr kumimoji="0" lang="ru-RU" sz="1200" b="1" i="0" u="none" strike="noStrike" kern="1200" cap="none" spc="-4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372200" y="5445224"/>
            <a:ext cx="3600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164288" y="5445224"/>
            <a:ext cx="3600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27"/>
          <p:cNvSpPr txBox="1"/>
          <p:nvPr/>
        </p:nvSpPr>
        <p:spPr>
          <a:xfrm>
            <a:off x="1187624" y="4862874"/>
            <a:ext cx="3096344" cy="15030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аккумуляторных батарей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России,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ед.</a:t>
            </a:r>
            <a:endParaRPr lang="ru-RU" sz="9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bject 27"/>
          <p:cNvSpPr txBox="1"/>
          <p:nvPr/>
        </p:nvSpPr>
        <p:spPr>
          <a:xfrm>
            <a:off x="5292080" y="4868391"/>
            <a:ext cx="3096344" cy="288801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Рынок накопителей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электротранспорта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энергетики в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РФ,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ГВтч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/год</a:t>
            </a:r>
            <a:endParaRPr lang="ru-RU" sz="9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88224" y="5301208"/>
            <a:ext cx="576064" cy="2880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17"/>
          <p:cNvSpPr txBox="1"/>
          <p:nvPr/>
        </p:nvSpPr>
        <p:spPr>
          <a:xfrm>
            <a:off x="6588224" y="5316536"/>
            <a:ext cx="576064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30х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1547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799F29-9D0E-4C49-B7FB-E694143BF0DE}"/>
              </a:ext>
            </a:extLst>
          </p:cNvPr>
          <p:cNvSpPr txBox="1"/>
          <p:nvPr/>
        </p:nvSpPr>
        <p:spPr>
          <a:xfrm>
            <a:off x="5004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АНО «АИ ИО»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+7 980 667 17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C1520F1-7745-4BFC-8E5F-FBA2EEC6BEBC}"/>
              </a:ext>
            </a:extLst>
          </p:cNvPr>
          <p:cNvSpPr/>
          <p:nvPr/>
        </p:nvSpPr>
        <p:spPr>
          <a:xfrm>
            <a:off x="1181554" y="1857013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менеджера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D3F3BF-0677-44BB-B939-8BEEFB6D4A36}"/>
              </a:ext>
            </a:extLst>
          </p:cNvPr>
          <p:cNvSpPr/>
          <p:nvPr/>
        </p:nvSpPr>
        <p:spPr>
          <a:xfrm>
            <a:off x="395536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4716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4860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561139" y="1640989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4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6656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системы накопления электроэнергии</a:t>
            </a:r>
            <a:endParaRPr lang="en-US" sz="24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432048" y="6483906"/>
            <a:ext cx="8604448" cy="257462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Реализация проект позволит занять 20% рынка и выйти на окупаемость через 6 лет</a:t>
            </a:r>
            <a:endParaRPr kumimoji="0" lang="ru-RU" sz="16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52046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Инвестиции в проект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рублей (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 к моменту выхода на полную проектную мощность)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Число рабочих мест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человек (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350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 выходе на полную проектную мощность)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Проектная мощность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АКБ в год (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АКБ в год при выходе на полную мощность)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94" name="Прямоугольник 93"/>
          <p:cNvSpPr/>
          <p:nvPr/>
        </p:nvSpPr>
        <p:spPr>
          <a:xfrm>
            <a:off x="2051720" y="1916832"/>
            <a:ext cx="5184576" cy="4752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051720" y="1628800"/>
            <a:ext cx="5184576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27584" y="1916832"/>
            <a:ext cx="1224136" cy="4752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39552" y="1916832"/>
            <a:ext cx="288032" cy="4752528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object 4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5544616" cy="657571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Системы накопления электроэнергии могут аккумулировать механическую,</a:t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тепловую, химическую и электрохимическую энергию</a:t>
            </a:r>
            <a:endParaRPr sz="1400" b="1" spc="-4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41" name="object 27"/>
          <p:cNvSpPr txBox="1"/>
          <p:nvPr/>
        </p:nvSpPr>
        <p:spPr>
          <a:xfrm>
            <a:off x="827584" y="2276872"/>
            <a:ext cx="1224136" cy="196468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Механические</a:t>
            </a:r>
          </a:p>
        </p:txBody>
      </p:sp>
      <p:sp>
        <p:nvSpPr>
          <p:cNvPr id="42" name="object 27"/>
          <p:cNvSpPr txBox="1"/>
          <p:nvPr/>
        </p:nvSpPr>
        <p:spPr>
          <a:xfrm>
            <a:off x="827584" y="3284984"/>
            <a:ext cx="1224136" cy="381134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Тепловые </a:t>
            </a:r>
            <a:r>
              <a:rPr lang="en-US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Термальные</a:t>
            </a:r>
          </a:p>
        </p:txBody>
      </p:sp>
      <p:sp>
        <p:nvSpPr>
          <p:cNvPr id="43" name="object 27"/>
          <p:cNvSpPr txBox="1"/>
          <p:nvPr/>
        </p:nvSpPr>
        <p:spPr>
          <a:xfrm>
            <a:off x="827584" y="4880187"/>
            <a:ext cx="1224136" cy="196468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Химические</a:t>
            </a:r>
          </a:p>
        </p:txBody>
      </p:sp>
      <p:sp>
        <p:nvSpPr>
          <p:cNvPr id="44" name="object 27"/>
          <p:cNvSpPr txBox="1"/>
          <p:nvPr/>
        </p:nvSpPr>
        <p:spPr>
          <a:xfrm>
            <a:off x="827584" y="5939213"/>
            <a:ext cx="1224136" cy="381134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b="1" baseline="529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Электро-химические</a:t>
            </a:r>
            <a:endParaRPr lang="ru-RU" b="1" baseline="529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7"/>
          <p:cNvSpPr txBox="1"/>
          <p:nvPr/>
        </p:nvSpPr>
        <p:spPr>
          <a:xfrm rot="16200000">
            <a:off x="-1700966" y="4149080"/>
            <a:ext cx="4763556" cy="29906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2800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Системы накопления электроэнергии</a:t>
            </a:r>
          </a:p>
        </p:txBody>
      </p:sp>
      <p:sp>
        <p:nvSpPr>
          <p:cNvPr id="46" name="object 4"/>
          <p:cNvSpPr txBox="1">
            <a:spLocks/>
          </p:cNvSpPr>
          <p:nvPr/>
        </p:nvSpPr>
        <p:spPr>
          <a:xfrm>
            <a:off x="2123728" y="1916832"/>
            <a:ext cx="2520280" cy="780682"/>
          </a:xfrm>
          <a:prstGeom prst="rect">
            <a:avLst/>
          </a:prstGeom>
          <a:ln>
            <a:noFill/>
          </a:ln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Преобразуют электроэнергию в потенциальную или кинетическую и хранят её в таком виде, превращая её обратно в электрическую, когда это необходимо</a:t>
            </a:r>
            <a:endParaRPr kumimoji="0" lang="ru-RU" sz="100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" name="object 27"/>
          <p:cNvSpPr txBox="1"/>
          <p:nvPr/>
        </p:nvSpPr>
        <p:spPr>
          <a:xfrm>
            <a:off x="2051720" y="1617772"/>
            <a:ext cx="2592288" cy="29906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2800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Описание</a:t>
            </a:r>
          </a:p>
        </p:txBody>
      </p:sp>
      <p:sp>
        <p:nvSpPr>
          <p:cNvPr id="48" name="object 27"/>
          <p:cNvSpPr txBox="1"/>
          <p:nvPr/>
        </p:nvSpPr>
        <p:spPr>
          <a:xfrm>
            <a:off x="4644008" y="1617772"/>
            <a:ext cx="2592288" cy="29906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2800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</a:t>
            </a:r>
          </a:p>
        </p:txBody>
      </p:sp>
      <p:sp>
        <p:nvSpPr>
          <p:cNvPr id="49" name="object 4"/>
          <p:cNvSpPr txBox="1">
            <a:spLocks/>
          </p:cNvSpPr>
          <p:nvPr/>
        </p:nvSpPr>
        <p:spPr>
          <a:xfrm>
            <a:off x="2123728" y="2852936"/>
            <a:ext cx="2508603" cy="1242347"/>
          </a:xfrm>
          <a:prstGeom prst="rect">
            <a:avLst/>
          </a:prstGeom>
          <a:ln>
            <a:noFill/>
          </a:ln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Хранят тепловую (горячую или холодную) энергию и используют её, чтобы позднее сбалансировать потребность в</a:t>
            </a:r>
          </a:p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электроэнергии</a:t>
            </a:r>
          </a:p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Системы реализуются в виде емкостей для хранения воды, расплавленной соли, льда или криогенной техники</a:t>
            </a:r>
            <a:endParaRPr kumimoji="0" lang="ru-RU" sz="100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0" name="object 4"/>
          <p:cNvSpPr txBox="1">
            <a:spLocks/>
          </p:cNvSpPr>
          <p:nvPr/>
        </p:nvSpPr>
        <p:spPr>
          <a:xfrm>
            <a:off x="2123728" y="4188641"/>
            <a:ext cx="2522226" cy="1326986"/>
          </a:xfrm>
          <a:prstGeom prst="rect">
            <a:avLst/>
          </a:prstGeom>
          <a:ln>
            <a:noFill/>
          </a:ln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9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Аккумулируют энергию, полученную в ходе химических процессов, например путем выработки и хранения водорода, или создания запаса сжатого воздуха</a:t>
            </a:r>
          </a:p>
          <a:p>
            <a:r>
              <a:rPr lang="ru-RU" sz="9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Например, водород вырабатывается из воды путем электролиза, далее он сжимается и хранится для будущего использования, опять превращаясь в воду</a:t>
            </a:r>
            <a:endParaRPr kumimoji="0" lang="ru-RU" sz="95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1" name="object 4"/>
          <p:cNvSpPr txBox="1">
            <a:spLocks/>
          </p:cNvSpPr>
          <p:nvPr/>
        </p:nvSpPr>
        <p:spPr>
          <a:xfrm>
            <a:off x="2123728" y="5682526"/>
            <a:ext cx="2520280" cy="626794"/>
          </a:xfrm>
          <a:prstGeom prst="rect">
            <a:avLst/>
          </a:prstGeom>
          <a:ln>
            <a:noFill/>
          </a:ln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Электрохимические компоненты (конденсаторы), способные накапливать и отдавать электрический заряд</a:t>
            </a:r>
            <a:endParaRPr kumimoji="0" lang="ru-RU" sz="100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27584" y="1916833"/>
            <a:ext cx="1224136" cy="936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27584" y="2852936"/>
            <a:ext cx="1224136" cy="1296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27584" y="4149080"/>
            <a:ext cx="1224136" cy="15121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827584" y="5661248"/>
            <a:ext cx="1224136" cy="1008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object 4"/>
          <p:cNvSpPr txBox="1">
            <a:spLocks/>
          </p:cNvSpPr>
          <p:nvPr/>
        </p:nvSpPr>
        <p:spPr>
          <a:xfrm>
            <a:off x="4716016" y="1916832"/>
            <a:ext cx="2520280" cy="626794"/>
          </a:xfrm>
          <a:prstGeom prst="rect">
            <a:avLst/>
          </a:prstGeom>
          <a:ln>
            <a:noFill/>
          </a:ln>
        </p:spPr>
        <p:txBody>
          <a:bodyPr vert="horz" wrap="square" lIns="0" tIns="11132" rIns="0" bIns="0" rtlCol="0" anchor="ctr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Гидроаккумуляторы</a:t>
            </a: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Системы хранения сжатого воздуха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Системы хранения жидкого воздуха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Маховики</a:t>
            </a:r>
            <a:endParaRPr kumimoji="0" lang="ru-RU" sz="100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0" name="object 4"/>
          <p:cNvSpPr txBox="1">
            <a:spLocks/>
          </p:cNvSpPr>
          <p:nvPr/>
        </p:nvSpPr>
        <p:spPr>
          <a:xfrm>
            <a:off x="4716016" y="2852936"/>
            <a:ext cx="2520280" cy="626794"/>
          </a:xfrm>
          <a:prstGeom prst="rect">
            <a:avLst/>
          </a:prstGeom>
          <a:ln>
            <a:noFill/>
          </a:ln>
        </p:spPr>
        <p:txBody>
          <a:bodyPr vert="horz" wrap="square" lIns="0" tIns="11132" rIns="0" bIns="0" rtlCol="0" anchor="ctr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Термо-химические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накопители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Накопители скрытой тепловой энергии (с материалами высокой скрытой теплоемкостью)</a:t>
            </a:r>
            <a:endParaRPr kumimoji="0" lang="ru-RU" sz="100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" name="object 4"/>
          <p:cNvSpPr txBox="1">
            <a:spLocks/>
          </p:cNvSpPr>
          <p:nvPr/>
        </p:nvSpPr>
        <p:spPr>
          <a:xfrm>
            <a:off x="4716016" y="4149080"/>
            <a:ext cx="2520280" cy="472906"/>
          </a:xfrm>
          <a:prstGeom prst="rect">
            <a:avLst/>
          </a:prstGeom>
          <a:ln>
            <a:noFill/>
          </a:ln>
        </p:spPr>
        <p:txBody>
          <a:bodyPr vert="horz" wrap="square" lIns="0" tIns="11132" rIns="0" bIns="0" rtlCol="0" anchor="ctr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Водородные накопители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Накопители синтетического природного газа</a:t>
            </a:r>
            <a:endParaRPr kumimoji="0" lang="ru-RU" sz="100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2" name="object 4"/>
          <p:cNvSpPr txBox="1">
            <a:spLocks/>
          </p:cNvSpPr>
          <p:nvPr/>
        </p:nvSpPr>
        <p:spPr>
          <a:xfrm>
            <a:off x="4716016" y="5662782"/>
            <a:ext cx="2520280" cy="934570"/>
          </a:xfrm>
          <a:prstGeom prst="rect">
            <a:avLst/>
          </a:prstGeom>
          <a:ln>
            <a:noFill/>
          </a:ln>
        </p:spPr>
        <p:txBody>
          <a:bodyPr vert="horz" wrap="square" lIns="0" tIns="11132" rIns="0" bIns="0" rtlCol="0" anchor="ctr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Никель-металлогидридные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Литий-йонные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т.ч. полимерные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Натрий-серные</a:t>
            </a: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Проточные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окислительно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восстановительные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Суперконденсаторы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ионисторы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ru-RU" sz="100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3" name="object 40"/>
          <p:cNvSpPr/>
          <p:nvPr/>
        </p:nvSpPr>
        <p:spPr>
          <a:xfrm>
            <a:off x="7308304" y="1988840"/>
            <a:ext cx="1008112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1"/>
          <p:cNvSpPr/>
          <p:nvPr/>
        </p:nvSpPr>
        <p:spPr>
          <a:xfrm>
            <a:off x="8460432" y="1988840"/>
            <a:ext cx="437387" cy="78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2"/>
          <p:cNvSpPr/>
          <p:nvPr/>
        </p:nvSpPr>
        <p:spPr>
          <a:xfrm>
            <a:off x="7308304" y="2924944"/>
            <a:ext cx="1592579" cy="1149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3"/>
          <p:cNvSpPr/>
          <p:nvPr/>
        </p:nvSpPr>
        <p:spPr>
          <a:xfrm>
            <a:off x="7452320" y="4581127"/>
            <a:ext cx="1296144" cy="7920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4"/>
          <p:cNvSpPr/>
          <p:nvPr/>
        </p:nvSpPr>
        <p:spPr>
          <a:xfrm>
            <a:off x="7884368" y="5949280"/>
            <a:ext cx="1008112" cy="66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5"/>
          <p:cNvSpPr/>
          <p:nvPr/>
        </p:nvSpPr>
        <p:spPr>
          <a:xfrm>
            <a:off x="7308304" y="5682193"/>
            <a:ext cx="627887" cy="7711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Прямоугольник 68"/>
          <p:cNvSpPr/>
          <p:nvPr/>
        </p:nvSpPr>
        <p:spPr>
          <a:xfrm>
            <a:off x="539552" y="1916832"/>
            <a:ext cx="8424936" cy="47525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1259632" y="2852936"/>
            <a:ext cx="77043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259632" y="4149080"/>
            <a:ext cx="77043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259632" y="5661248"/>
            <a:ext cx="77043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644008" y="1844824"/>
            <a:ext cx="0" cy="482453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7236296" y="1844824"/>
            <a:ext cx="0" cy="482453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332656"/>
            <a:ext cx="5112568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576" y="332656"/>
            <a:ext cx="4968552" cy="62735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БИЗНЕС-ПРОЦЕСС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ПРОИЗВОДСТВА СНЭ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11560" y="1006942"/>
            <a:ext cx="5472608" cy="657571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Ивановской области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кроме сырья, может быть локализована вся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цепочка создания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стоимости систем накопления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электроэнергии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772816"/>
            <a:ext cx="8568952" cy="252028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14"/>
          <p:cNvSpPr txBox="1"/>
          <p:nvPr/>
        </p:nvSpPr>
        <p:spPr>
          <a:xfrm>
            <a:off x="539552" y="2440739"/>
            <a:ext cx="1584176" cy="1348301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5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Один из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факторов размещения производства приводов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Иваново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наличие компетенций в энергетическом университете</a:t>
            </a:r>
            <a:endParaRPr lang="ru-RU" sz="1050" b="1" spc="9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21"/>
          <p:cNvSpPr txBox="1"/>
          <p:nvPr/>
        </p:nvSpPr>
        <p:spPr>
          <a:xfrm>
            <a:off x="4427984" y="2420888"/>
            <a:ext cx="2808312" cy="16714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5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Ключевые элементы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производственного процесса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которые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будет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представлять собой новое предприятие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регионе присутствует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много машиностроительных компаний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которых сохранилось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литейное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высокого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 и они могут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стать поставщиками отдельных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компонентов</a:t>
            </a:r>
            <a:endParaRPr lang="ru-RU" sz="1050" b="1" spc="9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95736" y="2420888"/>
            <a:ext cx="2088232" cy="16714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5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Одна из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наиболее перспективных технологий производства литий-ион- полимерных аккумуляторов – на основе </a:t>
            </a:r>
            <a:r>
              <a:rPr lang="ru-RU" sz="105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литий-железо-фосфата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зависимости от технологий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сырьем являются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также: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железо, свинец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фосфат,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литий, графит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кобальт,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никель, кадмий</a:t>
            </a:r>
            <a:endParaRPr lang="ru-RU" sz="1050" b="1" spc="9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7380312" y="2420888"/>
            <a:ext cx="1584176" cy="1833049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аккумуляторов преимущественно </a:t>
            </a:r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B2B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каналы сбыта – это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госзаказы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прямые продажи</a:t>
            </a:r>
            <a:endParaRPr lang="ru-RU" sz="10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Важную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роль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играет сертификация продукции и результаты независимых испытаний</a:t>
            </a:r>
            <a:endParaRPr lang="ru-RU" sz="10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123728" y="1772816"/>
            <a:ext cx="2232248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4355976" y="1772816"/>
            <a:ext cx="1512168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4355976" y="1829247"/>
            <a:ext cx="1440160" cy="519633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marR="4453" algn="ctr">
              <a:spcBef>
                <a:spcPts val="92"/>
              </a:spcBef>
            </a:pP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1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1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lang="ru-RU" sz="11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1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1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ен</a:t>
            </a: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1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  производство  </a:t>
            </a: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компонентов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868144" y="1772816"/>
            <a:ext cx="1440160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13"/>
          <p:cNvSpPr txBox="1"/>
          <p:nvPr/>
        </p:nvSpPr>
        <p:spPr>
          <a:xfrm>
            <a:off x="5868144" y="1988840"/>
            <a:ext cx="1296144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Сборка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7308304" y="1772816"/>
            <a:ext cx="1728192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7308304" y="1988840"/>
            <a:ext cx="1584176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Сбыт</a:t>
            </a:r>
            <a:endParaRPr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123728" y="2060848"/>
            <a:ext cx="0" cy="453650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55976" y="1916832"/>
            <a:ext cx="0" cy="46805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308304" y="1988840"/>
            <a:ext cx="0" cy="460851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8"/>
          <p:cNvSpPr txBox="1"/>
          <p:nvPr/>
        </p:nvSpPr>
        <p:spPr>
          <a:xfrm>
            <a:off x="2123728" y="1913692"/>
            <a:ext cx="2088232" cy="363180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Поставка </a:t>
            </a:r>
          </a:p>
          <a:p>
            <a:pPr marL="11132" algn="ctr">
              <a:spcBef>
                <a:spcPts val="92"/>
              </a:spcBef>
            </a:pP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материалов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467544" y="1772816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467544" y="1916832"/>
            <a:ext cx="1512168" cy="35035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НИОКР и развитие продукта</a:t>
            </a:r>
          </a:p>
        </p:txBody>
      </p:sp>
      <p:sp>
        <p:nvSpPr>
          <p:cNvPr id="68" name="object 20"/>
          <p:cNvSpPr/>
          <p:nvPr/>
        </p:nvSpPr>
        <p:spPr>
          <a:xfrm>
            <a:off x="611560" y="4653136"/>
            <a:ext cx="1368152" cy="1368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3" name="object 22"/>
          <p:cNvSpPr/>
          <p:nvPr/>
        </p:nvSpPr>
        <p:spPr>
          <a:xfrm>
            <a:off x="4427984" y="4365104"/>
            <a:ext cx="1512168" cy="28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4" name="object 23"/>
          <p:cNvSpPr txBox="1"/>
          <p:nvPr/>
        </p:nvSpPr>
        <p:spPr>
          <a:xfrm>
            <a:off x="2123728" y="4369523"/>
            <a:ext cx="2232248" cy="139597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vert="horz" wrap="square" lIns="0" tIns="13914" rIns="0" bIns="0" rtlCol="0">
            <a:spAutoFit/>
          </a:bodyPr>
          <a:lstStyle/>
          <a:p>
            <a:pPr marR="22225" indent="31750">
              <a:lnSpc>
                <a:spcPct val="102400"/>
              </a:lnSpc>
              <a:spcBef>
                <a:spcPts val="25"/>
              </a:spcBef>
            </a:pPr>
            <a:r>
              <a:rPr lang="ru-RU" sz="800" b="1" spc="1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Отсутствие источников  сырья </a:t>
            </a:r>
            <a:r>
              <a:rPr lang="ru-RU" sz="8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spc="1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регионе</a:t>
            </a:r>
            <a:endParaRPr lang="ru-RU" sz="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24"/>
          <p:cNvSpPr/>
          <p:nvPr/>
        </p:nvSpPr>
        <p:spPr>
          <a:xfrm>
            <a:off x="4427984" y="4797152"/>
            <a:ext cx="1440160" cy="288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6" name="object 26"/>
          <p:cNvSpPr/>
          <p:nvPr/>
        </p:nvSpPr>
        <p:spPr>
          <a:xfrm>
            <a:off x="4427984" y="5229200"/>
            <a:ext cx="1440160" cy="36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8" name="object 28"/>
          <p:cNvSpPr/>
          <p:nvPr/>
        </p:nvSpPr>
        <p:spPr>
          <a:xfrm>
            <a:off x="4427984" y="5877272"/>
            <a:ext cx="792088" cy="432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9" name="object 29"/>
          <p:cNvSpPr/>
          <p:nvPr/>
        </p:nvSpPr>
        <p:spPr>
          <a:xfrm>
            <a:off x="5292080" y="5805264"/>
            <a:ext cx="648072" cy="648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9036496" y="1988840"/>
            <a:ext cx="0" cy="460851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67544" y="2060848"/>
            <a:ext cx="0" cy="453650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67544" y="6597352"/>
            <a:ext cx="712879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907704" y="6597352"/>
            <a:ext cx="712879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6012160" y="4293096"/>
            <a:ext cx="129614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012160" y="6165304"/>
            <a:ext cx="1296144" cy="4320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object 5"/>
          <p:cNvSpPr/>
          <p:nvPr/>
        </p:nvSpPr>
        <p:spPr>
          <a:xfrm>
            <a:off x="6012160" y="4653136"/>
            <a:ext cx="1296144" cy="1584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9"/>
          <p:cNvSpPr/>
          <p:nvPr/>
        </p:nvSpPr>
        <p:spPr>
          <a:xfrm>
            <a:off x="7452320" y="4581128"/>
            <a:ext cx="1440160" cy="1728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0"/>
          <p:cNvSpPr/>
          <p:nvPr/>
        </p:nvSpPr>
        <p:spPr>
          <a:xfrm>
            <a:off x="2627784" y="4581128"/>
            <a:ext cx="1224136" cy="936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1"/>
          <p:cNvSpPr/>
          <p:nvPr/>
        </p:nvSpPr>
        <p:spPr>
          <a:xfrm>
            <a:off x="2771800" y="5589240"/>
            <a:ext cx="936104" cy="8640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79712" y="1728192"/>
            <a:ext cx="7164288" cy="51571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7"/>
          <p:cNvSpPr txBox="1"/>
          <p:nvPr/>
        </p:nvSpPr>
        <p:spPr>
          <a:xfrm>
            <a:off x="2195736" y="1917799"/>
            <a:ext cx="6696744" cy="469000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Наличие квалифицированной рабочей силы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Низкие издержки производства за счет близости размещения к поставщикам сырья и материалов</a:t>
            </a:r>
          </a:p>
          <a:p>
            <a:pPr marR="35560">
              <a:lnSpc>
                <a:spcPct val="100200"/>
              </a:lnSpc>
              <a:spcBef>
                <a:spcPts val="1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Партнером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 может  </a:t>
            </a: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Ивановский  энергетический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</a:t>
            </a:r>
            <a:endParaRPr lang="ru-RU" sz="19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121285">
              <a:lnSpc>
                <a:spcPct val="100200"/>
              </a:lnSpc>
              <a:spcBef>
                <a:spcPts val="525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Производство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 размещено в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короткие</a:t>
            </a:r>
            <a:r>
              <a:rPr lang="ru-RU" sz="1950" b="1" spc="-7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сроки  на готовых площадках  индустриальных парков с 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минимальной </a:t>
            </a: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арендой и 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дешевыми</a:t>
            </a:r>
            <a:r>
              <a:rPr lang="ru-RU" sz="1950" b="1" spc="-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энергоресурсами</a:t>
            </a:r>
            <a:endParaRPr lang="ru-RU" sz="19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 может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размещено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площадках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льготным режимом налогообложения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частично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софинансироваться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 бюджета</a:t>
            </a:r>
            <a:endParaRPr lang="ru-RU" sz="19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5080">
              <a:lnSpc>
                <a:spcPct val="100299"/>
              </a:lnSpc>
              <a:spcBef>
                <a:spcPts val="55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Уровень </a:t>
            </a: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заработной платы в 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сегменте </a:t>
            </a: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производства 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электрооборудования </a:t>
            </a: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самый  </a:t>
            </a:r>
            <a:r>
              <a:rPr lang="ru-RU" sz="195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низкий </a:t>
            </a: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950" b="1" spc="-2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ЦФО</a:t>
            </a:r>
            <a:endParaRPr lang="ru-RU" sz="19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755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5"/>
          <p:cNvSpPr/>
          <p:nvPr/>
        </p:nvSpPr>
        <p:spPr>
          <a:xfrm>
            <a:off x="565449" y="1810921"/>
            <a:ext cx="1198239" cy="118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6"/>
          <p:cNvSpPr/>
          <p:nvPr/>
        </p:nvSpPr>
        <p:spPr>
          <a:xfrm>
            <a:off x="755576" y="4653136"/>
            <a:ext cx="825231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4"/>
          <p:cNvSpPr/>
          <p:nvPr/>
        </p:nvSpPr>
        <p:spPr>
          <a:xfrm>
            <a:off x="539552" y="3212976"/>
            <a:ext cx="1224136" cy="1224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5"/>
          <p:cNvSpPr/>
          <p:nvPr/>
        </p:nvSpPr>
        <p:spPr>
          <a:xfrm>
            <a:off x="611560" y="5661248"/>
            <a:ext cx="1080120" cy="936104"/>
          </a:xfrm>
          <a:custGeom>
            <a:avLst/>
            <a:gdLst/>
            <a:ahLst/>
            <a:cxnLst/>
            <a:rect l="l" t="t" r="r" b="b"/>
            <a:pathLst>
              <a:path w="567054" h="454660">
                <a:moveTo>
                  <a:pt x="201167" y="72390"/>
                </a:moveTo>
                <a:lnTo>
                  <a:pt x="155447" y="72390"/>
                </a:lnTo>
                <a:lnTo>
                  <a:pt x="153923" y="0"/>
                </a:lnTo>
                <a:lnTo>
                  <a:pt x="201167" y="0"/>
                </a:lnTo>
                <a:lnTo>
                  <a:pt x="201167" y="72390"/>
                </a:lnTo>
                <a:close/>
              </a:path>
              <a:path w="567054" h="454660">
                <a:moveTo>
                  <a:pt x="406288" y="6350"/>
                </a:moveTo>
                <a:lnTo>
                  <a:pt x="327635" y="6350"/>
                </a:lnTo>
                <a:lnTo>
                  <a:pt x="336232" y="5080"/>
                </a:lnTo>
                <a:lnTo>
                  <a:pt x="349686" y="2540"/>
                </a:lnTo>
                <a:lnTo>
                  <a:pt x="384666" y="2540"/>
                </a:lnTo>
                <a:lnTo>
                  <a:pt x="397763" y="5080"/>
                </a:lnTo>
                <a:lnTo>
                  <a:pt x="406288" y="6350"/>
                </a:lnTo>
                <a:close/>
              </a:path>
              <a:path w="567054" h="454660">
                <a:moveTo>
                  <a:pt x="282380" y="77470"/>
                </a:moveTo>
                <a:lnTo>
                  <a:pt x="205739" y="77470"/>
                </a:lnTo>
                <a:lnTo>
                  <a:pt x="205739" y="6350"/>
                </a:lnTo>
                <a:lnTo>
                  <a:pt x="236838" y="20320"/>
                </a:lnTo>
                <a:lnTo>
                  <a:pt x="262508" y="43180"/>
                </a:lnTo>
                <a:lnTo>
                  <a:pt x="280749" y="71120"/>
                </a:lnTo>
                <a:lnTo>
                  <a:pt x="282380" y="77470"/>
                </a:lnTo>
                <a:close/>
              </a:path>
              <a:path w="567054" h="454660">
                <a:moveTo>
                  <a:pt x="307847" y="87630"/>
                </a:moveTo>
                <a:lnTo>
                  <a:pt x="306323" y="87630"/>
                </a:lnTo>
                <a:lnTo>
                  <a:pt x="302132" y="72390"/>
                </a:lnTo>
                <a:lnTo>
                  <a:pt x="299465" y="66040"/>
                </a:lnTo>
                <a:lnTo>
                  <a:pt x="295655" y="58420"/>
                </a:lnTo>
                <a:lnTo>
                  <a:pt x="303275" y="55880"/>
                </a:lnTo>
                <a:lnTo>
                  <a:pt x="307847" y="54610"/>
                </a:lnTo>
                <a:lnTo>
                  <a:pt x="304800" y="54610"/>
                </a:lnTo>
                <a:lnTo>
                  <a:pt x="309371" y="52070"/>
                </a:lnTo>
                <a:lnTo>
                  <a:pt x="313943" y="20320"/>
                </a:lnTo>
                <a:lnTo>
                  <a:pt x="313943" y="13970"/>
                </a:lnTo>
                <a:lnTo>
                  <a:pt x="318516" y="8890"/>
                </a:lnTo>
                <a:lnTo>
                  <a:pt x="324611" y="6350"/>
                </a:lnTo>
                <a:lnTo>
                  <a:pt x="409955" y="6350"/>
                </a:lnTo>
                <a:lnTo>
                  <a:pt x="416051" y="8890"/>
                </a:lnTo>
                <a:lnTo>
                  <a:pt x="419100" y="12700"/>
                </a:lnTo>
                <a:lnTo>
                  <a:pt x="420623" y="19050"/>
                </a:lnTo>
                <a:lnTo>
                  <a:pt x="422635" y="33020"/>
                </a:lnTo>
                <a:lnTo>
                  <a:pt x="352615" y="33020"/>
                </a:lnTo>
                <a:lnTo>
                  <a:pt x="346495" y="34290"/>
                </a:lnTo>
                <a:lnTo>
                  <a:pt x="341375" y="34290"/>
                </a:lnTo>
                <a:lnTo>
                  <a:pt x="338327" y="66040"/>
                </a:lnTo>
                <a:lnTo>
                  <a:pt x="336803" y="71120"/>
                </a:lnTo>
                <a:lnTo>
                  <a:pt x="333755" y="77470"/>
                </a:lnTo>
                <a:lnTo>
                  <a:pt x="327659" y="78740"/>
                </a:lnTo>
                <a:lnTo>
                  <a:pt x="320920" y="81280"/>
                </a:lnTo>
                <a:lnTo>
                  <a:pt x="317182" y="82550"/>
                </a:lnTo>
                <a:lnTo>
                  <a:pt x="313729" y="83820"/>
                </a:lnTo>
                <a:lnTo>
                  <a:pt x="307847" y="87630"/>
                </a:lnTo>
                <a:close/>
              </a:path>
              <a:path w="567054" h="454660">
                <a:moveTo>
                  <a:pt x="117347" y="125730"/>
                </a:moveTo>
                <a:lnTo>
                  <a:pt x="53339" y="125730"/>
                </a:lnTo>
                <a:lnTo>
                  <a:pt x="50291" y="120650"/>
                </a:lnTo>
                <a:lnTo>
                  <a:pt x="50291" y="111760"/>
                </a:lnTo>
                <a:lnTo>
                  <a:pt x="53339" y="107950"/>
                </a:lnTo>
                <a:lnTo>
                  <a:pt x="67055" y="107950"/>
                </a:lnTo>
                <a:lnTo>
                  <a:pt x="75628" y="73660"/>
                </a:lnTo>
                <a:lnTo>
                  <a:pt x="93344" y="44450"/>
                </a:lnTo>
                <a:lnTo>
                  <a:pt x="118490" y="22860"/>
                </a:lnTo>
                <a:lnTo>
                  <a:pt x="149351" y="8890"/>
                </a:lnTo>
                <a:lnTo>
                  <a:pt x="150875" y="39370"/>
                </a:lnTo>
                <a:lnTo>
                  <a:pt x="150875" y="77470"/>
                </a:lnTo>
                <a:lnTo>
                  <a:pt x="282380" y="77470"/>
                </a:lnTo>
                <a:lnTo>
                  <a:pt x="289559" y="105410"/>
                </a:lnTo>
                <a:lnTo>
                  <a:pt x="303275" y="105410"/>
                </a:lnTo>
                <a:lnTo>
                  <a:pt x="306323" y="109220"/>
                </a:lnTo>
                <a:lnTo>
                  <a:pt x="306323" y="115570"/>
                </a:lnTo>
                <a:lnTo>
                  <a:pt x="307847" y="119380"/>
                </a:lnTo>
                <a:lnTo>
                  <a:pt x="303275" y="123190"/>
                </a:lnTo>
                <a:lnTo>
                  <a:pt x="298703" y="124460"/>
                </a:lnTo>
                <a:lnTo>
                  <a:pt x="140207" y="124460"/>
                </a:lnTo>
                <a:lnTo>
                  <a:pt x="117347" y="125730"/>
                </a:lnTo>
                <a:close/>
              </a:path>
              <a:path w="567054" h="454660">
                <a:moveTo>
                  <a:pt x="501840" y="54610"/>
                </a:moveTo>
                <a:lnTo>
                  <a:pt x="431291" y="54610"/>
                </a:lnTo>
                <a:lnTo>
                  <a:pt x="457200" y="34290"/>
                </a:lnTo>
                <a:lnTo>
                  <a:pt x="463295" y="29210"/>
                </a:lnTo>
                <a:lnTo>
                  <a:pt x="469391" y="29210"/>
                </a:lnTo>
                <a:lnTo>
                  <a:pt x="475487" y="33020"/>
                </a:lnTo>
                <a:lnTo>
                  <a:pt x="477916" y="34290"/>
                </a:lnTo>
                <a:lnTo>
                  <a:pt x="484631" y="39370"/>
                </a:lnTo>
                <a:lnTo>
                  <a:pt x="494775" y="48260"/>
                </a:lnTo>
                <a:lnTo>
                  <a:pt x="501840" y="54610"/>
                </a:lnTo>
                <a:close/>
              </a:path>
              <a:path w="567054" h="454660">
                <a:moveTo>
                  <a:pt x="438911" y="87630"/>
                </a:moveTo>
                <a:lnTo>
                  <a:pt x="432816" y="87630"/>
                </a:lnTo>
                <a:lnTo>
                  <a:pt x="428243" y="86360"/>
                </a:lnTo>
                <a:lnTo>
                  <a:pt x="421695" y="82550"/>
                </a:lnTo>
                <a:lnTo>
                  <a:pt x="418147" y="81280"/>
                </a:lnTo>
                <a:lnTo>
                  <a:pt x="414313" y="80010"/>
                </a:lnTo>
                <a:lnTo>
                  <a:pt x="406907" y="77470"/>
                </a:lnTo>
                <a:lnTo>
                  <a:pt x="400811" y="76200"/>
                </a:lnTo>
                <a:lnTo>
                  <a:pt x="397763" y="71120"/>
                </a:lnTo>
                <a:lnTo>
                  <a:pt x="396239" y="64770"/>
                </a:lnTo>
                <a:lnTo>
                  <a:pt x="393191" y="34290"/>
                </a:lnTo>
                <a:lnTo>
                  <a:pt x="388071" y="33020"/>
                </a:lnTo>
                <a:lnTo>
                  <a:pt x="422635" y="33020"/>
                </a:lnTo>
                <a:lnTo>
                  <a:pt x="425195" y="50800"/>
                </a:lnTo>
                <a:lnTo>
                  <a:pt x="429767" y="52070"/>
                </a:lnTo>
                <a:lnTo>
                  <a:pt x="426719" y="52070"/>
                </a:lnTo>
                <a:lnTo>
                  <a:pt x="431291" y="54610"/>
                </a:lnTo>
                <a:lnTo>
                  <a:pt x="501840" y="54610"/>
                </a:lnTo>
                <a:lnTo>
                  <a:pt x="507491" y="59690"/>
                </a:lnTo>
                <a:lnTo>
                  <a:pt x="511855" y="64770"/>
                </a:lnTo>
                <a:lnTo>
                  <a:pt x="467867" y="64770"/>
                </a:lnTo>
                <a:lnTo>
                  <a:pt x="443483" y="85090"/>
                </a:lnTo>
                <a:lnTo>
                  <a:pt x="438911" y="87630"/>
                </a:lnTo>
                <a:close/>
              </a:path>
              <a:path w="567054" h="454660">
                <a:moveTo>
                  <a:pt x="514817" y="339090"/>
                </a:moveTo>
                <a:lnTo>
                  <a:pt x="470916" y="339090"/>
                </a:lnTo>
                <a:lnTo>
                  <a:pt x="475487" y="336550"/>
                </a:lnTo>
                <a:lnTo>
                  <a:pt x="489203" y="322580"/>
                </a:lnTo>
                <a:lnTo>
                  <a:pt x="494394" y="316230"/>
                </a:lnTo>
                <a:lnTo>
                  <a:pt x="498728" y="311150"/>
                </a:lnTo>
                <a:lnTo>
                  <a:pt x="502491" y="306070"/>
                </a:lnTo>
                <a:lnTo>
                  <a:pt x="505967" y="302260"/>
                </a:lnTo>
                <a:lnTo>
                  <a:pt x="486155" y="278130"/>
                </a:lnTo>
                <a:lnTo>
                  <a:pt x="483107" y="273050"/>
                </a:lnTo>
                <a:lnTo>
                  <a:pt x="481583" y="267970"/>
                </a:lnTo>
                <a:lnTo>
                  <a:pt x="484631" y="262890"/>
                </a:lnTo>
                <a:lnTo>
                  <a:pt x="488441" y="252730"/>
                </a:lnTo>
                <a:lnTo>
                  <a:pt x="489775" y="248920"/>
                </a:lnTo>
                <a:lnTo>
                  <a:pt x="492251" y="241300"/>
                </a:lnTo>
                <a:lnTo>
                  <a:pt x="493775" y="234950"/>
                </a:lnTo>
                <a:lnTo>
                  <a:pt x="499871" y="232410"/>
                </a:lnTo>
                <a:lnTo>
                  <a:pt x="504443" y="231140"/>
                </a:lnTo>
                <a:lnTo>
                  <a:pt x="536447" y="226060"/>
                </a:lnTo>
                <a:lnTo>
                  <a:pt x="536447" y="219710"/>
                </a:lnTo>
                <a:lnTo>
                  <a:pt x="537971" y="212090"/>
                </a:lnTo>
                <a:lnTo>
                  <a:pt x="536447" y="201930"/>
                </a:lnTo>
                <a:lnTo>
                  <a:pt x="536368" y="191770"/>
                </a:lnTo>
                <a:lnTo>
                  <a:pt x="536257" y="186690"/>
                </a:lnTo>
                <a:lnTo>
                  <a:pt x="535804" y="181610"/>
                </a:lnTo>
                <a:lnTo>
                  <a:pt x="534923" y="176530"/>
                </a:lnTo>
                <a:lnTo>
                  <a:pt x="504443" y="171450"/>
                </a:lnTo>
                <a:lnTo>
                  <a:pt x="499871" y="171450"/>
                </a:lnTo>
                <a:lnTo>
                  <a:pt x="493775" y="166370"/>
                </a:lnTo>
                <a:lnTo>
                  <a:pt x="492251" y="162560"/>
                </a:lnTo>
                <a:lnTo>
                  <a:pt x="489751" y="154940"/>
                </a:lnTo>
                <a:lnTo>
                  <a:pt x="488251" y="151130"/>
                </a:lnTo>
                <a:lnTo>
                  <a:pt x="486465" y="148590"/>
                </a:lnTo>
                <a:lnTo>
                  <a:pt x="483107" y="140970"/>
                </a:lnTo>
                <a:lnTo>
                  <a:pt x="481583" y="135890"/>
                </a:lnTo>
                <a:lnTo>
                  <a:pt x="481583" y="130810"/>
                </a:lnTo>
                <a:lnTo>
                  <a:pt x="484631" y="125730"/>
                </a:lnTo>
                <a:lnTo>
                  <a:pt x="504443" y="101600"/>
                </a:lnTo>
                <a:lnTo>
                  <a:pt x="500943" y="97790"/>
                </a:lnTo>
                <a:lnTo>
                  <a:pt x="472439" y="69850"/>
                </a:lnTo>
                <a:lnTo>
                  <a:pt x="467867" y="64770"/>
                </a:lnTo>
                <a:lnTo>
                  <a:pt x="511855" y="64770"/>
                </a:lnTo>
                <a:lnTo>
                  <a:pt x="519493" y="73660"/>
                </a:lnTo>
                <a:lnTo>
                  <a:pt x="528065" y="82550"/>
                </a:lnTo>
                <a:lnTo>
                  <a:pt x="534923" y="92710"/>
                </a:lnTo>
                <a:lnTo>
                  <a:pt x="537971" y="97790"/>
                </a:lnTo>
                <a:lnTo>
                  <a:pt x="537971" y="104140"/>
                </a:lnTo>
                <a:lnTo>
                  <a:pt x="533400" y="110490"/>
                </a:lnTo>
                <a:lnTo>
                  <a:pt x="513587" y="135890"/>
                </a:lnTo>
                <a:lnTo>
                  <a:pt x="515111" y="138430"/>
                </a:lnTo>
                <a:lnTo>
                  <a:pt x="516635" y="140970"/>
                </a:lnTo>
                <a:lnTo>
                  <a:pt x="517143" y="140970"/>
                </a:lnTo>
                <a:lnTo>
                  <a:pt x="518159" y="142240"/>
                </a:lnTo>
                <a:lnTo>
                  <a:pt x="556259" y="148590"/>
                </a:lnTo>
                <a:lnTo>
                  <a:pt x="566825" y="198120"/>
                </a:lnTo>
                <a:lnTo>
                  <a:pt x="566825" y="203200"/>
                </a:lnTo>
                <a:lnTo>
                  <a:pt x="563070" y="241300"/>
                </a:lnTo>
                <a:lnTo>
                  <a:pt x="518159" y="260350"/>
                </a:lnTo>
                <a:lnTo>
                  <a:pt x="516635" y="264160"/>
                </a:lnTo>
                <a:lnTo>
                  <a:pt x="517397" y="264160"/>
                </a:lnTo>
                <a:lnTo>
                  <a:pt x="515111" y="267970"/>
                </a:lnTo>
                <a:lnTo>
                  <a:pt x="536447" y="293370"/>
                </a:lnTo>
                <a:lnTo>
                  <a:pt x="539495" y="298450"/>
                </a:lnTo>
                <a:lnTo>
                  <a:pt x="539495" y="304800"/>
                </a:lnTo>
                <a:lnTo>
                  <a:pt x="536447" y="309880"/>
                </a:lnTo>
                <a:lnTo>
                  <a:pt x="534971" y="313690"/>
                </a:lnTo>
                <a:lnTo>
                  <a:pt x="530351" y="320040"/>
                </a:lnTo>
                <a:lnTo>
                  <a:pt x="522303" y="330200"/>
                </a:lnTo>
                <a:lnTo>
                  <a:pt x="514817" y="339090"/>
                </a:lnTo>
                <a:close/>
              </a:path>
              <a:path w="567054" h="454660">
                <a:moveTo>
                  <a:pt x="368807" y="267970"/>
                </a:moveTo>
                <a:lnTo>
                  <a:pt x="298703" y="267970"/>
                </a:lnTo>
                <a:lnTo>
                  <a:pt x="289536" y="255270"/>
                </a:lnTo>
                <a:lnTo>
                  <a:pt x="282511" y="242570"/>
                </a:lnTo>
                <a:lnTo>
                  <a:pt x="277486" y="228600"/>
                </a:lnTo>
                <a:lnTo>
                  <a:pt x="274319" y="214630"/>
                </a:lnTo>
                <a:lnTo>
                  <a:pt x="282558" y="198120"/>
                </a:lnTo>
                <a:lnTo>
                  <a:pt x="288797" y="180340"/>
                </a:lnTo>
                <a:lnTo>
                  <a:pt x="292750" y="162560"/>
                </a:lnTo>
                <a:lnTo>
                  <a:pt x="294131" y="143510"/>
                </a:lnTo>
                <a:lnTo>
                  <a:pt x="294131" y="142240"/>
                </a:lnTo>
                <a:lnTo>
                  <a:pt x="298703" y="142240"/>
                </a:lnTo>
                <a:lnTo>
                  <a:pt x="308562" y="140970"/>
                </a:lnTo>
                <a:lnTo>
                  <a:pt x="316991" y="135890"/>
                </a:lnTo>
                <a:lnTo>
                  <a:pt x="323135" y="127000"/>
                </a:lnTo>
                <a:lnTo>
                  <a:pt x="326135" y="116840"/>
                </a:lnTo>
                <a:lnTo>
                  <a:pt x="335565" y="113030"/>
                </a:lnTo>
                <a:lnTo>
                  <a:pt x="345566" y="109220"/>
                </a:lnTo>
                <a:lnTo>
                  <a:pt x="356139" y="107950"/>
                </a:lnTo>
                <a:lnTo>
                  <a:pt x="367283" y="107950"/>
                </a:lnTo>
                <a:lnTo>
                  <a:pt x="404788" y="114300"/>
                </a:lnTo>
                <a:lnTo>
                  <a:pt x="435292" y="134620"/>
                </a:lnTo>
                <a:lnTo>
                  <a:pt x="437854" y="138430"/>
                </a:lnTo>
                <a:lnTo>
                  <a:pt x="367276" y="138431"/>
                </a:lnTo>
                <a:lnTo>
                  <a:pt x="342494" y="143510"/>
                </a:lnTo>
                <a:lnTo>
                  <a:pt x="322135" y="157480"/>
                </a:lnTo>
                <a:lnTo>
                  <a:pt x="308347" y="177800"/>
                </a:lnTo>
                <a:lnTo>
                  <a:pt x="303275" y="203200"/>
                </a:lnTo>
                <a:lnTo>
                  <a:pt x="309014" y="228600"/>
                </a:lnTo>
                <a:lnTo>
                  <a:pt x="322897" y="250190"/>
                </a:lnTo>
                <a:lnTo>
                  <a:pt x="343352" y="262890"/>
                </a:lnTo>
                <a:lnTo>
                  <a:pt x="368807" y="267970"/>
                </a:lnTo>
                <a:close/>
              </a:path>
              <a:path w="567054" h="454660">
                <a:moveTo>
                  <a:pt x="254507" y="209550"/>
                </a:moveTo>
                <a:lnTo>
                  <a:pt x="255174" y="186690"/>
                </a:lnTo>
                <a:lnTo>
                  <a:pt x="254126" y="166370"/>
                </a:lnTo>
                <a:lnTo>
                  <a:pt x="250221" y="147320"/>
                </a:lnTo>
                <a:lnTo>
                  <a:pt x="242316" y="128270"/>
                </a:lnTo>
                <a:lnTo>
                  <a:pt x="274319" y="128270"/>
                </a:lnTo>
                <a:lnTo>
                  <a:pt x="274653" y="149860"/>
                </a:lnTo>
                <a:lnTo>
                  <a:pt x="271271" y="171450"/>
                </a:lnTo>
                <a:lnTo>
                  <a:pt x="264461" y="191770"/>
                </a:lnTo>
                <a:lnTo>
                  <a:pt x="254507" y="209550"/>
                </a:lnTo>
                <a:close/>
              </a:path>
              <a:path w="567054" h="454660">
                <a:moveTo>
                  <a:pt x="105155" y="209550"/>
                </a:moveTo>
                <a:lnTo>
                  <a:pt x="96464" y="198120"/>
                </a:lnTo>
                <a:lnTo>
                  <a:pt x="89344" y="180340"/>
                </a:lnTo>
                <a:lnTo>
                  <a:pt x="84796" y="156210"/>
                </a:lnTo>
                <a:lnTo>
                  <a:pt x="83819" y="130810"/>
                </a:lnTo>
                <a:lnTo>
                  <a:pt x="114300" y="130810"/>
                </a:lnTo>
                <a:lnTo>
                  <a:pt x="107513" y="149860"/>
                </a:lnTo>
                <a:lnTo>
                  <a:pt x="104584" y="170180"/>
                </a:lnTo>
                <a:lnTo>
                  <a:pt x="104293" y="186690"/>
                </a:lnTo>
                <a:lnTo>
                  <a:pt x="104412" y="194310"/>
                </a:lnTo>
                <a:lnTo>
                  <a:pt x="105155" y="209550"/>
                </a:lnTo>
                <a:close/>
              </a:path>
              <a:path w="567054" h="454660">
                <a:moveTo>
                  <a:pt x="176664" y="140970"/>
                </a:moveTo>
                <a:lnTo>
                  <a:pt x="161543" y="138430"/>
                </a:lnTo>
                <a:lnTo>
                  <a:pt x="156971" y="134620"/>
                </a:lnTo>
                <a:lnTo>
                  <a:pt x="153923" y="133350"/>
                </a:lnTo>
                <a:lnTo>
                  <a:pt x="149351" y="132080"/>
                </a:lnTo>
                <a:lnTo>
                  <a:pt x="149351" y="130810"/>
                </a:lnTo>
                <a:lnTo>
                  <a:pt x="210311" y="130810"/>
                </a:lnTo>
                <a:lnTo>
                  <a:pt x="201191" y="135890"/>
                </a:lnTo>
                <a:lnTo>
                  <a:pt x="189928" y="139700"/>
                </a:lnTo>
                <a:lnTo>
                  <a:pt x="176664" y="140970"/>
                </a:lnTo>
                <a:close/>
              </a:path>
              <a:path w="567054" h="454660">
                <a:moveTo>
                  <a:pt x="368807" y="298450"/>
                </a:moveTo>
                <a:lnTo>
                  <a:pt x="362711" y="298450"/>
                </a:lnTo>
                <a:lnTo>
                  <a:pt x="358139" y="293370"/>
                </a:lnTo>
                <a:lnTo>
                  <a:pt x="335279" y="280670"/>
                </a:lnTo>
                <a:lnTo>
                  <a:pt x="327659" y="278130"/>
                </a:lnTo>
                <a:lnTo>
                  <a:pt x="300227" y="267970"/>
                </a:lnTo>
                <a:lnTo>
                  <a:pt x="368807" y="267970"/>
                </a:lnTo>
                <a:lnTo>
                  <a:pt x="394453" y="262890"/>
                </a:lnTo>
                <a:lnTo>
                  <a:pt x="415099" y="248920"/>
                </a:lnTo>
                <a:lnTo>
                  <a:pt x="428601" y="227330"/>
                </a:lnTo>
                <a:lnTo>
                  <a:pt x="432816" y="201930"/>
                </a:lnTo>
                <a:lnTo>
                  <a:pt x="427720" y="176530"/>
                </a:lnTo>
                <a:lnTo>
                  <a:pt x="413765" y="156210"/>
                </a:lnTo>
                <a:lnTo>
                  <a:pt x="392953" y="143510"/>
                </a:lnTo>
                <a:lnTo>
                  <a:pt x="367283" y="138430"/>
                </a:lnTo>
                <a:lnTo>
                  <a:pt x="437855" y="138431"/>
                </a:lnTo>
                <a:lnTo>
                  <a:pt x="455794" y="165100"/>
                </a:lnTo>
                <a:lnTo>
                  <a:pt x="463295" y="201930"/>
                </a:lnTo>
                <a:lnTo>
                  <a:pt x="456032" y="240030"/>
                </a:lnTo>
                <a:lnTo>
                  <a:pt x="436054" y="270510"/>
                </a:lnTo>
                <a:lnTo>
                  <a:pt x="406074" y="290830"/>
                </a:lnTo>
                <a:lnTo>
                  <a:pt x="368807" y="298450"/>
                </a:lnTo>
                <a:close/>
              </a:path>
              <a:path w="567054" h="454660">
                <a:moveTo>
                  <a:pt x="517143" y="140970"/>
                </a:moveTo>
                <a:lnTo>
                  <a:pt x="516635" y="140970"/>
                </a:lnTo>
                <a:lnTo>
                  <a:pt x="515112" y="138431"/>
                </a:lnTo>
                <a:lnTo>
                  <a:pt x="517143" y="140970"/>
                </a:lnTo>
                <a:close/>
              </a:path>
              <a:path w="567054" h="454660">
                <a:moveTo>
                  <a:pt x="517397" y="264160"/>
                </a:moveTo>
                <a:lnTo>
                  <a:pt x="516635" y="264160"/>
                </a:lnTo>
                <a:lnTo>
                  <a:pt x="518159" y="262890"/>
                </a:lnTo>
                <a:lnTo>
                  <a:pt x="517397" y="264160"/>
                </a:lnTo>
                <a:close/>
              </a:path>
              <a:path w="567054" h="454660">
                <a:moveTo>
                  <a:pt x="182689" y="454660"/>
                </a:moveTo>
                <a:lnTo>
                  <a:pt x="133758" y="452120"/>
                </a:lnTo>
                <a:lnTo>
                  <a:pt x="88283" y="444500"/>
                </a:lnTo>
                <a:lnTo>
                  <a:pt x="49767" y="430530"/>
                </a:lnTo>
                <a:lnTo>
                  <a:pt x="7619" y="386080"/>
                </a:lnTo>
                <a:lnTo>
                  <a:pt x="0" y="344170"/>
                </a:lnTo>
                <a:lnTo>
                  <a:pt x="0" y="337820"/>
                </a:lnTo>
                <a:lnTo>
                  <a:pt x="3047" y="330200"/>
                </a:lnTo>
                <a:lnTo>
                  <a:pt x="6095" y="325120"/>
                </a:lnTo>
                <a:lnTo>
                  <a:pt x="7619" y="318770"/>
                </a:lnTo>
                <a:lnTo>
                  <a:pt x="12191" y="316230"/>
                </a:lnTo>
                <a:lnTo>
                  <a:pt x="16763" y="311150"/>
                </a:lnTo>
                <a:lnTo>
                  <a:pt x="36956" y="299720"/>
                </a:lnTo>
                <a:lnTo>
                  <a:pt x="64007" y="288290"/>
                </a:lnTo>
                <a:lnTo>
                  <a:pt x="92201" y="279400"/>
                </a:lnTo>
                <a:lnTo>
                  <a:pt x="115823" y="270510"/>
                </a:lnTo>
                <a:lnTo>
                  <a:pt x="182879" y="364490"/>
                </a:lnTo>
                <a:lnTo>
                  <a:pt x="359155" y="364490"/>
                </a:lnTo>
                <a:lnTo>
                  <a:pt x="358139" y="369570"/>
                </a:lnTo>
                <a:lnTo>
                  <a:pt x="358139" y="375920"/>
                </a:lnTo>
                <a:lnTo>
                  <a:pt x="356616" y="383540"/>
                </a:lnTo>
                <a:lnTo>
                  <a:pt x="342934" y="408940"/>
                </a:lnTo>
                <a:lnTo>
                  <a:pt x="315199" y="429260"/>
                </a:lnTo>
                <a:lnTo>
                  <a:pt x="276912" y="443230"/>
                </a:lnTo>
                <a:lnTo>
                  <a:pt x="231574" y="452120"/>
                </a:lnTo>
                <a:lnTo>
                  <a:pt x="182689" y="454660"/>
                </a:lnTo>
                <a:close/>
              </a:path>
              <a:path w="567054" h="454660">
                <a:moveTo>
                  <a:pt x="359155" y="364490"/>
                </a:moveTo>
                <a:lnTo>
                  <a:pt x="182879" y="364490"/>
                </a:lnTo>
                <a:lnTo>
                  <a:pt x="245363" y="270510"/>
                </a:lnTo>
                <a:lnTo>
                  <a:pt x="262460" y="275590"/>
                </a:lnTo>
                <a:lnTo>
                  <a:pt x="290702" y="285750"/>
                </a:lnTo>
                <a:lnTo>
                  <a:pt x="319515" y="297180"/>
                </a:lnTo>
                <a:lnTo>
                  <a:pt x="338327" y="306070"/>
                </a:lnTo>
                <a:lnTo>
                  <a:pt x="347471" y="308610"/>
                </a:lnTo>
                <a:lnTo>
                  <a:pt x="352043" y="313690"/>
                </a:lnTo>
                <a:lnTo>
                  <a:pt x="356616" y="322580"/>
                </a:lnTo>
                <a:lnTo>
                  <a:pt x="361378" y="331470"/>
                </a:lnTo>
                <a:lnTo>
                  <a:pt x="362711" y="341630"/>
                </a:lnTo>
                <a:lnTo>
                  <a:pt x="361759" y="351790"/>
                </a:lnTo>
                <a:lnTo>
                  <a:pt x="359155" y="364490"/>
                </a:lnTo>
                <a:close/>
              </a:path>
              <a:path w="567054" h="454660">
                <a:moveTo>
                  <a:pt x="184403" y="351790"/>
                </a:moveTo>
                <a:lnTo>
                  <a:pt x="138683" y="287020"/>
                </a:lnTo>
                <a:lnTo>
                  <a:pt x="160424" y="292100"/>
                </a:lnTo>
                <a:lnTo>
                  <a:pt x="182308" y="294640"/>
                </a:lnTo>
                <a:lnTo>
                  <a:pt x="221921" y="294640"/>
                </a:lnTo>
                <a:lnTo>
                  <a:pt x="215907" y="303530"/>
                </a:lnTo>
                <a:lnTo>
                  <a:pt x="205168" y="318770"/>
                </a:lnTo>
                <a:lnTo>
                  <a:pt x="194714" y="335280"/>
                </a:lnTo>
                <a:lnTo>
                  <a:pt x="184403" y="351790"/>
                </a:lnTo>
                <a:close/>
              </a:path>
              <a:path w="567054" h="454660">
                <a:moveTo>
                  <a:pt x="221921" y="294640"/>
                </a:moveTo>
                <a:lnTo>
                  <a:pt x="182308" y="294640"/>
                </a:lnTo>
                <a:lnTo>
                  <a:pt x="204477" y="292100"/>
                </a:lnTo>
                <a:lnTo>
                  <a:pt x="227075" y="287020"/>
                </a:lnTo>
                <a:lnTo>
                  <a:pt x="221921" y="294640"/>
                </a:lnTo>
                <a:close/>
              </a:path>
              <a:path w="567054" h="454660">
                <a:moveTo>
                  <a:pt x="387714" y="402590"/>
                </a:moveTo>
                <a:lnTo>
                  <a:pt x="370331" y="402590"/>
                </a:lnTo>
                <a:lnTo>
                  <a:pt x="371855" y="398780"/>
                </a:lnTo>
                <a:lnTo>
                  <a:pt x="374903" y="392430"/>
                </a:lnTo>
                <a:lnTo>
                  <a:pt x="374903" y="386080"/>
                </a:lnTo>
                <a:lnTo>
                  <a:pt x="376427" y="382270"/>
                </a:lnTo>
                <a:lnTo>
                  <a:pt x="376427" y="377190"/>
                </a:lnTo>
                <a:lnTo>
                  <a:pt x="377951" y="372110"/>
                </a:lnTo>
                <a:lnTo>
                  <a:pt x="385571" y="372110"/>
                </a:lnTo>
                <a:lnTo>
                  <a:pt x="390143" y="370840"/>
                </a:lnTo>
                <a:lnTo>
                  <a:pt x="394716" y="370840"/>
                </a:lnTo>
                <a:lnTo>
                  <a:pt x="399287" y="340360"/>
                </a:lnTo>
                <a:lnTo>
                  <a:pt x="399287" y="334010"/>
                </a:lnTo>
                <a:lnTo>
                  <a:pt x="403859" y="328930"/>
                </a:lnTo>
                <a:lnTo>
                  <a:pt x="408431" y="326390"/>
                </a:lnTo>
                <a:lnTo>
                  <a:pt x="415622" y="325120"/>
                </a:lnTo>
                <a:lnTo>
                  <a:pt x="422576" y="322580"/>
                </a:lnTo>
                <a:lnTo>
                  <a:pt x="429767" y="318770"/>
                </a:lnTo>
                <a:lnTo>
                  <a:pt x="434339" y="316230"/>
                </a:lnTo>
                <a:lnTo>
                  <a:pt x="440435" y="317500"/>
                </a:lnTo>
                <a:lnTo>
                  <a:pt x="446531" y="321310"/>
                </a:lnTo>
                <a:lnTo>
                  <a:pt x="470916" y="339090"/>
                </a:lnTo>
                <a:lnTo>
                  <a:pt x="514817" y="339090"/>
                </a:lnTo>
                <a:lnTo>
                  <a:pt x="510539" y="344170"/>
                </a:lnTo>
                <a:lnTo>
                  <a:pt x="504888" y="349250"/>
                </a:lnTo>
                <a:lnTo>
                  <a:pt x="434339" y="349250"/>
                </a:lnTo>
                <a:lnTo>
                  <a:pt x="430529" y="352424"/>
                </a:lnTo>
                <a:lnTo>
                  <a:pt x="428243" y="353060"/>
                </a:lnTo>
                <a:lnTo>
                  <a:pt x="423671" y="386080"/>
                </a:lnTo>
                <a:lnTo>
                  <a:pt x="422147" y="392430"/>
                </a:lnTo>
                <a:lnTo>
                  <a:pt x="419100" y="397510"/>
                </a:lnTo>
                <a:lnTo>
                  <a:pt x="413003" y="398780"/>
                </a:lnTo>
                <a:lnTo>
                  <a:pt x="409336" y="398780"/>
                </a:lnTo>
                <a:lnTo>
                  <a:pt x="400811" y="401320"/>
                </a:lnTo>
                <a:lnTo>
                  <a:pt x="387714" y="402590"/>
                </a:lnTo>
                <a:close/>
              </a:path>
              <a:path w="567054" h="454660">
                <a:moveTo>
                  <a:pt x="472439" y="374650"/>
                </a:moveTo>
                <a:lnTo>
                  <a:pt x="464819" y="374650"/>
                </a:lnTo>
                <a:lnTo>
                  <a:pt x="460247" y="369570"/>
                </a:lnTo>
                <a:lnTo>
                  <a:pt x="434339" y="349250"/>
                </a:lnTo>
                <a:lnTo>
                  <a:pt x="504888" y="349250"/>
                </a:lnTo>
                <a:lnTo>
                  <a:pt x="497823" y="355600"/>
                </a:lnTo>
                <a:lnTo>
                  <a:pt x="487679" y="364490"/>
                </a:lnTo>
                <a:lnTo>
                  <a:pt x="480964" y="369570"/>
                </a:lnTo>
                <a:lnTo>
                  <a:pt x="478535" y="370840"/>
                </a:lnTo>
                <a:lnTo>
                  <a:pt x="472439" y="374650"/>
                </a:lnTo>
                <a:close/>
              </a:path>
              <a:path w="567054" h="454660">
                <a:moveTo>
                  <a:pt x="429767" y="353060"/>
                </a:moveTo>
                <a:lnTo>
                  <a:pt x="430529" y="352424"/>
                </a:lnTo>
                <a:lnTo>
                  <a:pt x="432816" y="351790"/>
                </a:lnTo>
                <a:lnTo>
                  <a:pt x="429767" y="353060"/>
                </a:lnTo>
                <a:close/>
              </a:path>
            </a:pathLst>
          </a:custGeom>
          <a:solidFill>
            <a:srgbClr val="425975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11560" y="2420888"/>
            <a:ext cx="8280920" cy="121213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Основным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потребителями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станут предприятия энергетики, телекоммуникаций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транспорта и связи,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также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владельцы автомобилей</a:t>
            </a: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7"/>
          <p:cNvSpPr txBox="1"/>
          <p:nvPr/>
        </p:nvSpPr>
        <p:spPr>
          <a:xfrm>
            <a:off x="611560" y="4184893"/>
            <a:ext cx="8280920" cy="241245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indent="12700">
              <a:lnSpc>
                <a:spcPct val="100000"/>
              </a:lnSpc>
              <a:spcBef>
                <a:spcPts val="530"/>
              </a:spcBef>
              <a:buClr>
                <a:schemeClr val="accent2"/>
              </a:buClr>
            </a:pPr>
            <a:r>
              <a:rPr lang="ru-RU" sz="2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Примеры проектов</a:t>
            </a:r>
            <a:r>
              <a:rPr lang="en-US" sz="2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промышленных аккумуляторов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большой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емкости компанией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Аком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в г.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Тольятти</a:t>
            </a: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аккумуляторных батарей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Татарстане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компанией «Барс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Технолоджи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мощностью до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АКБ в год</a:t>
            </a: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7"/>
          <p:cNvSpPr txBox="1"/>
          <p:nvPr/>
        </p:nvSpPr>
        <p:spPr>
          <a:xfrm>
            <a:off x="611560" y="764704"/>
            <a:ext cx="5976664" cy="1612240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систем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сохранения энергии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различной мощности, в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т.ч. аккумуляторы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электромобилей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83568" y="764704"/>
            <a:ext cx="5544616" cy="1242908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Мировая потребность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накопленной электроэнергии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составила 164 ГВт·ч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 г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прогнозам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достигнет 3 тыс.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ГВт·ч, что эквивалентно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546 млрд. $ к 2035 г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683568" y="1988840"/>
            <a:ext cx="8424936" cy="278179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Около 74% доли этого рынка1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займет сегмент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накопителей энергии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транспортных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средств, в т.ч.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Благодаря глобальной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тенденции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декарбонизации энергетических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 после вступления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силу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Парижского соглашения по климату2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2016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прогнозу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Bloomberg New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Finance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за период 2016–2030 годов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инвестиций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системы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накопления электроэнергии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превысит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долл. США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Инвесторами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могут быть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существующие производители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накопителей: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33"/>
          <p:cNvSpPr/>
          <p:nvPr/>
        </p:nvSpPr>
        <p:spPr>
          <a:xfrm>
            <a:off x="683568" y="4941168"/>
            <a:ext cx="3240360" cy="64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4"/>
          <p:cNvSpPr/>
          <p:nvPr/>
        </p:nvSpPr>
        <p:spPr>
          <a:xfrm>
            <a:off x="5292080" y="4869160"/>
            <a:ext cx="3384376" cy="648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5"/>
          <p:cNvSpPr/>
          <p:nvPr/>
        </p:nvSpPr>
        <p:spPr>
          <a:xfrm>
            <a:off x="5796136" y="5805264"/>
            <a:ext cx="2232248" cy="792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6"/>
          <p:cNvSpPr/>
          <p:nvPr/>
        </p:nvSpPr>
        <p:spPr>
          <a:xfrm>
            <a:off x="1331640" y="5805264"/>
            <a:ext cx="2088232" cy="864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0" name="object 4"/>
          <p:cNvSpPr/>
          <p:nvPr/>
        </p:nvSpPr>
        <p:spPr>
          <a:xfrm>
            <a:off x="5580113" y="4149080"/>
            <a:ext cx="3384376" cy="2160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36"/>
          <p:cNvSpPr/>
          <p:nvPr/>
        </p:nvSpPr>
        <p:spPr>
          <a:xfrm>
            <a:off x="5580112" y="1988840"/>
            <a:ext cx="3359301" cy="216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60" y="749688"/>
            <a:ext cx="2376264" cy="519072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lvl="0">
              <a:spcBef>
                <a:spcPts val="88"/>
              </a:spcBef>
            </a:pP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Проект может 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 на </a:t>
            </a:r>
            <a:r>
              <a:rPr lang="ru-RU" sz="1100" b="1" spc="-4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greenfield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площадях вблизи 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города</a:t>
            </a:r>
            <a:r>
              <a:rPr lang="ru-RU" sz="1100" b="1" spc="-7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Иванова</a:t>
            </a:r>
            <a:endParaRPr sz="11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611560" y="352599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611560" y="3933057"/>
            <a:ext cx="3600400" cy="2718295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 marL="11132">
              <a:spcBef>
                <a:spcPts val="377"/>
              </a:spcBef>
            </a:pPr>
            <a:r>
              <a:rPr sz="12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</a:t>
            </a:r>
            <a:r>
              <a:rPr sz="1200" b="1" spc="-3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4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помещения</a:t>
            </a:r>
            <a:r>
              <a:rPr lang="en-US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72,4</a:t>
            </a:r>
            <a:r>
              <a:rPr lang="ru-RU" sz="1200" b="1" spc="-75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ru-RU" sz="1200" b="1" spc="30" baseline="25252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50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Собственность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муниципальная, размещение </a:t>
            </a:r>
            <a:r>
              <a:rPr lang="ru-RU" sz="12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условиях</a:t>
            </a:r>
            <a:r>
              <a:rPr lang="ru-RU" sz="1200" b="1" spc="8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аренды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Подъездные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пути: участок примыкает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2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городской</a:t>
            </a:r>
            <a:r>
              <a:rPr lang="ru-RU" sz="1200" b="1" spc="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трассе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5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Электроснабжение: </a:t>
            </a:r>
            <a:r>
              <a:rPr lang="ru-RU" sz="12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3300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200" b="1" spc="-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ЛЭП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Водоснабжение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есть возможность</a:t>
            </a:r>
            <a:r>
              <a:rPr lang="ru-RU" sz="1200" b="1" spc="96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подключения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Водоотведение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есть возможность</a:t>
            </a:r>
            <a:r>
              <a:rPr lang="ru-RU" sz="1200" b="1" spc="96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подключения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spcBef>
                <a:spcPts val="25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Газоснабжение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газопровод низкого давления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1200</a:t>
            </a:r>
            <a:r>
              <a:rPr lang="ru-RU" sz="1200" b="1" spc="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9"/>
          <p:cNvSpPr/>
          <p:nvPr/>
        </p:nvSpPr>
        <p:spPr>
          <a:xfrm>
            <a:off x="840727" y="908720"/>
            <a:ext cx="4379345" cy="2641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0"/>
          <p:cNvSpPr txBox="1"/>
          <p:nvPr/>
        </p:nvSpPr>
        <p:spPr>
          <a:xfrm>
            <a:off x="2667992" y="2232136"/>
            <a:ext cx="355660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И</a:t>
            </a:r>
            <a:r>
              <a:rPr sz="600" spc="-4" dirty="0">
                <a:latin typeface="Verdana"/>
                <a:cs typeface="Verdana"/>
              </a:rPr>
              <a:t>в</a:t>
            </a:r>
            <a:r>
              <a:rPr sz="600" dirty="0">
                <a:latin typeface="Verdana"/>
                <a:cs typeface="Verdana"/>
              </a:rPr>
              <a:t>а</a:t>
            </a:r>
            <a:r>
              <a:rPr sz="600" spc="-9" dirty="0">
                <a:latin typeface="Verdana"/>
                <a:cs typeface="Verdana"/>
              </a:rPr>
              <a:t>н</a:t>
            </a:r>
            <a:r>
              <a:rPr sz="600" spc="-4" dirty="0">
                <a:latin typeface="Verdana"/>
                <a:cs typeface="Verdana"/>
              </a:rPr>
              <a:t>ово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77" name="object 11"/>
          <p:cNvSpPr txBox="1"/>
          <p:nvPr/>
        </p:nvSpPr>
        <p:spPr>
          <a:xfrm>
            <a:off x="3070660" y="2523734"/>
            <a:ext cx="189505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Шу</a:t>
            </a:r>
            <a:r>
              <a:rPr sz="600" spc="-4" dirty="0">
                <a:latin typeface="Verdana"/>
                <a:cs typeface="Verdana"/>
              </a:rPr>
              <a:t>я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78" name="object 12"/>
          <p:cNvSpPr txBox="1"/>
          <p:nvPr/>
        </p:nvSpPr>
        <p:spPr>
          <a:xfrm>
            <a:off x="1682777" y="2533420"/>
            <a:ext cx="344257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Те</a:t>
            </a:r>
            <a:r>
              <a:rPr sz="600" spc="-9" dirty="0">
                <a:latin typeface="Verdana"/>
                <a:cs typeface="Verdana"/>
              </a:rPr>
              <a:t>йко</a:t>
            </a:r>
            <a:r>
              <a:rPr sz="600" spc="4" dirty="0">
                <a:latin typeface="Verdana"/>
                <a:cs typeface="Verdana"/>
              </a:rPr>
              <a:t>в</a:t>
            </a:r>
            <a:r>
              <a:rPr sz="600" spc="-4" dirty="0">
                <a:latin typeface="Verdana"/>
                <a:cs typeface="Verdana"/>
              </a:rPr>
              <a:t>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2" name="object 13"/>
          <p:cNvSpPr txBox="1"/>
          <p:nvPr/>
        </p:nvSpPr>
        <p:spPr>
          <a:xfrm>
            <a:off x="1083311" y="2102225"/>
            <a:ext cx="1058836" cy="282548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550455">
              <a:lnSpc>
                <a:spcPts val="657"/>
              </a:lnSpc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Ком</a:t>
            </a:r>
            <a:r>
              <a:rPr sz="600" spc="-4" dirty="0">
                <a:latin typeface="Verdana"/>
                <a:cs typeface="Verdana"/>
              </a:rPr>
              <a:t>с</a:t>
            </a:r>
            <a:r>
              <a:rPr sz="600" spc="-9" dirty="0">
                <a:latin typeface="Verdana"/>
                <a:cs typeface="Verdana"/>
              </a:rPr>
              <a:t>омо</a:t>
            </a:r>
            <a:r>
              <a:rPr sz="600" spc="4" dirty="0">
                <a:latin typeface="Verdana"/>
                <a:cs typeface="Verdana"/>
              </a:rPr>
              <a:t>л</a:t>
            </a:r>
            <a:r>
              <a:rPr sz="600" spc="-9" dirty="0">
                <a:latin typeface="Verdana"/>
                <a:cs typeface="Verdana"/>
              </a:rPr>
              <a:t>ь</a:t>
            </a:r>
            <a:r>
              <a:rPr sz="600" spc="-4" dirty="0">
                <a:latin typeface="Verdana"/>
                <a:cs typeface="Verdana"/>
              </a:rPr>
              <a:t>ск</a:t>
            </a:r>
            <a:endParaRPr sz="600" dirty="0">
              <a:latin typeface="Verdana"/>
              <a:cs typeface="Verdana"/>
            </a:endParaRPr>
          </a:p>
          <a:p>
            <a:pPr marL="11132">
              <a:lnSpc>
                <a:spcPts val="657"/>
              </a:lnSpc>
            </a:pPr>
            <a:r>
              <a:rPr sz="600" spc="-4" dirty="0">
                <a:latin typeface="Verdana"/>
                <a:cs typeface="Verdana"/>
              </a:rPr>
              <a:t>Ильинское</a:t>
            </a:r>
            <a:r>
              <a:rPr sz="600" spc="-4" dirty="0">
                <a:latin typeface="Verdana"/>
                <a:cs typeface="Verdana"/>
              </a:rPr>
              <a:t>-</a:t>
            </a:r>
            <a:endParaRPr sz="600" dirty="0">
              <a:latin typeface="Verdana"/>
              <a:cs typeface="Verdana"/>
            </a:endParaRPr>
          </a:p>
          <a:p>
            <a:pPr marL="31168"/>
            <a:r>
              <a:rPr sz="600" spc="-4" dirty="0">
                <a:latin typeface="Verdana"/>
                <a:cs typeface="Verdana"/>
              </a:rPr>
              <a:t>Хованское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3" name="object 14"/>
          <p:cNvSpPr txBox="1"/>
          <p:nvPr/>
        </p:nvSpPr>
        <p:spPr>
          <a:xfrm>
            <a:off x="1457318" y="2910654"/>
            <a:ext cx="388782" cy="195344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77921" marR="4453" indent="-67346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Г</a:t>
            </a:r>
            <a:r>
              <a:rPr sz="600" spc="-9" dirty="0">
                <a:latin typeface="Verdana"/>
                <a:cs typeface="Verdana"/>
              </a:rPr>
              <a:t>а</a:t>
            </a:r>
            <a:r>
              <a:rPr sz="600" spc="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р</a:t>
            </a:r>
            <a:r>
              <a:rPr sz="600" spc="-13" dirty="0">
                <a:latin typeface="Verdana"/>
                <a:cs typeface="Verdana"/>
              </a:rPr>
              <a:t>и</a:t>
            </a:r>
            <a:r>
              <a:rPr sz="600" dirty="0">
                <a:latin typeface="Verdana"/>
                <a:cs typeface="Verdana"/>
              </a:rPr>
              <a:t>л</a:t>
            </a:r>
            <a:r>
              <a:rPr sz="600" spc="-9" dirty="0">
                <a:latin typeface="Verdana"/>
                <a:cs typeface="Verdana"/>
              </a:rPr>
              <a:t>о</a:t>
            </a:r>
            <a:r>
              <a:rPr sz="600" spc="-4" dirty="0">
                <a:latin typeface="Verdana"/>
                <a:cs typeface="Verdana"/>
              </a:rPr>
              <a:t>в  Посад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4" name="object 15"/>
          <p:cNvSpPr txBox="1"/>
          <p:nvPr/>
        </p:nvSpPr>
        <p:spPr>
          <a:xfrm>
            <a:off x="2704459" y="2950721"/>
            <a:ext cx="30896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С</a:t>
            </a:r>
            <a:r>
              <a:rPr sz="600" spc="-9" dirty="0">
                <a:latin typeface="Verdana"/>
                <a:cs typeface="Verdana"/>
              </a:rPr>
              <a:t>а</a:t>
            </a:r>
            <a:r>
              <a:rPr sz="600" spc="-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и</a:t>
            </a:r>
            <a:r>
              <a:rPr sz="600" spc="-4" dirty="0">
                <a:latin typeface="Verdana"/>
                <a:cs typeface="Verdana"/>
              </a:rPr>
              <a:t>но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6" name="object 16"/>
          <p:cNvSpPr txBox="1"/>
          <p:nvPr/>
        </p:nvSpPr>
        <p:spPr>
          <a:xfrm>
            <a:off x="2314833" y="2587307"/>
            <a:ext cx="368692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Лежнево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7" name="object 17"/>
          <p:cNvSpPr txBox="1"/>
          <p:nvPr/>
        </p:nvSpPr>
        <p:spPr>
          <a:xfrm>
            <a:off x="3571085" y="3015689"/>
            <a:ext cx="205794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Ю</a:t>
            </a:r>
            <a:r>
              <a:rPr sz="600" spc="-4" dirty="0">
                <a:latin typeface="Verdana"/>
                <a:cs typeface="Verdana"/>
              </a:rPr>
              <a:t>жа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8" name="object 18"/>
          <p:cNvSpPr txBox="1"/>
          <p:nvPr/>
        </p:nvSpPr>
        <p:spPr>
          <a:xfrm>
            <a:off x="3868202" y="2154767"/>
            <a:ext cx="167242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Л</a:t>
            </a:r>
            <a:r>
              <a:rPr sz="600" spc="-9" dirty="0">
                <a:latin typeface="Verdana"/>
                <a:cs typeface="Verdana"/>
              </a:rPr>
              <a:t>у</a:t>
            </a:r>
            <a:r>
              <a:rPr sz="600" spc="-4" dirty="0">
                <a:latin typeface="Verdana"/>
                <a:cs typeface="Verdana"/>
              </a:rPr>
              <a:t>х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0" name="object 19"/>
          <p:cNvSpPr txBox="1"/>
          <p:nvPr/>
        </p:nvSpPr>
        <p:spPr>
          <a:xfrm>
            <a:off x="3113656" y="1970921"/>
            <a:ext cx="349144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Родники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1" name="object 20"/>
          <p:cNvSpPr txBox="1"/>
          <p:nvPr/>
        </p:nvSpPr>
        <p:spPr>
          <a:xfrm>
            <a:off x="2651038" y="1455482"/>
            <a:ext cx="45774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9" dirty="0">
                <a:latin typeface="Verdana"/>
                <a:cs typeface="Verdana"/>
              </a:rPr>
              <a:t>ри</a:t>
            </a:r>
            <a:r>
              <a:rPr sz="600" spc="-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ол</a:t>
            </a:r>
            <a:r>
              <a:rPr sz="600" spc="-4" dirty="0">
                <a:latin typeface="Verdana"/>
                <a:cs typeface="Verdana"/>
              </a:rPr>
              <a:t>ж</a:t>
            </a:r>
            <a:r>
              <a:rPr sz="600" spc="-9" dirty="0">
                <a:latin typeface="Verdana"/>
                <a:cs typeface="Verdana"/>
              </a:rPr>
              <a:t>с</a:t>
            </a:r>
            <a:r>
              <a:rPr sz="600" spc="-4" dirty="0">
                <a:latin typeface="Verdana"/>
                <a:cs typeface="Verdana"/>
              </a:rPr>
              <a:t>к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2" name="object 21"/>
          <p:cNvSpPr txBox="1"/>
          <p:nvPr/>
        </p:nvSpPr>
        <p:spPr>
          <a:xfrm>
            <a:off x="3383417" y="2585889"/>
            <a:ext cx="262266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9" dirty="0">
                <a:latin typeface="Verdana"/>
                <a:cs typeface="Verdana"/>
              </a:rPr>
              <a:t>ал</a:t>
            </a:r>
            <a:r>
              <a:rPr sz="600" spc="4" dirty="0">
                <a:latin typeface="Verdana"/>
                <a:cs typeface="Verdana"/>
              </a:rPr>
              <a:t>е</a:t>
            </a:r>
            <a:r>
              <a:rPr sz="600" spc="-4" dirty="0">
                <a:latin typeface="Verdana"/>
                <a:cs typeface="Verdana"/>
              </a:rPr>
              <a:t>х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3" name="object 22"/>
          <p:cNvSpPr txBox="1"/>
          <p:nvPr/>
        </p:nvSpPr>
        <p:spPr>
          <a:xfrm>
            <a:off x="2425587" y="1680717"/>
            <a:ext cx="412132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Ф</a:t>
            </a:r>
            <a:r>
              <a:rPr sz="600" spc="-13" dirty="0">
                <a:latin typeface="Verdana"/>
                <a:cs typeface="Verdana"/>
              </a:rPr>
              <a:t>у</a:t>
            </a:r>
            <a:r>
              <a:rPr sz="600" spc="-9" dirty="0">
                <a:latin typeface="Verdana"/>
                <a:cs typeface="Verdana"/>
              </a:rPr>
              <a:t>рм</a:t>
            </a:r>
            <a:r>
              <a:rPr sz="600" dirty="0">
                <a:latin typeface="Verdana"/>
                <a:cs typeface="Verdana"/>
              </a:rPr>
              <a:t>а</a:t>
            </a:r>
            <a:r>
              <a:rPr sz="600" spc="-4" dirty="0">
                <a:latin typeface="Verdana"/>
                <a:cs typeface="Verdana"/>
              </a:rPr>
              <a:t>н</a:t>
            </a:r>
            <a:r>
              <a:rPr sz="600" spc="-9" dirty="0">
                <a:latin typeface="Verdana"/>
                <a:cs typeface="Verdana"/>
              </a:rPr>
              <a:t>о</a:t>
            </a:r>
            <a:r>
              <a:rPr sz="600" spc="-4" dirty="0">
                <a:latin typeface="Verdana"/>
                <a:cs typeface="Verdana"/>
              </a:rPr>
              <a:t>в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4" name="object 23"/>
          <p:cNvSpPr txBox="1"/>
          <p:nvPr/>
        </p:nvSpPr>
        <p:spPr>
          <a:xfrm>
            <a:off x="4054555" y="2389664"/>
            <a:ext cx="356202" cy="195344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35064" marR="4453" indent="-24489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Ве</a:t>
            </a:r>
            <a:r>
              <a:rPr sz="600" spc="-9" dirty="0">
                <a:latin typeface="Verdana"/>
                <a:cs typeface="Verdana"/>
              </a:rPr>
              <a:t>рх</a:t>
            </a:r>
            <a:r>
              <a:rPr sz="600" spc="-4" dirty="0">
                <a:latin typeface="Verdana"/>
                <a:cs typeface="Verdana"/>
              </a:rPr>
              <a:t>н</a:t>
            </a:r>
            <a:r>
              <a:rPr sz="600" spc="-9" dirty="0">
                <a:latin typeface="Verdana"/>
                <a:cs typeface="Verdana"/>
              </a:rPr>
              <a:t>и</a:t>
            </a:r>
            <a:r>
              <a:rPr sz="600" spc="-4" dirty="0">
                <a:latin typeface="Verdana"/>
                <a:cs typeface="Verdana"/>
              </a:rPr>
              <a:t>й  Ландех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5" name="object 24"/>
          <p:cNvSpPr txBox="1"/>
          <p:nvPr/>
        </p:nvSpPr>
        <p:spPr>
          <a:xfrm>
            <a:off x="3327389" y="1738762"/>
            <a:ext cx="29267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4" dirty="0">
                <a:latin typeface="Verdana"/>
                <a:cs typeface="Verdana"/>
              </a:rPr>
              <a:t>В</a:t>
            </a:r>
            <a:r>
              <a:rPr sz="600" spc="-9" dirty="0">
                <a:latin typeface="Verdana"/>
                <a:cs typeface="Verdana"/>
              </a:rPr>
              <a:t>ичу</a:t>
            </a:r>
            <a:r>
              <a:rPr sz="600" spc="-13" dirty="0">
                <a:latin typeface="Verdana"/>
                <a:cs typeface="Verdana"/>
              </a:rPr>
              <a:t>г</a:t>
            </a:r>
            <a:r>
              <a:rPr sz="600" spc="-4" dirty="0">
                <a:latin typeface="Verdana"/>
                <a:cs typeface="Verdana"/>
              </a:rPr>
              <a:t>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8" name="object 25"/>
          <p:cNvSpPr txBox="1"/>
          <p:nvPr/>
        </p:nvSpPr>
        <p:spPr>
          <a:xfrm>
            <a:off x="3748303" y="1525929"/>
            <a:ext cx="380095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Ки</a:t>
            </a:r>
            <a:r>
              <a:rPr sz="600" spc="-4" dirty="0">
                <a:latin typeface="Verdana"/>
                <a:cs typeface="Verdana"/>
              </a:rPr>
              <a:t>неш</a:t>
            </a:r>
            <a:r>
              <a:rPr sz="600" spc="-9" dirty="0">
                <a:latin typeface="Verdana"/>
                <a:cs typeface="Verdana"/>
              </a:rPr>
              <a:t>м</a:t>
            </a:r>
            <a:r>
              <a:rPr sz="600" spc="-4" dirty="0">
                <a:latin typeface="Verdana"/>
                <a:cs typeface="Verdana"/>
              </a:rPr>
              <a:t>а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9" name="object 26"/>
          <p:cNvSpPr txBox="1"/>
          <p:nvPr/>
        </p:nvSpPr>
        <p:spPr>
          <a:xfrm>
            <a:off x="4200519" y="2778028"/>
            <a:ext cx="341543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4" dirty="0">
                <a:latin typeface="Verdana"/>
                <a:cs typeface="Verdana"/>
              </a:rPr>
              <a:t>естя</a:t>
            </a:r>
            <a:r>
              <a:rPr sz="600" spc="-9" dirty="0">
                <a:latin typeface="Verdana"/>
                <a:cs typeface="Verdana"/>
              </a:rPr>
              <a:t>к</a:t>
            </a:r>
            <a:r>
              <a:rPr sz="600" spc="-4" dirty="0">
                <a:latin typeface="Verdana"/>
                <a:cs typeface="Verdana"/>
              </a:rPr>
              <a:t>и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0" name="object 27"/>
          <p:cNvSpPr txBox="1"/>
          <p:nvPr/>
        </p:nvSpPr>
        <p:spPr>
          <a:xfrm>
            <a:off x="4212260" y="1711147"/>
            <a:ext cx="375207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spc="-9" dirty="0">
                <a:latin typeface="Verdana"/>
                <a:cs typeface="Verdana"/>
              </a:rPr>
              <a:t>Юрь</a:t>
            </a:r>
            <a:r>
              <a:rPr sz="600" spc="4" dirty="0">
                <a:latin typeface="Verdana"/>
                <a:cs typeface="Verdana"/>
              </a:rPr>
              <a:t>е</a:t>
            </a:r>
            <a:r>
              <a:rPr sz="600" spc="-4" dirty="0">
                <a:latin typeface="Verdana"/>
                <a:cs typeface="Verdana"/>
              </a:rPr>
              <a:t>вец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1" name="object 28"/>
          <p:cNvSpPr txBox="1"/>
          <p:nvPr/>
        </p:nvSpPr>
        <p:spPr>
          <a:xfrm>
            <a:off x="4467651" y="2276362"/>
            <a:ext cx="275297" cy="103011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600" dirty="0">
                <a:latin typeface="Verdana"/>
                <a:cs typeface="Verdana"/>
              </a:rPr>
              <a:t>П</a:t>
            </a:r>
            <a:r>
              <a:rPr sz="600" spc="-9" dirty="0">
                <a:latin typeface="Verdana"/>
                <a:cs typeface="Verdana"/>
              </a:rPr>
              <a:t>уч</a:t>
            </a:r>
            <a:r>
              <a:rPr sz="600" spc="-4" dirty="0">
                <a:latin typeface="Verdana"/>
                <a:cs typeface="Verdana"/>
              </a:rPr>
              <a:t>еж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2" name="object 29"/>
          <p:cNvSpPr/>
          <p:nvPr/>
        </p:nvSpPr>
        <p:spPr>
          <a:xfrm>
            <a:off x="2396076" y="2187037"/>
            <a:ext cx="285396" cy="2694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7" name="Прямая соединительная линия 136"/>
          <p:cNvCxnSpPr>
            <a:endCxn id="102" idx="2"/>
          </p:cNvCxnSpPr>
          <p:nvPr/>
        </p:nvCxnSpPr>
        <p:spPr>
          <a:xfrm flipH="1" flipV="1">
            <a:off x="2538774" y="2456519"/>
            <a:ext cx="3041338" cy="3852801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endCxn id="102" idx="0"/>
          </p:cNvCxnSpPr>
          <p:nvPr/>
        </p:nvCxnSpPr>
        <p:spPr>
          <a:xfrm flipH="1">
            <a:off x="2538774" y="1988840"/>
            <a:ext cx="3041338" cy="198197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580112" y="1988840"/>
            <a:ext cx="3384376" cy="432048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580112" y="4149080"/>
            <a:ext cx="33843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bject 34"/>
          <p:cNvSpPr/>
          <p:nvPr/>
        </p:nvSpPr>
        <p:spPr>
          <a:xfrm>
            <a:off x="5039703" y="3429000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039367" y="1339596"/>
                </a:moveTo>
                <a:lnTo>
                  <a:pt x="0" y="146304"/>
                </a:lnTo>
                <a:lnTo>
                  <a:pt x="169164" y="0"/>
                </a:lnTo>
                <a:lnTo>
                  <a:pt x="1208532" y="1191767"/>
                </a:lnTo>
                <a:lnTo>
                  <a:pt x="1039367" y="13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bject 36"/>
          <p:cNvSpPr/>
          <p:nvPr/>
        </p:nvSpPr>
        <p:spPr>
          <a:xfrm>
            <a:off x="5158681" y="3555312"/>
            <a:ext cx="1004285" cy="1145676"/>
          </a:xfrm>
          <a:custGeom>
            <a:avLst/>
            <a:gdLst/>
            <a:ahLst/>
            <a:cxnLst/>
            <a:rect l="l" t="t" r="r" b="b"/>
            <a:pathLst>
              <a:path w="963295" h="1106170">
                <a:moveTo>
                  <a:pt x="18287" y="95250"/>
                </a:moveTo>
                <a:lnTo>
                  <a:pt x="0" y="73660"/>
                </a:lnTo>
                <a:lnTo>
                  <a:pt x="85344" y="0"/>
                </a:lnTo>
                <a:lnTo>
                  <a:pt x="103632" y="20320"/>
                </a:lnTo>
                <a:lnTo>
                  <a:pt x="51816" y="64770"/>
                </a:lnTo>
                <a:lnTo>
                  <a:pt x="141393" y="64770"/>
                </a:lnTo>
                <a:lnTo>
                  <a:pt x="152400" y="77470"/>
                </a:lnTo>
                <a:lnTo>
                  <a:pt x="149507" y="80010"/>
                </a:lnTo>
                <a:lnTo>
                  <a:pt x="105156" y="80010"/>
                </a:lnTo>
                <a:lnTo>
                  <a:pt x="18287" y="95250"/>
                </a:lnTo>
                <a:close/>
              </a:path>
              <a:path w="963295" h="1106170">
                <a:moveTo>
                  <a:pt x="141393" y="64770"/>
                </a:moveTo>
                <a:lnTo>
                  <a:pt x="51816" y="64770"/>
                </a:lnTo>
                <a:lnTo>
                  <a:pt x="132587" y="54610"/>
                </a:lnTo>
                <a:lnTo>
                  <a:pt x="141393" y="64770"/>
                </a:lnTo>
                <a:close/>
              </a:path>
              <a:path w="963295" h="1106170">
                <a:moveTo>
                  <a:pt x="67056" y="152400"/>
                </a:moveTo>
                <a:lnTo>
                  <a:pt x="48767" y="130810"/>
                </a:lnTo>
                <a:lnTo>
                  <a:pt x="105156" y="80010"/>
                </a:lnTo>
                <a:lnTo>
                  <a:pt x="149507" y="80010"/>
                </a:lnTo>
                <a:lnTo>
                  <a:pt x="67056" y="152400"/>
                </a:lnTo>
                <a:close/>
              </a:path>
              <a:path w="963295" h="1106170">
                <a:moveTo>
                  <a:pt x="154359" y="156210"/>
                </a:moveTo>
                <a:lnTo>
                  <a:pt x="108203" y="156210"/>
                </a:lnTo>
                <a:lnTo>
                  <a:pt x="111251" y="154940"/>
                </a:lnTo>
                <a:lnTo>
                  <a:pt x="115824" y="153670"/>
                </a:lnTo>
                <a:lnTo>
                  <a:pt x="120396" y="149860"/>
                </a:lnTo>
                <a:lnTo>
                  <a:pt x="126492" y="146050"/>
                </a:lnTo>
                <a:lnTo>
                  <a:pt x="134112" y="140970"/>
                </a:lnTo>
                <a:lnTo>
                  <a:pt x="140208" y="134620"/>
                </a:lnTo>
                <a:lnTo>
                  <a:pt x="143256" y="133350"/>
                </a:lnTo>
                <a:lnTo>
                  <a:pt x="147828" y="130810"/>
                </a:lnTo>
                <a:lnTo>
                  <a:pt x="155448" y="123190"/>
                </a:lnTo>
                <a:lnTo>
                  <a:pt x="182048" y="153670"/>
                </a:lnTo>
                <a:lnTo>
                  <a:pt x="156972" y="153670"/>
                </a:lnTo>
                <a:lnTo>
                  <a:pt x="154359" y="156210"/>
                </a:lnTo>
                <a:close/>
              </a:path>
              <a:path w="963295" h="1106170">
                <a:moveTo>
                  <a:pt x="120396" y="180340"/>
                </a:moveTo>
                <a:lnTo>
                  <a:pt x="94487" y="180340"/>
                </a:lnTo>
                <a:lnTo>
                  <a:pt x="86867" y="173990"/>
                </a:lnTo>
                <a:lnTo>
                  <a:pt x="85344" y="171450"/>
                </a:lnTo>
                <a:lnTo>
                  <a:pt x="80772" y="167640"/>
                </a:lnTo>
                <a:lnTo>
                  <a:pt x="79248" y="163830"/>
                </a:lnTo>
                <a:lnTo>
                  <a:pt x="77724" y="163830"/>
                </a:lnTo>
                <a:lnTo>
                  <a:pt x="77724" y="162560"/>
                </a:lnTo>
                <a:lnTo>
                  <a:pt x="94487" y="148590"/>
                </a:lnTo>
                <a:lnTo>
                  <a:pt x="94487" y="149860"/>
                </a:lnTo>
                <a:lnTo>
                  <a:pt x="96012" y="149860"/>
                </a:lnTo>
                <a:lnTo>
                  <a:pt x="96012" y="152400"/>
                </a:lnTo>
                <a:lnTo>
                  <a:pt x="97535" y="152400"/>
                </a:lnTo>
                <a:lnTo>
                  <a:pt x="97535" y="153670"/>
                </a:lnTo>
                <a:lnTo>
                  <a:pt x="99060" y="154940"/>
                </a:lnTo>
                <a:lnTo>
                  <a:pt x="100583" y="154940"/>
                </a:lnTo>
                <a:lnTo>
                  <a:pt x="102108" y="156210"/>
                </a:lnTo>
                <a:lnTo>
                  <a:pt x="154359" y="156210"/>
                </a:lnTo>
                <a:lnTo>
                  <a:pt x="147828" y="162560"/>
                </a:lnTo>
                <a:lnTo>
                  <a:pt x="144780" y="163830"/>
                </a:lnTo>
                <a:lnTo>
                  <a:pt x="132587" y="172720"/>
                </a:lnTo>
                <a:lnTo>
                  <a:pt x="128016" y="176530"/>
                </a:lnTo>
                <a:lnTo>
                  <a:pt x="123444" y="177800"/>
                </a:lnTo>
                <a:lnTo>
                  <a:pt x="120396" y="180340"/>
                </a:lnTo>
                <a:close/>
              </a:path>
              <a:path w="963295" h="1106170">
                <a:moveTo>
                  <a:pt x="140208" y="236220"/>
                </a:moveTo>
                <a:lnTo>
                  <a:pt x="121919" y="214630"/>
                </a:lnTo>
                <a:lnTo>
                  <a:pt x="172212" y="171450"/>
                </a:lnTo>
                <a:lnTo>
                  <a:pt x="156972" y="153670"/>
                </a:lnTo>
                <a:lnTo>
                  <a:pt x="182048" y="153670"/>
                </a:lnTo>
                <a:lnTo>
                  <a:pt x="204216" y="179070"/>
                </a:lnTo>
                <a:lnTo>
                  <a:pt x="140208" y="236220"/>
                </a:lnTo>
                <a:close/>
              </a:path>
              <a:path w="963295" h="1106170">
                <a:moveTo>
                  <a:pt x="112776" y="182880"/>
                </a:moveTo>
                <a:lnTo>
                  <a:pt x="100583" y="182880"/>
                </a:lnTo>
                <a:lnTo>
                  <a:pt x="97535" y="180340"/>
                </a:lnTo>
                <a:lnTo>
                  <a:pt x="117348" y="180340"/>
                </a:lnTo>
                <a:lnTo>
                  <a:pt x="112776" y="182880"/>
                </a:lnTo>
                <a:close/>
              </a:path>
              <a:path w="963295" h="1106170">
                <a:moveTo>
                  <a:pt x="227076" y="238760"/>
                </a:moveTo>
                <a:lnTo>
                  <a:pt x="184403" y="238760"/>
                </a:lnTo>
                <a:lnTo>
                  <a:pt x="193548" y="232410"/>
                </a:lnTo>
                <a:lnTo>
                  <a:pt x="199644" y="229870"/>
                </a:lnTo>
                <a:lnTo>
                  <a:pt x="207264" y="223520"/>
                </a:lnTo>
                <a:lnTo>
                  <a:pt x="208787" y="220980"/>
                </a:lnTo>
                <a:lnTo>
                  <a:pt x="211835" y="218440"/>
                </a:lnTo>
                <a:lnTo>
                  <a:pt x="216408" y="215900"/>
                </a:lnTo>
                <a:lnTo>
                  <a:pt x="219456" y="212090"/>
                </a:lnTo>
                <a:lnTo>
                  <a:pt x="224028" y="209550"/>
                </a:lnTo>
                <a:lnTo>
                  <a:pt x="228600" y="205740"/>
                </a:lnTo>
                <a:lnTo>
                  <a:pt x="256309" y="237490"/>
                </a:lnTo>
                <a:lnTo>
                  <a:pt x="230124" y="237490"/>
                </a:lnTo>
                <a:lnTo>
                  <a:pt x="227076" y="238760"/>
                </a:lnTo>
                <a:close/>
              </a:path>
              <a:path w="963295" h="1106170">
                <a:moveTo>
                  <a:pt x="185928" y="264160"/>
                </a:moveTo>
                <a:lnTo>
                  <a:pt x="169164" y="264160"/>
                </a:lnTo>
                <a:lnTo>
                  <a:pt x="167640" y="262890"/>
                </a:lnTo>
                <a:lnTo>
                  <a:pt x="164592" y="261620"/>
                </a:lnTo>
                <a:lnTo>
                  <a:pt x="156972" y="255270"/>
                </a:lnTo>
                <a:lnTo>
                  <a:pt x="155448" y="252730"/>
                </a:lnTo>
                <a:lnTo>
                  <a:pt x="149351" y="246380"/>
                </a:lnTo>
                <a:lnTo>
                  <a:pt x="166116" y="231140"/>
                </a:lnTo>
                <a:lnTo>
                  <a:pt x="166116" y="232410"/>
                </a:lnTo>
                <a:lnTo>
                  <a:pt x="167640" y="232410"/>
                </a:lnTo>
                <a:lnTo>
                  <a:pt x="167640" y="233680"/>
                </a:lnTo>
                <a:lnTo>
                  <a:pt x="169164" y="233680"/>
                </a:lnTo>
                <a:lnTo>
                  <a:pt x="169164" y="236220"/>
                </a:lnTo>
                <a:lnTo>
                  <a:pt x="170687" y="236220"/>
                </a:lnTo>
                <a:lnTo>
                  <a:pt x="170687" y="237490"/>
                </a:lnTo>
                <a:lnTo>
                  <a:pt x="172212" y="237490"/>
                </a:lnTo>
                <a:lnTo>
                  <a:pt x="173735" y="238760"/>
                </a:lnTo>
                <a:lnTo>
                  <a:pt x="227076" y="238760"/>
                </a:lnTo>
                <a:lnTo>
                  <a:pt x="224028" y="240030"/>
                </a:lnTo>
                <a:lnTo>
                  <a:pt x="219456" y="245110"/>
                </a:lnTo>
                <a:lnTo>
                  <a:pt x="216408" y="246380"/>
                </a:lnTo>
                <a:lnTo>
                  <a:pt x="210312" y="252730"/>
                </a:lnTo>
                <a:lnTo>
                  <a:pt x="196596" y="261620"/>
                </a:lnTo>
                <a:lnTo>
                  <a:pt x="192024" y="262890"/>
                </a:lnTo>
                <a:lnTo>
                  <a:pt x="188976" y="262890"/>
                </a:lnTo>
                <a:lnTo>
                  <a:pt x="185928" y="264160"/>
                </a:lnTo>
                <a:close/>
              </a:path>
              <a:path w="963295" h="1106170">
                <a:moveTo>
                  <a:pt x="211835" y="317500"/>
                </a:moveTo>
                <a:lnTo>
                  <a:pt x="195072" y="297180"/>
                </a:lnTo>
                <a:lnTo>
                  <a:pt x="243840" y="254000"/>
                </a:lnTo>
                <a:lnTo>
                  <a:pt x="230124" y="237490"/>
                </a:lnTo>
                <a:lnTo>
                  <a:pt x="256309" y="237490"/>
                </a:lnTo>
                <a:lnTo>
                  <a:pt x="277367" y="261620"/>
                </a:lnTo>
                <a:lnTo>
                  <a:pt x="211835" y="317500"/>
                </a:lnTo>
                <a:close/>
              </a:path>
              <a:path w="963295" h="1106170">
                <a:moveTo>
                  <a:pt x="246887" y="358140"/>
                </a:moveTo>
                <a:lnTo>
                  <a:pt x="228600" y="336550"/>
                </a:lnTo>
                <a:lnTo>
                  <a:pt x="294132" y="281940"/>
                </a:lnTo>
                <a:lnTo>
                  <a:pt x="310896" y="300990"/>
                </a:lnTo>
                <a:lnTo>
                  <a:pt x="289560" y="321310"/>
                </a:lnTo>
                <a:lnTo>
                  <a:pt x="298288" y="332740"/>
                </a:lnTo>
                <a:lnTo>
                  <a:pt x="274319" y="332740"/>
                </a:lnTo>
                <a:lnTo>
                  <a:pt x="246887" y="358140"/>
                </a:lnTo>
                <a:close/>
              </a:path>
              <a:path w="963295" h="1106170">
                <a:moveTo>
                  <a:pt x="341185" y="335280"/>
                </a:moveTo>
                <a:lnTo>
                  <a:pt x="300228" y="335280"/>
                </a:lnTo>
                <a:lnTo>
                  <a:pt x="307086" y="331470"/>
                </a:lnTo>
                <a:lnTo>
                  <a:pt x="313944" y="328930"/>
                </a:lnTo>
                <a:lnTo>
                  <a:pt x="320802" y="328930"/>
                </a:lnTo>
                <a:lnTo>
                  <a:pt x="334494" y="331470"/>
                </a:lnTo>
                <a:lnTo>
                  <a:pt x="341185" y="335280"/>
                </a:lnTo>
                <a:close/>
              </a:path>
              <a:path w="963295" h="1106170">
                <a:moveTo>
                  <a:pt x="325231" y="422910"/>
                </a:moveTo>
                <a:lnTo>
                  <a:pt x="316992" y="422910"/>
                </a:lnTo>
                <a:lnTo>
                  <a:pt x="308991" y="421640"/>
                </a:lnTo>
                <a:lnTo>
                  <a:pt x="276034" y="389890"/>
                </a:lnTo>
                <a:lnTo>
                  <a:pt x="272796" y="375920"/>
                </a:lnTo>
                <a:lnTo>
                  <a:pt x="273629" y="368300"/>
                </a:lnTo>
                <a:lnTo>
                  <a:pt x="276034" y="359410"/>
                </a:lnTo>
                <a:lnTo>
                  <a:pt x="279868" y="353060"/>
                </a:lnTo>
                <a:lnTo>
                  <a:pt x="284987" y="345440"/>
                </a:lnTo>
                <a:lnTo>
                  <a:pt x="274319" y="332740"/>
                </a:lnTo>
                <a:lnTo>
                  <a:pt x="298288" y="332740"/>
                </a:lnTo>
                <a:lnTo>
                  <a:pt x="300228" y="335280"/>
                </a:lnTo>
                <a:lnTo>
                  <a:pt x="341185" y="335280"/>
                </a:lnTo>
                <a:lnTo>
                  <a:pt x="347591" y="339090"/>
                </a:lnTo>
                <a:lnTo>
                  <a:pt x="353567" y="345440"/>
                </a:lnTo>
                <a:lnTo>
                  <a:pt x="358711" y="353060"/>
                </a:lnTo>
                <a:lnTo>
                  <a:pt x="321564" y="353060"/>
                </a:lnTo>
                <a:lnTo>
                  <a:pt x="315467" y="355600"/>
                </a:lnTo>
                <a:lnTo>
                  <a:pt x="307848" y="361950"/>
                </a:lnTo>
                <a:lnTo>
                  <a:pt x="303276" y="364490"/>
                </a:lnTo>
                <a:lnTo>
                  <a:pt x="301751" y="368300"/>
                </a:lnTo>
                <a:lnTo>
                  <a:pt x="298703" y="370840"/>
                </a:lnTo>
                <a:lnTo>
                  <a:pt x="295656" y="377190"/>
                </a:lnTo>
                <a:lnTo>
                  <a:pt x="295656" y="386080"/>
                </a:lnTo>
                <a:lnTo>
                  <a:pt x="298703" y="391160"/>
                </a:lnTo>
                <a:lnTo>
                  <a:pt x="300228" y="392430"/>
                </a:lnTo>
                <a:lnTo>
                  <a:pt x="301751" y="396240"/>
                </a:lnTo>
                <a:lnTo>
                  <a:pt x="303276" y="396240"/>
                </a:lnTo>
                <a:lnTo>
                  <a:pt x="304800" y="397510"/>
                </a:lnTo>
                <a:lnTo>
                  <a:pt x="307848" y="398780"/>
                </a:lnTo>
                <a:lnTo>
                  <a:pt x="360695" y="398780"/>
                </a:lnTo>
                <a:lnTo>
                  <a:pt x="357425" y="403860"/>
                </a:lnTo>
                <a:lnTo>
                  <a:pt x="350519" y="411480"/>
                </a:lnTo>
                <a:lnTo>
                  <a:pt x="342280" y="416560"/>
                </a:lnTo>
                <a:lnTo>
                  <a:pt x="333756" y="420370"/>
                </a:lnTo>
                <a:lnTo>
                  <a:pt x="325231" y="422910"/>
                </a:lnTo>
                <a:close/>
              </a:path>
              <a:path w="963295" h="1106170">
                <a:moveTo>
                  <a:pt x="360695" y="398780"/>
                </a:moveTo>
                <a:lnTo>
                  <a:pt x="318516" y="398780"/>
                </a:lnTo>
                <a:lnTo>
                  <a:pt x="320040" y="397510"/>
                </a:lnTo>
                <a:lnTo>
                  <a:pt x="323087" y="396240"/>
                </a:lnTo>
                <a:lnTo>
                  <a:pt x="338328" y="383540"/>
                </a:lnTo>
                <a:lnTo>
                  <a:pt x="342900" y="374650"/>
                </a:lnTo>
                <a:lnTo>
                  <a:pt x="342900" y="370840"/>
                </a:lnTo>
                <a:lnTo>
                  <a:pt x="344424" y="369570"/>
                </a:lnTo>
                <a:lnTo>
                  <a:pt x="344424" y="367030"/>
                </a:lnTo>
                <a:lnTo>
                  <a:pt x="342900" y="364490"/>
                </a:lnTo>
                <a:lnTo>
                  <a:pt x="342900" y="361950"/>
                </a:lnTo>
                <a:lnTo>
                  <a:pt x="339851" y="359410"/>
                </a:lnTo>
                <a:lnTo>
                  <a:pt x="338328" y="355600"/>
                </a:lnTo>
                <a:lnTo>
                  <a:pt x="335280" y="354330"/>
                </a:lnTo>
                <a:lnTo>
                  <a:pt x="333756" y="354330"/>
                </a:lnTo>
                <a:lnTo>
                  <a:pt x="332232" y="353060"/>
                </a:lnTo>
                <a:lnTo>
                  <a:pt x="358711" y="353060"/>
                </a:lnTo>
                <a:lnTo>
                  <a:pt x="359568" y="354330"/>
                </a:lnTo>
                <a:lnTo>
                  <a:pt x="363855" y="363220"/>
                </a:lnTo>
                <a:lnTo>
                  <a:pt x="366426" y="370840"/>
                </a:lnTo>
                <a:lnTo>
                  <a:pt x="367283" y="381000"/>
                </a:lnTo>
                <a:lnTo>
                  <a:pt x="365521" y="388620"/>
                </a:lnTo>
                <a:lnTo>
                  <a:pt x="362331" y="396240"/>
                </a:lnTo>
                <a:lnTo>
                  <a:pt x="360695" y="398780"/>
                </a:lnTo>
                <a:close/>
              </a:path>
              <a:path w="963295" h="1106170">
                <a:moveTo>
                  <a:pt x="382524" y="505460"/>
                </a:moveTo>
                <a:lnTo>
                  <a:pt x="377951" y="504190"/>
                </a:lnTo>
                <a:lnTo>
                  <a:pt x="368808" y="497840"/>
                </a:lnTo>
                <a:lnTo>
                  <a:pt x="365760" y="496570"/>
                </a:lnTo>
                <a:lnTo>
                  <a:pt x="361187" y="491490"/>
                </a:lnTo>
                <a:lnTo>
                  <a:pt x="358140" y="487680"/>
                </a:lnTo>
                <a:lnTo>
                  <a:pt x="353567" y="482600"/>
                </a:lnTo>
                <a:lnTo>
                  <a:pt x="348996" y="476250"/>
                </a:lnTo>
                <a:lnTo>
                  <a:pt x="345948" y="469900"/>
                </a:lnTo>
                <a:lnTo>
                  <a:pt x="342900" y="459740"/>
                </a:lnTo>
                <a:lnTo>
                  <a:pt x="341376" y="453390"/>
                </a:lnTo>
                <a:lnTo>
                  <a:pt x="341376" y="447040"/>
                </a:lnTo>
                <a:lnTo>
                  <a:pt x="342900" y="440690"/>
                </a:lnTo>
                <a:lnTo>
                  <a:pt x="345948" y="436880"/>
                </a:lnTo>
                <a:lnTo>
                  <a:pt x="352044" y="424180"/>
                </a:lnTo>
                <a:lnTo>
                  <a:pt x="370332" y="411480"/>
                </a:lnTo>
                <a:lnTo>
                  <a:pt x="382524" y="407670"/>
                </a:lnTo>
                <a:lnTo>
                  <a:pt x="388619" y="407670"/>
                </a:lnTo>
                <a:lnTo>
                  <a:pt x="394716" y="408940"/>
                </a:lnTo>
                <a:lnTo>
                  <a:pt x="400812" y="408940"/>
                </a:lnTo>
                <a:lnTo>
                  <a:pt x="405383" y="412750"/>
                </a:lnTo>
                <a:lnTo>
                  <a:pt x="411480" y="415290"/>
                </a:lnTo>
                <a:lnTo>
                  <a:pt x="416051" y="419100"/>
                </a:lnTo>
                <a:lnTo>
                  <a:pt x="425196" y="427990"/>
                </a:lnTo>
                <a:lnTo>
                  <a:pt x="429768" y="434340"/>
                </a:lnTo>
                <a:lnTo>
                  <a:pt x="388619" y="434340"/>
                </a:lnTo>
                <a:lnTo>
                  <a:pt x="382524" y="436880"/>
                </a:lnTo>
                <a:lnTo>
                  <a:pt x="376428" y="440690"/>
                </a:lnTo>
                <a:lnTo>
                  <a:pt x="370332" y="447040"/>
                </a:lnTo>
                <a:lnTo>
                  <a:pt x="367283" y="452120"/>
                </a:lnTo>
                <a:lnTo>
                  <a:pt x="367283" y="458470"/>
                </a:lnTo>
                <a:lnTo>
                  <a:pt x="365760" y="464820"/>
                </a:lnTo>
                <a:lnTo>
                  <a:pt x="368808" y="469900"/>
                </a:lnTo>
                <a:lnTo>
                  <a:pt x="373380" y="474980"/>
                </a:lnTo>
                <a:lnTo>
                  <a:pt x="374903" y="477520"/>
                </a:lnTo>
                <a:lnTo>
                  <a:pt x="379476" y="482600"/>
                </a:lnTo>
                <a:lnTo>
                  <a:pt x="382524" y="483870"/>
                </a:lnTo>
                <a:lnTo>
                  <a:pt x="384048" y="483870"/>
                </a:lnTo>
                <a:lnTo>
                  <a:pt x="387096" y="485140"/>
                </a:lnTo>
                <a:lnTo>
                  <a:pt x="390144" y="485140"/>
                </a:lnTo>
                <a:lnTo>
                  <a:pt x="391667" y="487680"/>
                </a:lnTo>
                <a:lnTo>
                  <a:pt x="396240" y="487680"/>
                </a:lnTo>
                <a:lnTo>
                  <a:pt x="399287" y="490220"/>
                </a:lnTo>
                <a:lnTo>
                  <a:pt x="382524" y="505460"/>
                </a:lnTo>
                <a:close/>
              </a:path>
              <a:path w="963295" h="1106170">
                <a:moveTo>
                  <a:pt x="422148" y="469900"/>
                </a:moveTo>
                <a:lnTo>
                  <a:pt x="419100" y="467360"/>
                </a:lnTo>
                <a:lnTo>
                  <a:pt x="419100" y="458470"/>
                </a:lnTo>
                <a:lnTo>
                  <a:pt x="417576" y="457200"/>
                </a:lnTo>
                <a:lnTo>
                  <a:pt x="417576" y="452120"/>
                </a:lnTo>
                <a:lnTo>
                  <a:pt x="414528" y="447040"/>
                </a:lnTo>
                <a:lnTo>
                  <a:pt x="411480" y="440690"/>
                </a:lnTo>
                <a:lnTo>
                  <a:pt x="406908" y="436880"/>
                </a:lnTo>
                <a:lnTo>
                  <a:pt x="400812" y="434340"/>
                </a:lnTo>
                <a:lnTo>
                  <a:pt x="429768" y="434340"/>
                </a:lnTo>
                <a:lnTo>
                  <a:pt x="434340" y="440690"/>
                </a:lnTo>
                <a:lnTo>
                  <a:pt x="435864" y="445770"/>
                </a:lnTo>
                <a:lnTo>
                  <a:pt x="438912" y="450850"/>
                </a:lnTo>
                <a:lnTo>
                  <a:pt x="438912" y="454660"/>
                </a:lnTo>
                <a:lnTo>
                  <a:pt x="422148" y="469900"/>
                </a:lnTo>
                <a:close/>
              </a:path>
              <a:path w="963295" h="1106170">
                <a:moveTo>
                  <a:pt x="419100" y="553720"/>
                </a:moveTo>
                <a:lnTo>
                  <a:pt x="400812" y="534670"/>
                </a:lnTo>
                <a:lnTo>
                  <a:pt x="451103" y="490220"/>
                </a:lnTo>
                <a:lnTo>
                  <a:pt x="434340" y="469900"/>
                </a:lnTo>
                <a:lnTo>
                  <a:pt x="448056" y="458470"/>
                </a:lnTo>
                <a:lnTo>
                  <a:pt x="494728" y="511810"/>
                </a:lnTo>
                <a:lnTo>
                  <a:pt x="469392" y="511810"/>
                </a:lnTo>
                <a:lnTo>
                  <a:pt x="419100" y="553720"/>
                </a:lnTo>
                <a:close/>
              </a:path>
              <a:path w="963295" h="1106170">
                <a:moveTo>
                  <a:pt x="487680" y="530860"/>
                </a:moveTo>
                <a:lnTo>
                  <a:pt x="469392" y="511810"/>
                </a:lnTo>
                <a:lnTo>
                  <a:pt x="494728" y="511810"/>
                </a:lnTo>
                <a:lnTo>
                  <a:pt x="501396" y="519430"/>
                </a:lnTo>
                <a:lnTo>
                  <a:pt x="487680" y="530860"/>
                </a:lnTo>
                <a:close/>
              </a:path>
              <a:path w="963295" h="1106170">
                <a:moveTo>
                  <a:pt x="440435" y="627380"/>
                </a:moveTo>
                <a:lnTo>
                  <a:pt x="423672" y="605790"/>
                </a:lnTo>
                <a:lnTo>
                  <a:pt x="510540" y="529590"/>
                </a:lnTo>
                <a:lnTo>
                  <a:pt x="528828" y="551180"/>
                </a:lnTo>
                <a:lnTo>
                  <a:pt x="522732" y="557530"/>
                </a:lnTo>
                <a:lnTo>
                  <a:pt x="527303" y="557530"/>
                </a:lnTo>
                <a:lnTo>
                  <a:pt x="536448" y="560070"/>
                </a:lnTo>
                <a:lnTo>
                  <a:pt x="545592" y="566420"/>
                </a:lnTo>
                <a:lnTo>
                  <a:pt x="512064" y="566420"/>
                </a:lnTo>
                <a:lnTo>
                  <a:pt x="478535" y="593090"/>
                </a:lnTo>
                <a:lnTo>
                  <a:pt x="480060" y="595630"/>
                </a:lnTo>
                <a:lnTo>
                  <a:pt x="480060" y="596900"/>
                </a:lnTo>
                <a:lnTo>
                  <a:pt x="481583" y="599440"/>
                </a:lnTo>
                <a:lnTo>
                  <a:pt x="486156" y="604520"/>
                </a:lnTo>
                <a:lnTo>
                  <a:pt x="467867" y="604520"/>
                </a:lnTo>
                <a:lnTo>
                  <a:pt x="440435" y="627380"/>
                </a:lnTo>
                <a:close/>
              </a:path>
              <a:path w="963295" h="1106170">
                <a:moveTo>
                  <a:pt x="549459" y="612140"/>
                </a:moveTo>
                <a:lnTo>
                  <a:pt x="505967" y="612140"/>
                </a:lnTo>
                <a:lnTo>
                  <a:pt x="512064" y="609600"/>
                </a:lnTo>
                <a:lnTo>
                  <a:pt x="525780" y="598170"/>
                </a:lnTo>
                <a:lnTo>
                  <a:pt x="528828" y="593090"/>
                </a:lnTo>
                <a:lnTo>
                  <a:pt x="530351" y="589280"/>
                </a:lnTo>
                <a:lnTo>
                  <a:pt x="530351" y="584200"/>
                </a:lnTo>
                <a:lnTo>
                  <a:pt x="528828" y="579120"/>
                </a:lnTo>
                <a:lnTo>
                  <a:pt x="525780" y="574040"/>
                </a:lnTo>
                <a:lnTo>
                  <a:pt x="524256" y="572770"/>
                </a:lnTo>
                <a:lnTo>
                  <a:pt x="521208" y="571500"/>
                </a:lnTo>
                <a:lnTo>
                  <a:pt x="519683" y="568960"/>
                </a:lnTo>
                <a:lnTo>
                  <a:pt x="513587" y="566420"/>
                </a:lnTo>
                <a:lnTo>
                  <a:pt x="545592" y="566420"/>
                </a:lnTo>
                <a:lnTo>
                  <a:pt x="548640" y="571500"/>
                </a:lnTo>
                <a:lnTo>
                  <a:pt x="553259" y="576580"/>
                </a:lnTo>
                <a:lnTo>
                  <a:pt x="555879" y="582930"/>
                </a:lnTo>
                <a:lnTo>
                  <a:pt x="556784" y="590550"/>
                </a:lnTo>
                <a:lnTo>
                  <a:pt x="556260" y="596900"/>
                </a:lnTo>
                <a:lnTo>
                  <a:pt x="554259" y="603250"/>
                </a:lnTo>
                <a:lnTo>
                  <a:pt x="550545" y="610870"/>
                </a:lnTo>
                <a:lnTo>
                  <a:pt x="549459" y="612140"/>
                </a:lnTo>
                <a:close/>
              </a:path>
              <a:path w="963295" h="1106170">
                <a:moveTo>
                  <a:pt x="510540" y="637540"/>
                </a:moveTo>
                <a:lnTo>
                  <a:pt x="499872" y="637540"/>
                </a:lnTo>
                <a:lnTo>
                  <a:pt x="495300" y="636270"/>
                </a:lnTo>
                <a:lnTo>
                  <a:pt x="481583" y="628650"/>
                </a:lnTo>
                <a:lnTo>
                  <a:pt x="478535" y="624840"/>
                </a:lnTo>
                <a:lnTo>
                  <a:pt x="472440" y="618490"/>
                </a:lnTo>
                <a:lnTo>
                  <a:pt x="469392" y="612140"/>
                </a:lnTo>
                <a:lnTo>
                  <a:pt x="467867" y="607060"/>
                </a:lnTo>
                <a:lnTo>
                  <a:pt x="467867" y="604520"/>
                </a:lnTo>
                <a:lnTo>
                  <a:pt x="486156" y="604520"/>
                </a:lnTo>
                <a:lnTo>
                  <a:pt x="490728" y="609600"/>
                </a:lnTo>
                <a:lnTo>
                  <a:pt x="495300" y="612140"/>
                </a:lnTo>
                <a:lnTo>
                  <a:pt x="549459" y="612140"/>
                </a:lnTo>
                <a:lnTo>
                  <a:pt x="545116" y="617220"/>
                </a:lnTo>
                <a:lnTo>
                  <a:pt x="537972" y="624840"/>
                </a:lnTo>
                <a:lnTo>
                  <a:pt x="533400" y="628650"/>
                </a:lnTo>
                <a:lnTo>
                  <a:pt x="521208" y="635000"/>
                </a:lnTo>
                <a:lnTo>
                  <a:pt x="515112" y="636270"/>
                </a:lnTo>
                <a:lnTo>
                  <a:pt x="510540" y="637540"/>
                </a:lnTo>
                <a:close/>
              </a:path>
              <a:path w="963295" h="1106170">
                <a:moveTo>
                  <a:pt x="623824" y="669290"/>
                </a:moveTo>
                <a:lnTo>
                  <a:pt x="594360" y="669290"/>
                </a:lnTo>
                <a:lnTo>
                  <a:pt x="597408" y="666750"/>
                </a:lnTo>
                <a:lnTo>
                  <a:pt x="598932" y="662940"/>
                </a:lnTo>
                <a:lnTo>
                  <a:pt x="573024" y="631190"/>
                </a:lnTo>
                <a:lnTo>
                  <a:pt x="566928" y="628650"/>
                </a:lnTo>
                <a:lnTo>
                  <a:pt x="565403" y="627380"/>
                </a:lnTo>
                <a:lnTo>
                  <a:pt x="580644" y="613410"/>
                </a:lnTo>
                <a:lnTo>
                  <a:pt x="583692" y="614680"/>
                </a:lnTo>
                <a:lnTo>
                  <a:pt x="586740" y="618490"/>
                </a:lnTo>
                <a:lnTo>
                  <a:pt x="592835" y="622300"/>
                </a:lnTo>
                <a:lnTo>
                  <a:pt x="618363" y="652780"/>
                </a:lnTo>
                <a:lnTo>
                  <a:pt x="623316" y="666750"/>
                </a:lnTo>
                <a:lnTo>
                  <a:pt x="623824" y="669290"/>
                </a:lnTo>
                <a:close/>
              </a:path>
              <a:path w="963295" h="1106170">
                <a:moveTo>
                  <a:pt x="569976" y="726440"/>
                </a:moveTo>
                <a:lnTo>
                  <a:pt x="551687" y="706120"/>
                </a:lnTo>
                <a:lnTo>
                  <a:pt x="557783" y="701040"/>
                </a:lnTo>
                <a:lnTo>
                  <a:pt x="554735" y="701040"/>
                </a:lnTo>
                <a:lnTo>
                  <a:pt x="551687" y="698500"/>
                </a:lnTo>
                <a:lnTo>
                  <a:pt x="548640" y="698500"/>
                </a:lnTo>
                <a:lnTo>
                  <a:pt x="547116" y="697230"/>
                </a:lnTo>
                <a:lnTo>
                  <a:pt x="545592" y="697230"/>
                </a:lnTo>
                <a:lnTo>
                  <a:pt x="539496" y="694690"/>
                </a:lnTo>
                <a:lnTo>
                  <a:pt x="534924" y="690880"/>
                </a:lnTo>
                <a:lnTo>
                  <a:pt x="533400" y="688340"/>
                </a:lnTo>
                <a:lnTo>
                  <a:pt x="530351" y="685800"/>
                </a:lnTo>
                <a:lnTo>
                  <a:pt x="525780" y="679450"/>
                </a:lnTo>
                <a:lnTo>
                  <a:pt x="522732" y="673100"/>
                </a:lnTo>
                <a:lnTo>
                  <a:pt x="522732" y="657860"/>
                </a:lnTo>
                <a:lnTo>
                  <a:pt x="525780" y="651510"/>
                </a:lnTo>
                <a:lnTo>
                  <a:pt x="531876" y="647700"/>
                </a:lnTo>
                <a:lnTo>
                  <a:pt x="536448" y="642620"/>
                </a:lnTo>
                <a:lnTo>
                  <a:pt x="545592" y="640080"/>
                </a:lnTo>
                <a:lnTo>
                  <a:pt x="550164" y="640080"/>
                </a:lnTo>
                <a:lnTo>
                  <a:pt x="582167" y="659130"/>
                </a:lnTo>
                <a:lnTo>
                  <a:pt x="588264" y="664210"/>
                </a:lnTo>
                <a:lnTo>
                  <a:pt x="553212" y="664210"/>
                </a:lnTo>
                <a:lnTo>
                  <a:pt x="551687" y="666750"/>
                </a:lnTo>
                <a:lnTo>
                  <a:pt x="550164" y="666750"/>
                </a:lnTo>
                <a:lnTo>
                  <a:pt x="550164" y="668020"/>
                </a:lnTo>
                <a:lnTo>
                  <a:pt x="548640" y="669290"/>
                </a:lnTo>
                <a:lnTo>
                  <a:pt x="548640" y="678180"/>
                </a:lnTo>
                <a:lnTo>
                  <a:pt x="550164" y="679450"/>
                </a:lnTo>
                <a:lnTo>
                  <a:pt x="551687" y="681990"/>
                </a:lnTo>
                <a:lnTo>
                  <a:pt x="553212" y="683260"/>
                </a:lnTo>
                <a:lnTo>
                  <a:pt x="554735" y="687070"/>
                </a:lnTo>
                <a:lnTo>
                  <a:pt x="560832" y="689610"/>
                </a:lnTo>
                <a:lnTo>
                  <a:pt x="562356" y="690880"/>
                </a:lnTo>
                <a:lnTo>
                  <a:pt x="609803" y="690880"/>
                </a:lnTo>
                <a:lnTo>
                  <a:pt x="569976" y="726440"/>
                </a:lnTo>
                <a:close/>
              </a:path>
              <a:path w="963295" h="1106170">
                <a:moveTo>
                  <a:pt x="609803" y="690880"/>
                </a:moveTo>
                <a:lnTo>
                  <a:pt x="568451" y="690880"/>
                </a:lnTo>
                <a:lnTo>
                  <a:pt x="582167" y="680720"/>
                </a:lnTo>
                <a:lnTo>
                  <a:pt x="569976" y="668020"/>
                </a:lnTo>
                <a:lnTo>
                  <a:pt x="566928" y="666750"/>
                </a:lnTo>
                <a:lnTo>
                  <a:pt x="565403" y="665480"/>
                </a:lnTo>
                <a:lnTo>
                  <a:pt x="562356" y="664210"/>
                </a:lnTo>
                <a:lnTo>
                  <a:pt x="588264" y="664210"/>
                </a:lnTo>
                <a:lnTo>
                  <a:pt x="594360" y="669290"/>
                </a:lnTo>
                <a:lnTo>
                  <a:pt x="623824" y="669290"/>
                </a:lnTo>
                <a:lnTo>
                  <a:pt x="624840" y="674370"/>
                </a:lnTo>
                <a:lnTo>
                  <a:pt x="620267" y="681990"/>
                </a:lnTo>
                <a:lnTo>
                  <a:pt x="612648" y="688340"/>
                </a:lnTo>
                <a:lnTo>
                  <a:pt x="609803" y="690880"/>
                </a:lnTo>
                <a:close/>
              </a:path>
              <a:path w="963295" h="1106170">
                <a:moveTo>
                  <a:pt x="614172" y="778510"/>
                </a:moveTo>
                <a:lnTo>
                  <a:pt x="595883" y="756920"/>
                </a:lnTo>
                <a:lnTo>
                  <a:pt x="646176" y="712470"/>
                </a:lnTo>
                <a:lnTo>
                  <a:pt x="627887" y="693420"/>
                </a:lnTo>
                <a:lnTo>
                  <a:pt x="641603" y="680720"/>
                </a:lnTo>
                <a:lnTo>
                  <a:pt x="688276" y="734060"/>
                </a:lnTo>
                <a:lnTo>
                  <a:pt x="664464" y="734060"/>
                </a:lnTo>
                <a:lnTo>
                  <a:pt x="614172" y="778510"/>
                </a:lnTo>
                <a:close/>
              </a:path>
              <a:path w="963295" h="1106170">
                <a:moveTo>
                  <a:pt x="681228" y="754380"/>
                </a:moveTo>
                <a:lnTo>
                  <a:pt x="664464" y="734060"/>
                </a:lnTo>
                <a:lnTo>
                  <a:pt x="688276" y="734060"/>
                </a:lnTo>
                <a:lnTo>
                  <a:pt x="694944" y="741680"/>
                </a:lnTo>
                <a:lnTo>
                  <a:pt x="681228" y="754380"/>
                </a:lnTo>
                <a:close/>
              </a:path>
              <a:path w="963295" h="1106170">
                <a:moveTo>
                  <a:pt x="655319" y="825500"/>
                </a:moveTo>
                <a:lnTo>
                  <a:pt x="640080" y="808990"/>
                </a:lnTo>
                <a:lnTo>
                  <a:pt x="705612" y="751840"/>
                </a:lnTo>
                <a:lnTo>
                  <a:pt x="722376" y="773430"/>
                </a:lnTo>
                <a:lnTo>
                  <a:pt x="687324" y="803910"/>
                </a:lnTo>
                <a:lnTo>
                  <a:pt x="750474" y="803910"/>
                </a:lnTo>
                <a:lnTo>
                  <a:pt x="762000" y="817880"/>
                </a:lnTo>
                <a:lnTo>
                  <a:pt x="760545" y="819150"/>
                </a:lnTo>
                <a:lnTo>
                  <a:pt x="719328" y="819150"/>
                </a:lnTo>
                <a:lnTo>
                  <a:pt x="655319" y="825500"/>
                </a:lnTo>
                <a:close/>
              </a:path>
              <a:path w="963295" h="1106170">
                <a:moveTo>
                  <a:pt x="750474" y="803910"/>
                </a:moveTo>
                <a:lnTo>
                  <a:pt x="687324" y="803910"/>
                </a:lnTo>
                <a:lnTo>
                  <a:pt x="745235" y="797560"/>
                </a:lnTo>
                <a:lnTo>
                  <a:pt x="750474" y="803910"/>
                </a:lnTo>
                <a:close/>
              </a:path>
              <a:path w="963295" h="1106170">
                <a:moveTo>
                  <a:pt x="697992" y="873760"/>
                </a:moveTo>
                <a:lnTo>
                  <a:pt x="679703" y="854710"/>
                </a:lnTo>
                <a:lnTo>
                  <a:pt x="719328" y="819150"/>
                </a:lnTo>
                <a:lnTo>
                  <a:pt x="760545" y="819150"/>
                </a:lnTo>
                <a:lnTo>
                  <a:pt x="697992" y="873760"/>
                </a:lnTo>
                <a:close/>
              </a:path>
              <a:path w="963295" h="1106170">
                <a:moveTo>
                  <a:pt x="780287" y="946150"/>
                </a:moveTo>
                <a:lnTo>
                  <a:pt x="765048" y="946150"/>
                </a:lnTo>
                <a:lnTo>
                  <a:pt x="762000" y="944880"/>
                </a:lnTo>
                <a:lnTo>
                  <a:pt x="757428" y="941070"/>
                </a:lnTo>
                <a:lnTo>
                  <a:pt x="754380" y="939800"/>
                </a:lnTo>
                <a:lnTo>
                  <a:pt x="751332" y="934720"/>
                </a:lnTo>
                <a:lnTo>
                  <a:pt x="748283" y="932180"/>
                </a:lnTo>
                <a:lnTo>
                  <a:pt x="713232" y="892810"/>
                </a:lnTo>
                <a:lnTo>
                  <a:pt x="778764" y="835660"/>
                </a:lnTo>
                <a:lnTo>
                  <a:pt x="806500" y="868680"/>
                </a:lnTo>
                <a:lnTo>
                  <a:pt x="783335" y="868680"/>
                </a:lnTo>
                <a:lnTo>
                  <a:pt x="769619" y="880110"/>
                </a:lnTo>
                <a:lnTo>
                  <a:pt x="777917" y="889000"/>
                </a:lnTo>
                <a:lnTo>
                  <a:pt x="758951" y="889000"/>
                </a:lnTo>
                <a:lnTo>
                  <a:pt x="745235" y="901700"/>
                </a:lnTo>
                <a:lnTo>
                  <a:pt x="755903" y="915670"/>
                </a:lnTo>
                <a:lnTo>
                  <a:pt x="758951" y="918210"/>
                </a:lnTo>
                <a:lnTo>
                  <a:pt x="762000" y="919480"/>
                </a:lnTo>
                <a:lnTo>
                  <a:pt x="763524" y="922020"/>
                </a:lnTo>
                <a:lnTo>
                  <a:pt x="797051" y="922020"/>
                </a:lnTo>
                <a:lnTo>
                  <a:pt x="797051" y="927100"/>
                </a:lnTo>
                <a:lnTo>
                  <a:pt x="794003" y="935990"/>
                </a:lnTo>
                <a:lnTo>
                  <a:pt x="786383" y="942340"/>
                </a:lnTo>
                <a:lnTo>
                  <a:pt x="780287" y="946150"/>
                </a:lnTo>
                <a:close/>
              </a:path>
              <a:path w="963295" h="1106170">
                <a:moveTo>
                  <a:pt x="822960" y="895350"/>
                </a:moveTo>
                <a:lnTo>
                  <a:pt x="792480" y="895350"/>
                </a:lnTo>
                <a:lnTo>
                  <a:pt x="794003" y="894080"/>
                </a:lnTo>
                <a:lnTo>
                  <a:pt x="797051" y="892810"/>
                </a:lnTo>
                <a:lnTo>
                  <a:pt x="797051" y="885190"/>
                </a:lnTo>
                <a:lnTo>
                  <a:pt x="795528" y="881380"/>
                </a:lnTo>
                <a:lnTo>
                  <a:pt x="792480" y="878840"/>
                </a:lnTo>
                <a:lnTo>
                  <a:pt x="783335" y="868680"/>
                </a:lnTo>
                <a:lnTo>
                  <a:pt x="806500" y="868680"/>
                </a:lnTo>
                <a:lnTo>
                  <a:pt x="810767" y="873760"/>
                </a:lnTo>
                <a:lnTo>
                  <a:pt x="818387" y="881380"/>
                </a:lnTo>
                <a:lnTo>
                  <a:pt x="821435" y="887730"/>
                </a:lnTo>
                <a:lnTo>
                  <a:pt x="821435" y="891540"/>
                </a:lnTo>
                <a:lnTo>
                  <a:pt x="822960" y="894080"/>
                </a:lnTo>
                <a:lnTo>
                  <a:pt x="822960" y="895350"/>
                </a:lnTo>
                <a:close/>
              </a:path>
              <a:path w="963295" h="1106170">
                <a:moveTo>
                  <a:pt x="797051" y="922020"/>
                </a:moveTo>
                <a:lnTo>
                  <a:pt x="766572" y="922020"/>
                </a:lnTo>
                <a:lnTo>
                  <a:pt x="775716" y="914400"/>
                </a:lnTo>
                <a:lnTo>
                  <a:pt x="775716" y="908050"/>
                </a:lnTo>
                <a:lnTo>
                  <a:pt x="771144" y="902970"/>
                </a:lnTo>
                <a:lnTo>
                  <a:pt x="758951" y="889000"/>
                </a:lnTo>
                <a:lnTo>
                  <a:pt x="777917" y="889000"/>
                </a:lnTo>
                <a:lnTo>
                  <a:pt x="780287" y="891540"/>
                </a:lnTo>
                <a:lnTo>
                  <a:pt x="781812" y="894080"/>
                </a:lnTo>
                <a:lnTo>
                  <a:pt x="784860" y="895350"/>
                </a:lnTo>
                <a:lnTo>
                  <a:pt x="822960" y="895350"/>
                </a:lnTo>
                <a:lnTo>
                  <a:pt x="822960" y="902970"/>
                </a:lnTo>
                <a:lnTo>
                  <a:pt x="821435" y="906780"/>
                </a:lnTo>
                <a:lnTo>
                  <a:pt x="813816" y="914400"/>
                </a:lnTo>
                <a:lnTo>
                  <a:pt x="794003" y="914400"/>
                </a:lnTo>
                <a:lnTo>
                  <a:pt x="797051" y="918210"/>
                </a:lnTo>
                <a:lnTo>
                  <a:pt x="797051" y="922020"/>
                </a:lnTo>
                <a:close/>
              </a:path>
              <a:path w="963295" h="1106170">
                <a:moveTo>
                  <a:pt x="809244" y="915670"/>
                </a:moveTo>
                <a:lnTo>
                  <a:pt x="798576" y="915670"/>
                </a:lnTo>
                <a:lnTo>
                  <a:pt x="795528" y="914400"/>
                </a:lnTo>
                <a:lnTo>
                  <a:pt x="813816" y="914400"/>
                </a:lnTo>
                <a:lnTo>
                  <a:pt x="809244" y="915670"/>
                </a:lnTo>
                <a:close/>
              </a:path>
              <a:path w="963295" h="1106170">
                <a:moveTo>
                  <a:pt x="801624" y="993140"/>
                </a:moveTo>
                <a:lnTo>
                  <a:pt x="783335" y="971550"/>
                </a:lnTo>
                <a:lnTo>
                  <a:pt x="847344" y="915670"/>
                </a:lnTo>
                <a:lnTo>
                  <a:pt x="865632" y="935990"/>
                </a:lnTo>
                <a:lnTo>
                  <a:pt x="842772" y="956310"/>
                </a:lnTo>
                <a:lnTo>
                  <a:pt x="854625" y="969010"/>
                </a:lnTo>
                <a:lnTo>
                  <a:pt x="829056" y="969010"/>
                </a:lnTo>
                <a:lnTo>
                  <a:pt x="801624" y="993140"/>
                </a:lnTo>
                <a:close/>
              </a:path>
              <a:path w="963295" h="1106170">
                <a:moveTo>
                  <a:pt x="902589" y="979170"/>
                </a:moveTo>
                <a:lnTo>
                  <a:pt x="864108" y="979170"/>
                </a:lnTo>
                <a:lnTo>
                  <a:pt x="885444" y="960120"/>
                </a:lnTo>
                <a:lnTo>
                  <a:pt x="902589" y="979170"/>
                </a:lnTo>
                <a:close/>
              </a:path>
              <a:path w="963295" h="1106170">
                <a:moveTo>
                  <a:pt x="839724" y="1037590"/>
                </a:moveTo>
                <a:lnTo>
                  <a:pt x="821435" y="1016000"/>
                </a:lnTo>
                <a:lnTo>
                  <a:pt x="848867" y="993140"/>
                </a:lnTo>
                <a:lnTo>
                  <a:pt x="829056" y="969010"/>
                </a:lnTo>
                <a:lnTo>
                  <a:pt x="854625" y="969010"/>
                </a:lnTo>
                <a:lnTo>
                  <a:pt x="864108" y="979170"/>
                </a:lnTo>
                <a:lnTo>
                  <a:pt x="902589" y="979170"/>
                </a:lnTo>
                <a:lnTo>
                  <a:pt x="903732" y="980440"/>
                </a:lnTo>
                <a:lnTo>
                  <a:pt x="839724" y="1037590"/>
                </a:lnTo>
                <a:close/>
              </a:path>
              <a:path w="963295" h="1106170">
                <a:moveTo>
                  <a:pt x="920877" y="1106170"/>
                </a:moveTo>
                <a:lnTo>
                  <a:pt x="912876" y="1106170"/>
                </a:lnTo>
                <a:lnTo>
                  <a:pt x="904017" y="1104900"/>
                </a:lnTo>
                <a:lnTo>
                  <a:pt x="874871" y="1079500"/>
                </a:lnTo>
                <a:lnTo>
                  <a:pt x="867156" y="1054100"/>
                </a:lnTo>
                <a:lnTo>
                  <a:pt x="868918" y="1046480"/>
                </a:lnTo>
                <a:lnTo>
                  <a:pt x="900112" y="1013460"/>
                </a:lnTo>
                <a:lnTo>
                  <a:pt x="908566" y="1010920"/>
                </a:lnTo>
                <a:lnTo>
                  <a:pt x="917448" y="1010920"/>
                </a:lnTo>
                <a:lnTo>
                  <a:pt x="952881" y="1033780"/>
                </a:lnTo>
                <a:lnTo>
                  <a:pt x="918972" y="1033780"/>
                </a:lnTo>
                <a:lnTo>
                  <a:pt x="909828" y="1038860"/>
                </a:lnTo>
                <a:lnTo>
                  <a:pt x="896112" y="1050290"/>
                </a:lnTo>
                <a:lnTo>
                  <a:pt x="893064" y="1056640"/>
                </a:lnTo>
                <a:lnTo>
                  <a:pt x="890016" y="1061720"/>
                </a:lnTo>
                <a:lnTo>
                  <a:pt x="890016" y="1066800"/>
                </a:lnTo>
                <a:lnTo>
                  <a:pt x="891540" y="1069340"/>
                </a:lnTo>
                <a:lnTo>
                  <a:pt x="891540" y="1070610"/>
                </a:lnTo>
                <a:lnTo>
                  <a:pt x="893064" y="1074420"/>
                </a:lnTo>
                <a:lnTo>
                  <a:pt x="894587" y="1075690"/>
                </a:lnTo>
                <a:lnTo>
                  <a:pt x="896112" y="1078230"/>
                </a:lnTo>
                <a:lnTo>
                  <a:pt x="899160" y="1079500"/>
                </a:lnTo>
                <a:lnTo>
                  <a:pt x="900683" y="1079500"/>
                </a:lnTo>
                <a:lnTo>
                  <a:pt x="902208" y="1082040"/>
                </a:lnTo>
                <a:lnTo>
                  <a:pt x="955281" y="1082040"/>
                </a:lnTo>
                <a:lnTo>
                  <a:pt x="952023" y="1085850"/>
                </a:lnTo>
                <a:lnTo>
                  <a:pt x="944880" y="1093470"/>
                </a:lnTo>
                <a:lnTo>
                  <a:pt x="936879" y="1099820"/>
                </a:lnTo>
                <a:lnTo>
                  <a:pt x="928878" y="1103630"/>
                </a:lnTo>
                <a:lnTo>
                  <a:pt x="920877" y="1106170"/>
                </a:lnTo>
                <a:close/>
              </a:path>
              <a:path w="963295" h="1106170">
                <a:moveTo>
                  <a:pt x="955281" y="1082040"/>
                </a:moveTo>
                <a:lnTo>
                  <a:pt x="912876" y="1082040"/>
                </a:lnTo>
                <a:lnTo>
                  <a:pt x="918972" y="1078230"/>
                </a:lnTo>
                <a:lnTo>
                  <a:pt x="922019" y="1075690"/>
                </a:lnTo>
                <a:lnTo>
                  <a:pt x="931164" y="1069340"/>
                </a:lnTo>
                <a:lnTo>
                  <a:pt x="932687" y="1066800"/>
                </a:lnTo>
                <a:lnTo>
                  <a:pt x="935735" y="1062990"/>
                </a:lnTo>
                <a:lnTo>
                  <a:pt x="938783" y="1056640"/>
                </a:lnTo>
                <a:lnTo>
                  <a:pt x="938783" y="1047750"/>
                </a:lnTo>
                <a:lnTo>
                  <a:pt x="937260" y="1045210"/>
                </a:lnTo>
                <a:lnTo>
                  <a:pt x="934212" y="1041400"/>
                </a:lnTo>
                <a:lnTo>
                  <a:pt x="932687" y="1038860"/>
                </a:lnTo>
                <a:lnTo>
                  <a:pt x="931164" y="1037590"/>
                </a:lnTo>
                <a:lnTo>
                  <a:pt x="929640" y="1037590"/>
                </a:lnTo>
                <a:lnTo>
                  <a:pt x="926592" y="1036320"/>
                </a:lnTo>
                <a:lnTo>
                  <a:pt x="925067" y="1033780"/>
                </a:lnTo>
                <a:lnTo>
                  <a:pt x="952881" y="1033780"/>
                </a:lnTo>
                <a:lnTo>
                  <a:pt x="955452" y="1037590"/>
                </a:lnTo>
                <a:lnTo>
                  <a:pt x="959739" y="1045210"/>
                </a:lnTo>
                <a:lnTo>
                  <a:pt x="962310" y="1054100"/>
                </a:lnTo>
                <a:lnTo>
                  <a:pt x="963167" y="1062990"/>
                </a:lnTo>
                <a:lnTo>
                  <a:pt x="961167" y="1070610"/>
                </a:lnTo>
                <a:lnTo>
                  <a:pt x="957453" y="1079500"/>
                </a:lnTo>
                <a:lnTo>
                  <a:pt x="955281" y="1082040"/>
                </a:lnTo>
                <a:close/>
              </a:path>
            </a:pathLst>
          </a:custGeom>
          <a:solidFill>
            <a:srgbClr val="C11136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object 35"/>
          <p:cNvSpPr/>
          <p:nvPr/>
        </p:nvSpPr>
        <p:spPr>
          <a:xfrm>
            <a:off x="5019303" y="3429000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69164" y="0"/>
                </a:moveTo>
                <a:lnTo>
                  <a:pt x="1208532" y="1191767"/>
                </a:lnTo>
                <a:lnTo>
                  <a:pt x="1039367" y="1339596"/>
                </a:lnTo>
                <a:lnTo>
                  <a:pt x="0" y="146304"/>
                </a:lnTo>
                <a:lnTo>
                  <a:pt x="169164" y="0"/>
                </a:lnTo>
                <a:close/>
              </a:path>
            </a:pathLst>
          </a:custGeom>
          <a:ln w="38100">
            <a:solidFill>
              <a:srgbClr val="C11136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611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4"/>
          <p:cNvSpPr txBox="1">
            <a:spLocks/>
          </p:cNvSpPr>
          <p:nvPr/>
        </p:nvSpPr>
        <p:spPr>
          <a:xfrm>
            <a:off x="611560" y="692696"/>
            <a:ext cx="5688632" cy="380573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мировом рынке систем накопления электроэнергии преобладают </a:t>
            </a:r>
            <a:r>
              <a:rPr lang="ru-RU" sz="12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электро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химические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накопители – аккумуляторы для автотранспорта</a:t>
            </a:r>
            <a:endParaRPr kumimoji="0" lang="ru-RU" sz="12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611560" y="1124744"/>
            <a:ext cx="5832648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Большую часть мирового рынка накопителей энергии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составляют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электро-химические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накопители для автотранспорта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611560" y="352599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475656" y="1628800"/>
          <a:ext cx="648072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bject 4"/>
          <p:cNvSpPr txBox="1">
            <a:spLocks/>
          </p:cNvSpPr>
          <p:nvPr/>
        </p:nvSpPr>
        <p:spPr>
          <a:xfrm>
            <a:off x="4427984" y="2528402"/>
            <a:ext cx="504056" cy="180518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</a:ln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object 4"/>
          <p:cNvSpPr txBox="1">
            <a:spLocks/>
          </p:cNvSpPr>
          <p:nvPr/>
        </p:nvSpPr>
        <p:spPr>
          <a:xfrm>
            <a:off x="5724128" y="2528402"/>
            <a:ext cx="504056" cy="180518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</a:ln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object 4"/>
          <p:cNvSpPr txBox="1">
            <a:spLocks/>
          </p:cNvSpPr>
          <p:nvPr/>
        </p:nvSpPr>
        <p:spPr>
          <a:xfrm>
            <a:off x="3131840" y="2528402"/>
            <a:ext cx="504056" cy="180518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</a:ln>
        </p:spPr>
        <p:txBody>
          <a:bodyPr vert="horz" wrap="square" lIns="0" tIns="11132" rIns="0" bIns="0" rtlCol="0" anchor="ctr">
            <a:spAutoFit/>
          </a:bodyPr>
          <a:lstStyle/>
          <a:p>
            <a:pPr algn="ctr"/>
            <a:r>
              <a:rPr lang="ru-RU" sz="11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611560" y="3284984"/>
          <a:ext cx="410445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539552" y="5157192"/>
          <a:ext cx="828092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 flipV="1">
            <a:off x="2411760" y="5445224"/>
            <a:ext cx="4320480" cy="36004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55976" y="5445224"/>
            <a:ext cx="504056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4355976" y="5517232"/>
            <a:ext cx="504056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+ 31%</a:t>
            </a:r>
            <a:endParaRPr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4"/>
          <p:cNvSpPr txBox="1">
            <a:spLocks/>
          </p:cNvSpPr>
          <p:nvPr/>
        </p:nvSpPr>
        <p:spPr>
          <a:xfrm>
            <a:off x="539552" y="5154330"/>
            <a:ext cx="8280920" cy="149740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>
              <a:defRPr sz="800" b="1" i="1" u="none" strike="noStrike" kern="1200" baseline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Прогнозный объем мирового рынка систем накопления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электроэнергии, участвующих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в сетевых и системных услугах, </a:t>
            </a:r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</a:rPr>
              <a:t>млрд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 дол. США</a:t>
            </a:r>
            <a:endParaRPr lang="ru-RU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object 27"/>
          <p:cNvSpPr txBox="1"/>
          <p:nvPr/>
        </p:nvSpPr>
        <p:spPr>
          <a:xfrm rot="16200000">
            <a:off x="-334322" y="4014842"/>
            <a:ext cx="1944216" cy="196468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Свинцово - кислотные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4"/>
          <p:cNvSpPr txBox="1">
            <a:spLocks/>
          </p:cNvSpPr>
          <p:nvPr/>
        </p:nvSpPr>
        <p:spPr>
          <a:xfrm>
            <a:off x="611560" y="3191863"/>
            <a:ext cx="8208912" cy="165129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>
              <a:defRPr sz="800" b="1" i="1" u="none" strike="noStrike" kern="1200" baseline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000" b="1" i="1" dirty="0" smtClean="0"/>
              <a:t>Сферы применения электротехнических аккумуляторов в 2019 г., %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5039544" y="3356992"/>
          <a:ext cx="410445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object 27"/>
          <p:cNvSpPr txBox="1"/>
          <p:nvPr/>
        </p:nvSpPr>
        <p:spPr>
          <a:xfrm rot="16200000">
            <a:off x="3986158" y="4086850"/>
            <a:ext cx="1944216" cy="196468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Литий - ионные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1075</Words>
  <Application>Microsoft Office PowerPoint</Application>
  <PresentationFormat>Экран (4:3)</PresentationFormat>
  <Paragraphs>163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Системы накопления электроэнергии могут аккумулировать механическую, тепловую, химическую и электрохимическую энергию</vt:lpstr>
      <vt:lpstr>Слайд 4</vt:lpstr>
      <vt:lpstr>Слайд 5</vt:lpstr>
      <vt:lpstr>Слайд 6</vt:lpstr>
      <vt:lpstr>Слайд 7</vt:lpstr>
      <vt:lpstr>Проект может быть размещен на greenfield площадях вблизи города Иванова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АИИО</dc:creator>
  <cp:lastModifiedBy>Елена</cp:lastModifiedBy>
  <cp:revision>21</cp:revision>
  <dcterms:created xsi:type="dcterms:W3CDTF">2020-10-16T23:31:56Z</dcterms:created>
  <dcterms:modified xsi:type="dcterms:W3CDTF">2020-10-18T18:56:09Z</dcterms:modified>
</cp:coreProperties>
</file>