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EBD"/>
    <a:srgbClr val="374A51"/>
    <a:srgbClr val="EFB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2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1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1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9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0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3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AEEAE-9276-408F-B2F2-27A182FC5C4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grp365.ru/reestr?egrp=37:04:040502:2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624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74A51"/>
                </a:solidFill>
              </a:rPr>
              <a:t>Объекты для размещения швейного производства в Ивановской области.</a:t>
            </a:r>
            <a:endParaRPr lang="en-US" b="1" dirty="0">
              <a:solidFill>
                <a:srgbClr val="374A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7" y="1001376"/>
            <a:ext cx="3992451" cy="532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38" y="978123"/>
            <a:ext cx="4009891" cy="5346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41" y="1001376"/>
            <a:ext cx="3992451" cy="532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396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7" y="0"/>
            <a:ext cx="4040804" cy="6763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15" y="-1"/>
            <a:ext cx="2241266" cy="67637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15" y="4533900"/>
            <a:ext cx="2324100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69204" y="4195346"/>
            <a:ext cx="45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QR </a:t>
            </a:r>
            <a:r>
              <a:rPr lang="ru-RU" sz="1600" b="1" dirty="0" smtClean="0"/>
              <a:t>код объекта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05" y="507011"/>
            <a:ext cx="4226409" cy="385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872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0738" y="166568"/>
            <a:ext cx="1086976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444444"/>
                </a:solidFill>
                <a:latin typeface="PT Sans"/>
              </a:rPr>
              <a:t>                                                       Ивановский </a:t>
            </a:r>
            <a:r>
              <a:rPr lang="ru-RU" sz="1400" b="1" dirty="0">
                <a:solidFill>
                  <a:srgbClr val="444444"/>
                </a:solidFill>
                <a:latin typeface="PT Sans"/>
              </a:rPr>
              <a:t>край – текстильная столица </a:t>
            </a:r>
            <a:r>
              <a:rPr lang="ru-RU" sz="1400" b="1" dirty="0" smtClean="0">
                <a:solidFill>
                  <a:srgbClr val="444444"/>
                </a:solidFill>
                <a:latin typeface="PT Sans"/>
              </a:rPr>
              <a:t>России</a:t>
            </a:r>
          </a:p>
          <a:p>
            <a:pPr fontAlgn="base"/>
            <a:endParaRPr lang="ru-RU" sz="1400" b="1" dirty="0">
              <a:solidFill>
                <a:srgbClr val="444444"/>
              </a:solidFill>
              <a:latin typeface="PT Sans"/>
            </a:endParaRPr>
          </a:p>
          <a:p>
            <a:pPr fontAlgn="base"/>
            <a:endParaRPr lang="ru-RU" sz="1400" b="1" dirty="0">
              <a:solidFill>
                <a:srgbClr val="444444"/>
              </a:solidFill>
              <a:latin typeface="PT Sans"/>
            </a:endParaRPr>
          </a:p>
          <a:p>
            <a:pPr fontAlgn="base"/>
            <a:r>
              <a:rPr lang="ru-RU" sz="1400" dirty="0" smtClean="0">
                <a:solidFill>
                  <a:srgbClr val="404040"/>
                </a:solidFill>
                <a:latin typeface="PT Sans"/>
              </a:rPr>
              <a:t>	Так </a:t>
            </a:r>
            <a:r>
              <a:rPr lang="ru-RU" sz="1400" dirty="0">
                <a:solidFill>
                  <a:srgbClr val="404040"/>
                </a:solidFill>
                <a:latin typeface="PT Sans"/>
              </a:rPr>
              <a:t>исторически сложилось, что Ивановский край стал текстильным центром нашей страны. Бренды «Ситцевый край» и «Красный Манчестер» плотно ассоциируются с городом Иваново. Более 250 лет назад Иван </a:t>
            </a:r>
            <a:r>
              <a:rPr lang="ru-RU" sz="1400" dirty="0" err="1">
                <a:solidFill>
                  <a:srgbClr val="404040"/>
                </a:solidFill>
                <a:latin typeface="PT Sans"/>
              </a:rPr>
              <a:t>Гарелин</a:t>
            </a:r>
            <a:r>
              <a:rPr lang="ru-RU" sz="1400" dirty="0">
                <a:solidFill>
                  <a:srgbClr val="404040"/>
                </a:solidFill>
                <a:latin typeface="PT Sans"/>
              </a:rPr>
              <a:t> и Петр Грачев, простые крепостные крестьяне, создали первый цех по производству текстильных холстов, которые окрашивались вручную. С течением времени текстильное дело росло и развивалось, появлялись все новые и новые производства, которые занимались отбеливанием и окрашиванием текстиля, а также множество набойных изб, где ткань украшали традиционными рисунками в русском стиле. Все секреты текстильного производства год за годом передавались по наследству.</a:t>
            </a:r>
          </a:p>
          <a:p>
            <a:pPr fontAlgn="base"/>
            <a:r>
              <a:rPr lang="ru-RU" sz="1400" dirty="0">
                <a:solidFill>
                  <a:srgbClr val="404040"/>
                </a:solidFill>
                <a:latin typeface="PT Sans"/>
              </a:rPr>
              <a:t>В тридцатые годы ХХ века были организованы первые крупные заводы по производству ситца, а пик лёгкой промышленности пришёлся на 50-60 годы, так Ивановская область приобрела статус текстильного края. Благодаря высочайшему качеству ткани, произведенные в Иванове, Шуе, Юже, стали известны не только в России, но и в других странах.</a:t>
            </a:r>
          </a:p>
          <a:p>
            <a:pPr fontAlgn="base"/>
            <a:r>
              <a:rPr lang="ru-RU" sz="1400" dirty="0">
                <a:solidFill>
                  <a:srgbClr val="404040"/>
                </a:solidFill>
                <a:latin typeface="PT Sans"/>
              </a:rPr>
              <a:t>На данный момент в Ивановской области действуют порядка 150 предприятий, которые производят ткани и готовую текстильную продукцию. Уникальность и качество ивановского текстиля подчеркивает тот факт, что он составляет одну третью часть от общего объема всего текстильного производства России. Наиболее востребована хлопчатобумажная продукция. Производятся также шелк, лен, шерстяные и синтетические ткани. Развивается и швейное производство, на прилавках магазинов по всей стране можно найти произведённые в Ивановской области:</a:t>
            </a:r>
          </a:p>
          <a:p>
            <a:pPr fontAlgn="base"/>
            <a:r>
              <a:rPr lang="ru-RU" sz="1400" dirty="0">
                <a:solidFill>
                  <a:srgbClr val="404040"/>
                </a:solidFill>
                <a:latin typeface="PT Sans"/>
              </a:rPr>
              <a:t>- комплекты постельного белья из натуральных тканей,</a:t>
            </a:r>
          </a:p>
          <a:p>
            <a:pPr fontAlgn="base"/>
            <a:r>
              <a:rPr lang="ru-RU" sz="1400" dirty="0">
                <a:solidFill>
                  <a:srgbClr val="404040"/>
                </a:solidFill>
                <a:latin typeface="PT Sans"/>
              </a:rPr>
              <a:t>- детское постельное бельё,</a:t>
            </a:r>
          </a:p>
          <a:p>
            <a:pPr fontAlgn="base"/>
            <a:r>
              <a:rPr lang="ru-RU" sz="1400" dirty="0">
                <a:solidFill>
                  <a:srgbClr val="404040"/>
                </a:solidFill>
                <a:latin typeface="PT Sans"/>
              </a:rPr>
              <a:t>- комплекты одеял с подушками с различными наполнителями,</a:t>
            </a:r>
          </a:p>
          <a:p>
            <a:pPr fontAlgn="base"/>
            <a:r>
              <a:rPr lang="ru-RU" sz="1400" dirty="0">
                <a:solidFill>
                  <a:srgbClr val="404040"/>
                </a:solidFill>
                <a:latin typeface="PT Sans"/>
              </a:rPr>
              <a:t>- пледы и покрывала,</a:t>
            </a:r>
          </a:p>
          <a:p>
            <a:pPr fontAlgn="base"/>
            <a:r>
              <a:rPr lang="ru-RU" sz="1400" dirty="0">
                <a:solidFill>
                  <a:srgbClr val="404040"/>
                </a:solidFill>
                <a:latin typeface="PT Sans"/>
              </a:rPr>
              <a:t>- кухонный текстиль,</a:t>
            </a:r>
          </a:p>
          <a:p>
            <a:pPr fontAlgn="base"/>
            <a:r>
              <a:rPr lang="ru-RU" sz="1400" dirty="0">
                <a:solidFill>
                  <a:srgbClr val="404040"/>
                </a:solidFill>
                <a:latin typeface="PT Sans"/>
              </a:rPr>
              <a:t>- текстиль для ванной комнаты,</a:t>
            </a:r>
          </a:p>
          <a:p>
            <a:pPr fontAlgn="base"/>
            <a:r>
              <a:rPr lang="ru-RU" sz="1600" dirty="0">
                <a:solidFill>
                  <a:srgbClr val="404040"/>
                </a:solidFill>
                <a:latin typeface="PT Sans"/>
              </a:rPr>
              <a:t>- ткань для пошива.</a:t>
            </a:r>
          </a:p>
          <a:p>
            <a:pPr fontAlgn="base"/>
            <a:r>
              <a:rPr lang="ru-RU" sz="1600" dirty="0">
                <a:solidFill>
                  <a:srgbClr val="404040"/>
                </a:solidFill>
                <a:latin typeface="PT Sans"/>
              </a:rPr>
              <a:t>Текстильная промышленность, как стратегически важная для всей области, сохраняет лучшие традиции прошлого, в то же время все время совершенствуется, рождая спрос и удерживая рынок на высочайшем уровне. Традиционно в Ивановскую область тянутся не только туристы, но и люди, заинтересованные в покупке самого лучшего текстиля. </a:t>
            </a:r>
            <a:r>
              <a:rPr lang="ru-RU" sz="1600" dirty="0" smtClean="0">
                <a:solidFill>
                  <a:srgbClr val="404040"/>
                </a:solidFill>
                <a:latin typeface="PT Sans"/>
              </a:rPr>
              <a:t>Транспортные </a:t>
            </a:r>
            <a:r>
              <a:rPr lang="ru-RU" sz="1600" dirty="0">
                <a:solidFill>
                  <a:srgbClr val="404040"/>
                </a:solidFill>
                <a:latin typeface="PT Sans"/>
              </a:rPr>
              <a:t>компании и курьерские службы позволят недорого доставить заказы в любую точку России.</a:t>
            </a:r>
            <a:endParaRPr lang="ru-RU" sz="1600" b="0" i="0" dirty="0">
              <a:solidFill>
                <a:srgbClr val="404040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6144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Список объектов.</a:t>
            </a:r>
            <a:endParaRPr lang="en-US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556842" y="1835527"/>
            <a:ext cx="7175504" cy="579438"/>
            <a:chOff x="1248" y="2015"/>
            <a:chExt cx="4520" cy="365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864" y="2015"/>
              <a:ext cx="39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Комплекс зданий ОГОУ НПО №21 г. Заволжск.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556842" y="3173405"/>
            <a:ext cx="7540631" cy="630238"/>
            <a:chOff x="1248" y="2593"/>
            <a:chExt cx="4750" cy="397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64" y="2593"/>
              <a:ext cx="41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Здание бывшего детского сада с. Воздвиженье.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3484027" y="4393807"/>
            <a:ext cx="5865818" cy="831851"/>
            <a:chOff x="1248" y="3060"/>
            <a:chExt cx="3695" cy="524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96" y="3583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64" y="3060"/>
              <a:ext cx="307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Здание реабилитационного центра </a:t>
              </a:r>
            </a:p>
            <a:p>
              <a:pPr algn="l"/>
              <a:r>
                <a:rPr lang="ru-RU" sz="2400" dirty="0" err="1" smtClean="0">
                  <a:solidFill>
                    <a:srgbClr val="000000"/>
                  </a:solidFill>
                </a:rPr>
                <a:t>Юрьевецкий</a:t>
              </a:r>
              <a:r>
                <a:rPr lang="ru-RU" sz="2400" dirty="0" smtClean="0">
                  <a:solidFill>
                    <a:srgbClr val="000000"/>
                  </a:solidFill>
                </a:rPr>
                <a:t> р-н. д. Жуковка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5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74380" y="63852"/>
            <a:ext cx="7594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b="1" u="sng" dirty="0" smtClean="0">
                <a:solidFill>
                  <a:srgbClr val="000000"/>
                </a:solidFill>
              </a:rPr>
              <a:t>Комплекс </a:t>
            </a:r>
            <a:r>
              <a:rPr lang="ru-RU" sz="2000" b="1" u="sng" dirty="0">
                <a:solidFill>
                  <a:srgbClr val="000000"/>
                </a:solidFill>
              </a:rPr>
              <a:t>зданий ОГОУ НПО №21 </a:t>
            </a:r>
          </a:p>
          <a:p>
            <a:pPr algn="ctr"/>
            <a:r>
              <a:rPr lang="ru-RU" sz="2000" dirty="0"/>
              <a:t>Ивановская область, г. Заволжск, </a:t>
            </a:r>
            <a:r>
              <a:rPr lang="ru-RU" sz="2000" dirty="0" smtClean="0"/>
              <a:t>ул</a:t>
            </a:r>
            <a:r>
              <a:rPr lang="ru-RU" sz="2000" dirty="0"/>
              <a:t>. Почтовая, д.2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/>
          <a:stretch/>
        </p:blipFill>
        <p:spPr>
          <a:xfrm>
            <a:off x="856653" y="683651"/>
            <a:ext cx="5928246" cy="401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5" y="4699737"/>
            <a:ext cx="3208229" cy="2158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15" y="4698771"/>
            <a:ext cx="2877684" cy="215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784899" y="1391537"/>
            <a:ext cx="52182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Комплекс расположен на окраине</a:t>
            </a:r>
          </a:p>
          <a:p>
            <a:r>
              <a:rPr lang="ru-RU" b="1" dirty="0" smtClean="0"/>
              <a:t> г. Заволжск. В пешей доступности от остановки городского транспорта, магазинов и жилых районов.</a:t>
            </a:r>
          </a:p>
          <a:p>
            <a:r>
              <a:rPr lang="ru-RU" b="1" dirty="0" smtClean="0"/>
              <a:t>Огороженная территория общей площадью - </a:t>
            </a:r>
            <a:r>
              <a:rPr lang="ru-RU" b="1" dirty="0"/>
              <a:t>48 290 </a:t>
            </a:r>
            <a:r>
              <a:rPr lang="ru-RU" b="1" dirty="0" smtClean="0"/>
              <a:t>кв.м </a:t>
            </a:r>
            <a:endParaRPr lang="ru-RU" b="1" dirty="0" smtClean="0"/>
          </a:p>
          <a:p>
            <a:r>
              <a:rPr lang="ru-RU" b="1" dirty="0" smtClean="0"/>
              <a:t>Коммуникации подведены.</a:t>
            </a:r>
            <a:endParaRPr lang="ru-RU" b="1" dirty="0" smtClean="0"/>
          </a:p>
          <a:p>
            <a:r>
              <a:rPr lang="ru-RU" b="1" dirty="0" smtClean="0"/>
              <a:t>Кадастровый номер земельного участка: </a:t>
            </a:r>
            <a:r>
              <a:rPr lang="ru-RU" b="1" u="sng" dirty="0" smtClean="0">
                <a:hlinkClick r:id="rId6"/>
              </a:rPr>
              <a:t>37:04:040502:2</a:t>
            </a:r>
            <a:endParaRPr lang="ru-RU" b="1" u="sng" dirty="0" smtClean="0"/>
          </a:p>
          <a:p>
            <a:r>
              <a:rPr lang="ru-RU" b="1" dirty="0" smtClean="0"/>
              <a:t>На территории расположено пятиэтажное общежитие вмещающее в себя до пятисот человек.</a:t>
            </a:r>
          </a:p>
          <a:p>
            <a:r>
              <a:rPr lang="ru-RU" b="1" dirty="0" smtClean="0"/>
              <a:t>Просторные мастерские могут быть переоборудованы в производственные цеха  швейного производства.  </a:t>
            </a:r>
          </a:p>
          <a:p>
            <a:r>
              <a:rPr lang="ru-RU" b="1" dirty="0" smtClean="0"/>
              <a:t>Учебный корпус вместит в себя более 500 рабочих мест.</a:t>
            </a:r>
          </a:p>
          <a:p>
            <a:r>
              <a:rPr lang="ru-RU" b="1" dirty="0" smtClean="0"/>
              <a:t>Комплекс требует частичного косметического ремонта.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27102" y="947052"/>
            <a:ext cx="47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Краткое описание комплекса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36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1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5" y="0"/>
            <a:ext cx="5073417" cy="3013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46" y="783880"/>
            <a:ext cx="4092802" cy="291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05" y="3290916"/>
            <a:ext cx="5073417" cy="328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251" y="4037608"/>
            <a:ext cx="2820392" cy="2820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43764" y="3699054"/>
            <a:ext cx="45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QR </a:t>
            </a:r>
            <a:r>
              <a:rPr lang="ru-RU" sz="1600" b="1" dirty="0" smtClean="0"/>
              <a:t>код объекта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551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45224" y="192041"/>
            <a:ext cx="5781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000000"/>
                </a:solidFill>
              </a:rPr>
              <a:t>2. Здание </a:t>
            </a:r>
            <a:r>
              <a:rPr lang="ru-RU" sz="2000" b="1" u="sng" dirty="0">
                <a:solidFill>
                  <a:srgbClr val="000000"/>
                </a:solidFill>
              </a:rPr>
              <a:t>бывшего детского сада с. Воздвиженье.</a:t>
            </a:r>
            <a:endParaRPr lang="en-US" sz="2000" b="1" u="sng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46" y="606165"/>
            <a:ext cx="11155081" cy="358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03875" y="4488111"/>
            <a:ext cx="9697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Двухэтажное </a:t>
            </a:r>
            <a:r>
              <a:rPr lang="ru-RU" b="1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кирпичное здание бывшего детского сада. Общая площадь 572 кв. м</a:t>
            </a:r>
            <a:r>
              <a:rPr lang="ru-RU" b="1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Расположено в 11 км. от г. Заволжск в с. Воздвижение на берегу р. Волга.</a:t>
            </a:r>
          </a:p>
          <a:p>
            <a:r>
              <a:rPr lang="ru-RU" b="1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располагается остановка общественного транспорта, есть прямой транспорт до г. Заволжск. </a:t>
            </a:r>
          </a:p>
          <a:p>
            <a:r>
              <a:rPr lang="ru-RU" b="1" dirty="0" smtClean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помещения: требуется частичный косметический ремонт.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с кадастровым номером: 37:04:030102:57, площадью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4 331 кв.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 подведены.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78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" y="595219"/>
            <a:ext cx="3811933" cy="311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5" y="595220"/>
            <a:ext cx="4159876" cy="311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" y="3637455"/>
            <a:ext cx="3839837" cy="3081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1" y="3617196"/>
            <a:ext cx="4177048" cy="308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39" y="595219"/>
            <a:ext cx="4048261" cy="311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42" y="3605144"/>
            <a:ext cx="3988158" cy="306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507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/>
          <a:stretch/>
        </p:blipFill>
        <p:spPr>
          <a:xfrm>
            <a:off x="1070906" y="4184058"/>
            <a:ext cx="6523338" cy="267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05" y="628468"/>
            <a:ext cx="4492673" cy="346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663" y="4533900"/>
            <a:ext cx="2324100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99503" y="4195346"/>
            <a:ext cx="45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QR </a:t>
            </a:r>
            <a:r>
              <a:rPr lang="ru-RU" sz="1600" b="1" dirty="0" smtClean="0"/>
              <a:t>код объекта</a:t>
            </a:r>
            <a:endParaRPr lang="ru-RU" sz="1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69" y="628469"/>
            <a:ext cx="5956131" cy="346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42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3644" y="82302"/>
            <a:ext cx="8603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3.  Здание </a:t>
            </a:r>
            <a:r>
              <a:rPr lang="ru-RU" sz="2000" b="1" dirty="0">
                <a:solidFill>
                  <a:srgbClr val="000000"/>
                </a:solidFill>
              </a:rPr>
              <a:t>реабилитационного </a:t>
            </a:r>
            <a:r>
              <a:rPr lang="ru-RU" sz="2000" b="1" dirty="0" smtClean="0">
                <a:solidFill>
                  <a:srgbClr val="000000"/>
                </a:solidFill>
              </a:rPr>
              <a:t>центра </a:t>
            </a:r>
            <a:r>
              <a:rPr lang="ru-RU" sz="2000" b="1" dirty="0" err="1" smtClean="0">
                <a:solidFill>
                  <a:srgbClr val="000000"/>
                </a:solidFill>
              </a:rPr>
              <a:t>Юрьевецкий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р-н. д. Жуковка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6" y="482412"/>
            <a:ext cx="5589432" cy="419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94196" y="4673520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участке расположено административное здание общей площадью </a:t>
            </a:r>
            <a:r>
              <a:rPr lang="ru-RU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668.4  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кв.м </a:t>
            </a:r>
            <a:r>
              <a:rPr lang="ru-RU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ранее 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использовалось под школу, затем </a:t>
            </a:r>
            <a:r>
              <a:rPr lang="ru-RU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реабилитационный центр. Подъездные 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пути с 2 сторон, участок ровный без перепадов, требуется расчистка территории. </a:t>
            </a:r>
            <a:r>
              <a:rPr lang="ru-RU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Перекрытия </a:t>
            </a:r>
            <a:r>
              <a:rPr lang="ru-RU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деревянные, окна пластиковые. Электрическая мощность 50 кВт, своя котельная, 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Сергей\Pictures\Юрьевец\жуковка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59" y="2665926"/>
            <a:ext cx="5447429" cy="401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744237" y="864680"/>
            <a:ext cx="544776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Здание расположено в 30 км. от г. Юрьевец, есть транспортное сообщение с городом. </a:t>
            </a:r>
          </a:p>
          <a:p>
            <a:r>
              <a:rPr lang="ru-RU" sz="2000" dirty="0" smtClean="0"/>
              <a:t>Планировка кабинетная, возможен демонтаж не несущих стен и организация большого рабочего пространства.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738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323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Times New Roman</vt:lpstr>
      <vt:lpstr>Office Theme</vt:lpstr>
      <vt:lpstr>Объекты для размещения швейного производства в Ивановской области.</vt:lpstr>
      <vt:lpstr>Презентация PowerPoint</vt:lpstr>
      <vt:lpstr>Список объектов.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Сергей</cp:lastModifiedBy>
  <cp:revision>20</cp:revision>
  <dcterms:created xsi:type="dcterms:W3CDTF">2020-01-15T14:09:40Z</dcterms:created>
  <dcterms:modified xsi:type="dcterms:W3CDTF">2020-09-17T10:53:30Z</dcterms:modified>
</cp:coreProperties>
</file>