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3"/>
  </p:notesMasterIdLst>
  <p:sldIdLst>
    <p:sldId id="256" r:id="rId2"/>
    <p:sldId id="263" r:id="rId3"/>
    <p:sldId id="264" r:id="rId4"/>
    <p:sldId id="265" r:id="rId5"/>
    <p:sldId id="266" r:id="rId6"/>
    <p:sldId id="267" r:id="rId7"/>
    <p:sldId id="257" r:id="rId8"/>
    <p:sldId id="258" r:id="rId9"/>
    <p:sldId id="259" r:id="rId10"/>
    <p:sldId id="261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0C3E-291C-47A0-9FFE-62FBC24855D1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83C98-CBAD-4D74-B080-9BC73F280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3C98-CBAD-4D74-B080-9BC73F2804B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7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36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4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2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9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6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3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6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1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C1AF87-4670-47AA-AA3F-C637B648D7A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56F7B7-8C0C-4D1C-9237-A209CD5F86C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99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ru/p_map/?kadnum=37:21:060101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ru/p_map/?kadnum=37:21:061002:36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0438" y="5382989"/>
            <a:ext cx="96899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Инвестиционные площадки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г.Южа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14" y="1565440"/>
            <a:ext cx="7600950" cy="2771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 b="19204"/>
          <a:stretch/>
        </p:blipFill>
        <p:spPr>
          <a:xfrm>
            <a:off x="1" y="1565440"/>
            <a:ext cx="12192000" cy="36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5039" y="0"/>
            <a:ext cx="50626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/>
              <a:t>Земельный участок на южной окраине </a:t>
            </a:r>
            <a:r>
              <a:rPr lang="ru-RU" sz="2000" dirty="0" err="1" smtClean="0"/>
              <a:t>г.Южа</a:t>
            </a:r>
            <a:endParaRPr lang="ru-RU" sz="2000" dirty="0" smtClean="0"/>
          </a:p>
          <a:p>
            <a:pPr fontAlgn="base"/>
            <a:endParaRPr lang="ru-RU" sz="2000" dirty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Тип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 smtClean="0"/>
              <a:t>Зеленая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Расположение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Ивановская обл., </a:t>
            </a:r>
            <a:r>
              <a:rPr lang="ru-RU" dirty="0" err="1"/>
              <a:t>г.Южа</a:t>
            </a:r>
            <a:r>
              <a:rPr lang="ru-RU" dirty="0"/>
              <a:t> (южная окраина</a:t>
            </a:r>
            <a:r>
              <a:rPr lang="ru-RU" dirty="0" smtClean="0"/>
              <a:t>)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Категория 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земель: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Земли населенных </a:t>
            </a:r>
            <a:r>
              <a:rPr lang="ru-RU" dirty="0" smtClean="0"/>
              <a:t>пунктов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Кадастровый 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номер: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u="sng" dirty="0" smtClean="0">
                <a:hlinkClick r:id="rId3"/>
              </a:rPr>
              <a:t>37:21:060101</a:t>
            </a:r>
            <a:endParaRPr lang="ru-RU" u="sng" dirty="0" smtClean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Кадастровая 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стоимость: </a:t>
            </a:r>
            <a:r>
              <a:rPr lang="ru-RU" dirty="0"/>
              <a:t>Данных нет в связи с отсутствием землеустроительной </a:t>
            </a:r>
            <a:r>
              <a:rPr lang="ru-RU" dirty="0" smtClean="0"/>
              <a:t>документации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Площадь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 smtClean="0"/>
              <a:t>120 Га</a:t>
            </a:r>
            <a:endParaRPr lang="ru-RU" dirty="0" smtClean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Инженерные коммуникации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Есть возможность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подключения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Краткое описание: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Земельный участок под строительство сельскохозяйственных объектов. Рельеф спокойный, зарос древесно-кустарниковой растительностью. В случае обращения инвестора земельный участок будет уточнен по площади и по разрешенному использованию. Использование участка возможно в рамках ТОСЭР.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4585" y="4031873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545" y="4686300"/>
            <a:ext cx="2171700" cy="2171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7" y="644023"/>
            <a:ext cx="4806285" cy="342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96" y="4143126"/>
            <a:ext cx="3525672" cy="264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77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4275" y="0"/>
            <a:ext cx="55955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smtClean="0">
                <a:solidFill>
                  <a:srgbClr val="161616"/>
                </a:solidFill>
                <a:latin typeface="CirceBold"/>
              </a:rPr>
              <a:t>Земельный участок на юго-восточной окраине </a:t>
            </a:r>
            <a:r>
              <a:rPr lang="ru-RU" sz="1600" b="1" dirty="0" err="1" smtClean="0">
                <a:solidFill>
                  <a:srgbClr val="161616"/>
                </a:solidFill>
                <a:latin typeface="CirceBold"/>
              </a:rPr>
              <a:t>г.Южа</a:t>
            </a:r>
            <a:endParaRPr lang="ru-RU" sz="1600" b="1" dirty="0" smtClean="0">
              <a:solidFill>
                <a:srgbClr val="161616"/>
              </a:solidFill>
              <a:latin typeface="CirceBold"/>
            </a:endParaRPr>
          </a:p>
          <a:p>
            <a:pPr fontAlgn="base"/>
            <a:endParaRPr lang="ru-RU" sz="1600" b="1" dirty="0" smtClean="0">
              <a:solidFill>
                <a:srgbClr val="161616"/>
              </a:solidFill>
              <a:latin typeface="CirceBold"/>
            </a:endParaRPr>
          </a:p>
          <a:p>
            <a:pPr fontAlgn="base"/>
            <a:endParaRPr lang="ru-RU" sz="1600" b="1" dirty="0" smtClean="0">
              <a:solidFill>
                <a:srgbClr val="161616"/>
              </a:solidFill>
              <a:latin typeface="CirceBold"/>
            </a:endParaRPr>
          </a:p>
          <a:p>
            <a:pPr fontAlgn="base"/>
            <a:r>
              <a:rPr lang="ru-RU" sz="1600" b="1" dirty="0" smtClean="0">
                <a:solidFill>
                  <a:srgbClr val="161616"/>
                </a:solidFill>
                <a:latin typeface="CirceBold"/>
              </a:rPr>
              <a:t>Тип Зеленая</a:t>
            </a:r>
            <a:endParaRPr lang="ru-RU" sz="1600" b="1" i="0" dirty="0" smtClean="0">
              <a:effectLst/>
              <a:latin typeface="CirceBold"/>
            </a:endParaRPr>
          </a:p>
          <a:p>
            <a:pPr fontAlgn="base"/>
            <a:r>
              <a:rPr lang="ru-RU" sz="1600" b="1" i="0" dirty="0" smtClean="0">
                <a:effectLst/>
                <a:latin typeface="PTSansRegular"/>
              </a:rPr>
              <a:t>Тип:</a:t>
            </a:r>
            <a:r>
              <a:rPr lang="ru-RU" sz="1600" b="0" i="0" dirty="0" smtClean="0">
                <a:effectLst/>
                <a:latin typeface="PTSansRegular"/>
              </a:rPr>
              <a:t> Зеленая</a:t>
            </a:r>
          </a:p>
          <a:p>
            <a:pPr fontAlgn="base">
              <a:spcAft>
                <a:spcPts val="0"/>
              </a:spcAft>
            </a:pPr>
            <a:r>
              <a:rPr lang="ru-RU" sz="1600" b="1" i="0" dirty="0" smtClean="0">
                <a:effectLst/>
                <a:latin typeface="PTSansRegular"/>
              </a:rPr>
              <a:t>Расположение:</a:t>
            </a:r>
            <a:r>
              <a:rPr lang="ru-RU" sz="1600" b="0" i="0" dirty="0" smtClean="0">
                <a:effectLst/>
                <a:latin typeface="PTSansRegular"/>
              </a:rPr>
              <a:t> </a:t>
            </a:r>
            <a:r>
              <a:rPr lang="ru-RU" sz="1600" dirty="0"/>
              <a:t>Ивановская обл., </a:t>
            </a:r>
            <a:r>
              <a:rPr lang="ru-RU" sz="1600" dirty="0" err="1"/>
              <a:t>г.Южа</a:t>
            </a:r>
            <a:r>
              <a:rPr lang="ru-RU" sz="1600" dirty="0"/>
              <a:t> (южная окраина)</a:t>
            </a:r>
          </a:p>
          <a:p>
            <a:pPr fontAlgn="base"/>
            <a:r>
              <a:rPr lang="ru-RU" sz="1600" b="1" i="0" dirty="0" smtClean="0">
                <a:effectLst/>
                <a:latin typeface="PTSansRegular"/>
              </a:rPr>
              <a:t>Категория земель:</a:t>
            </a:r>
            <a:r>
              <a:rPr lang="ru-RU" sz="1600" b="0" i="0" dirty="0" smtClean="0">
                <a:effectLst/>
                <a:latin typeface="PTSansRegular"/>
              </a:rPr>
              <a:t> </a:t>
            </a:r>
            <a:r>
              <a:rPr lang="ru-RU" sz="1600" dirty="0"/>
              <a:t>Земли населенных </a:t>
            </a:r>
            <a:r>
              <a:rPr lang="ru-RU" sz="1600" dirty="0" smtClean="0"/>
              <a:t>пунктов</a:t>
            </a:r>
          </a:p>
          <a:p>
            <a:pPr fontAlgn="base"/>
            <a:r>
              <a:rPr lang="ru-RU" sz="1600" b="1" i="0" dirty="0" smtClean="0">
                <a:effectLst/>
                <a:latin typeface="PTSansRegular"/>
              </a:rPr>
              <a:t>Кадастровый номер:</a:t>
            </a:r>
            <a:r>
              <a:rPr lang="ru-RU" sz="1600" b="0" i="0" dirty="0" smtClean="0">
                <a:effectLst/>
                <a:latin typeface="PTSansRegular"/>
              </a:rPr>
              <a:t> информация отсутствует</a:t>
            </a:r>
          </a:p>
          <a:p>
            <a:pPr fontAlgn="base"/>
            <a:r>
              <a:rPr lang="ru-RU" sz="1600" b="1" i="0" dirty="0" smtClean="0">
                <a:effectLst/>
                <a:latin typeface="PTSansRegular"/>
              </a:rPr>
              <a:t>Стоимость: </a:t>
            </a:r>
            <a:r>
              <a:rPr lang="ru-RU" sz="1600" b="0" i="0" dirty="0" smtClean="0">
                <a:effectLst/>
                <a:latin typeface="PTSansRegular"/>
              </a:rPr>
              <a:t>Кадастровая стоимость определяется после формирования земельного участка и постановки на кадастровый учет</a:t>
            </a:r>
          </a:p>
          <a:p>
            <a:pPr fontAlgn="base"/>
            <a:r>
              <a:rPr lang="ru-RU" sz="1600" b="1" i="0" dirty="0" smtClean="0">
                <a:effectLst/>
                <a:latin typeface="PTSansRegular"/>
              </a:rPr>
              <a:t>Площадь:</a:t>
            </a:r>
            <a:r>
              <a:rPr lang="ru-RU" sz="1600" b="0" i="0" dirty="0" smtClean="0">
                <a:effectLst/>
                <a:latin typeface="PTSansRegular"/>
              </a:rPr>
              <a:t> 19.5 Га</a:t>
            </a:r>
          </a:p>
          <a:p>
            <a:pPr fontAlgn="base"/>
            <a:r>
              <a:rPr lang="ru-RU" sz="1600" b="1" dirty="0" smtClean="0">
                <a:latin typeface="PTSansRegular"/>
              </a:rPr>
              <a:t>Инженерные Коммуникации: </a:t>
            </a:r>
            <a:r>
              <a:rPr lang="ru-RU" sz="1600" dirty="0" smtClean="0">
                <a:latin typeface="PTSansRegular"/>
              </a:rPr>
              <a:t>Есть возможность подключения.</a:t>
            </a:r>
          </a:p>
          <a:p>
            <a:pPr fontAlgn="base"/>
            <a:r>
              <a:rPr lang="ru-RU" sz="1600" b="1" dirty="0" smtClean="0">
                <a:latin typeface="PTSansRegular"/>
              </a:rPr>
              <a:t>Краткое описание</a:t>
            </a:r>
            <a:r>
              <a:rPr lang="ru-RU" sz="1600" dirty="0">
                <a:latin typeface="PTSansRegular"/>
              </a:rPr>
              <a:t>: Свободный земельный участок ориентировочной площадью 19,5 га для сельскохозяйственного или промышленного производства. Участок ровный, частично зарос древесно-кустарниковой растительностью. Расстояние до ближайшего жилья около 600 м. Землеустроительная документация отсутствует, обременений нет. В случае обращения инвестора участок будет уточнен по площади и по разрешенному использованию. Использование данного участка возможно в рамках ТОСЭР.</a:t>
            </a:r>
            <a:endParaRPr lang="ru-RU" sz="1400" b="0" i="0" dirty="0">
              <a:solidFill>
                <a:srgbClr val="161616"/>
              </a:solidFill>
              <a:effectLst/>
              <a:latin typeface="PTSans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88449" y="4279574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4" t="58691" b="-325"/>
          <a:stretch/>
        </p:blipFill>
        <p:spPr>
          <a:xfrm>
            <a:off x="7287820" y="618587"/>
            <a:ext cx="4730494" cy="354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14" y="4648906"/>
            <a:ext cx="2171700" cy="2171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0" y="4135409"/>
            <a:ext cx="3580263" cy="268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14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"/>
            <a:ext cx="12192000" cy="6800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53600" y="4132675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0044" y="61233"/>
            <a:ext cx="8451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solidFill>
                  <a:srgbClr val="161616"/>
                </a:solidFill>
                <a:latin typeface="CirceBold"/>
              </a:rPr>
              <a:t>Земельный участок в </a:t>
            </a:r>
            <a:r>
              <a:rPr lang="ru-RU" sz="2000" dirty="0" err="1">
                <a:solidFill>
                  <a:srgbClr val="161616"/>
                </a:solidFill>
                <a:latin typeface="CirceBold"/>
              </a:rPr>
              <a:t>Южском</a:t>
            </a:r>
            <a:r>
              <a:rPr lang="ru-RU" sz="2000" dirty="0">
                <a:solidFill>
                  <a:srgbClr val="161616"/>
                </a:solidFill>
                <a:latin typeface="CirceBold"/>
              </a:rPr>
              <a:t> районе для промышленной </a:t>
            </a:r>
            <a:r>
              <a:rPr lang="ru-RU" sz="2000" dirty="0" smtClean="0">
                <a:solidFill>
                  <a:srgbClr val="161616"/>
                </a:solidFill>
                <a:latin typeface="CirceBold"/>
              </a:rPr>
              <a:t>застройки.</a:t>
            </a:r>
            <a:endParaRPr lang="ru-RU" sz="2000" b="0" i="0" dirty="0">
              <a:solidFill>
                <a:srgbClr val="161616"/>
              </a:solidFill>
              <a:effectLst/>
              <a:latin typeface="Circe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8908" y="371867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rgbClr val="161616"/>
                </a:solidFill>
                <a:latin typeface="PTSansRegular"/>
              </a:rPr>
              <a:t>Свободный земельный участок для промышленного использования. Первичное название – территория промышленной застройки.</a:t>
            </a:r>
          </a:p>
          <a:p>
            <a:pPr fontAlgn="base"/>
            <a:r>
              <a:rPr lang="ru-RU" dirty="0">
                <a:solidFill>
                  <a:srgbClr val="161616"/>
                </a:solidFill>
                <a:latin typeface="PTSansRegular"/>
              </a:rPr>
              <a:t>Участок ровный, частично зарос древесно-кустарниковой растительностью. Площадь – 2 га. Возможное направление использования участка – строительство промышленных объектов. Землеустроительная документация отсутствует.</a:t>
            </a:r>
          </a:p>
          <a:p>
            <a:pPr fontAlgn="base"/>
            <a:r>
              <a:rPr lang="ru-RU" dirty="0">
                <a:solidFill>
                  <a:srgbClr val="161616"/>
                </a:solidFill>
                <a:latin typeface="PTSansRegular"/>
              </a:rPr>
              <a:t>Расстояние до ближайшего жилья – около 400 м. Участок в собственности. Обременение нет.</a:t>
            </a:r>
            <a:endParaRPr lang="ru-RU" b="0" i="0" dirty="0">
              <a:solidFill>
                <a:srgbClr val="161616"/>
              </a:solidFill>
              <a:effectLst/>
              <a:latin typeface="PTSansRegula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0045" y="81429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 smtClean="0">
                <a:latin typeface="PTSansRegular"/>
              </a:rPr>
              <a:t>Тип:</a:t>
            </a:r>
            <a:r>
              <a:rPr lang="ru-RU" dirty="0">
                <a:latin typeface="PTSansRegular"/>
              </a:rPr>
              <a:t> Зеленая</a:t>
            </a:r>
          </a:p>
          <a:p>
            <a:pPr fontAlgn="base"/>
            <a:r>
              <a:rPr lang="ru-RU" b="1" dirty="0" smtClean="0">
                <a:latin typeface="PTSansRegular"/>
              </a:rPr>
              <a:t>Расположение:</a:t>
            </a:r>
            <a:r>
              <a:rPr lang="ru-RU" dirty="0">
                <a:latin typeface="PTSansRegular"/>
              </a:rPr>
              <a:t> г. Южа (северо-западная окраина)</a:t>
            </a:r>
          </a:p>
          <a:p>
            <a:pPr fontAlgn="base"/>
            <a:r>
              <a:rPr lang="ru-RU" b="1" dirty="0">
                <a:latin typeface="PTSansRegular"/>
              </a:rPr>
              <a:t>Категория </a:t>
            </a:r>
            <a:r>
              <a:rPr lang="ru-RU" b="1" dirty="0" smtClean="0">
                <a:latin typeface="PTSansRegular"/>
              </a:rPr>
              <a:t>земель</a:t>
            </a:r>
            <a:r>
              <a:rPr lang="ru-RU" dirty="0" smtClean="0">
                <a:latin typeface="PTSansRegular"/>
              </a:rPr>
              <a:t>:</a:t>
            </a:r>
            <a:r>
              <a:rPr lang="ru-RU" dirty="0">
                <a:latin typeface="PTSansRegular"/>
              </a:rPr>
              <a:t> Земли населенных </a:t>
            </a:r>
            <a:r>
              <a:rPr lang="ru-RU" dirty="0" smtClean="0">
                <a:latin typeface="PTSansRegular"/>
              </a:rPr>
              <a:t>пунктов</a:t>
            </a:r>
          </a:p>
          <a:p>
            <a:pPr fontAlgn="base"/>
            <a:r>
              <a:rPr lang="ru-RU" b="1" dirty="0">
                <a:latin typeface="PTSansRegular"/>
              </a:rPr>
              <a:t>Кадастровый номер</a:t>
            </a:r>
            <a:r>
              <a:rPr lang="ru-RU" dirty="0">
                <a:latin typeface="PTSansRegular"/>
              </a:rPr>
              <a:t>: информация </a:t>
            </a:r>
            <a:r>
              <a:rPr lang="ru-RU" dirty="0" smtClean="0">
                <a:latin typeface="PTSansRegular"/>
              </a:rPr>
              <a:t>отсутствует</a:t>
            </a:r>
            <a:endParaRPr lang="ru-RU" dirty="0">
              <a:latin typeface="PTSansRegular"/>
            </a:endParaRPr>
          </a:p>
          <a:p>
            <a:pPr fontAlgn="base"/>
            <a:r>
              <a:rPr lang="ru-RU" b="1" dirty="0" smtClean="0">
                <a:latin typeface="PTSansRegular"/>
              </a:rPr>
              <a:t>Стоимость: </a:t>
            </a:r>
            <a:r>
              <a:rPr lang="ru-RU" dirty="0" smtClean="0">
                <a:latin typeface="PTSansRegular"/>
              </a:rPr>
              <a:t>Кадастровая </a:t>
            </a:r>
            <a:r>
              <a:rPr lang="ru-RU" dirty="0">
                <a:latin typeface="PTSansRegular"/>
              </a:rPr>
              <a:t>стоимость определяется после формирования земельного участка и постановки на кадастровый учет</a:t>
            </a:r>
          </a:p>
          <a:p>
            <a:pPr fontAlgn="base"/>
            <a:r>
              <a:rPr lang="ru-RU" b="1" dirty="0" smtClean="0">
                <a:latin typeface="PTSansRegular"/>
              </a:rPr>
              <a:t>Площадь:</a:t>
            </a:r>
            <a:r>
              <a:rPr lang="ru-RU" dirty="0">
                <a:latin typeface="PTSansRegular"/>
              </a:rPr>
              <a:t> 2 га</a:t>
            </a:r>
          </a:p>
          <a:p>
            <a:pPr fontAlgn="base"/>
            <a:r>
              <a:rPr lang="ru-RU" b="1" dirty="0">
                <a:latin typeface="PTSansRegular"/>
              </a:rPr>
              <a:t>Форма </a:t>
            </a:r>
            <a:r>
              <a:rPr lang="ru-RU" b="1" dirty="0" smtClean="0">
                <a:latin typeface="PTSansRegular"/>
              </a:rPr>
              <a:t>участия: </a:t>
            </a:r>
            <a:r>
              <a:rPr lang="ru-RU" dirty="0" smtClean="0">
                <a:latin typeface="PTSansRegular"/>
              </a:rPr>
              <a:t>аренда</a:t>
            </a:r>
            <a:endParaRPr lang="ru-RU" b="0" i="0" dirty="0">
              <a:effectLst/>
              <a:latin typeface="PTSansRegular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93" y="652492"/>
            <a:ext cx="5046259" cy="358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8" y="4554402"/>
            <a:ext cx="2949989" cy="221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57" y="4644378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7920" y="-28870"/>
            <a:ext cx="6550928" cy="3164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Земельный участок на восточной окраине </a:t>
            </a:r>
            <a:r>
              <a:rPr lang="ru-RU" sz="2400" dirty="0" err="1" smtClean="0"/>
              <a:t>г.Южа</a:t>
            </a:r>
            <a:endParaRPr lang="ru-RU" sz="2400" dirty="0" smtClean="0"/>
          </a:p>
          <a:p>
            <a:pPr fontAlgn="base"/>
            <a:endParaRPr lang="ru-RU" sz="2000" dirty="0" smtClean="0"/>
          </a:p>
          <a:p>
            <a:pPr fontAlgn="base"/>
            <a:endParaRPr lang="ru-RU" sz="1600" dirty="0"/>
          </a:p>
          <a:p>
            <a:pPr fontAlgn="base">
              <a:spcBef>
                <a:spcPts val="200"/>
              </a:spcBef>
              <a:spcAft>
                <a:spcPts val="120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Расположение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восточной окраине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г.Южа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Южской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РЭС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отсутствует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Категория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</a:t>
            </a:r>
          </a:p>
          <a:p>
            <a:pPr fontAlgn="base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Кадастровая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 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определяется после формирования земельного участка и постановки на кадастровый учет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участия: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аренда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Инженерные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Есть возможность подключения.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3328" y="3393533"/>
            <a:ext cx="5513699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описание: </a:t>
            </a:r>
            <a:r>
              <a:rPr lang="ru-RU" sz="1600" dirty="0"/>
              <a:t>Земельный участок площадью 5,4 га находится на восточной окраине </a:t>
            </a:r>
            <a:r>
              <a:rPr lang="ru-RU" sz="1600" dirty="0" err="1"/>
              <a:t>г.Южа</a:t>
            </a:r>
            <a:r>
              <a:rPr lang="ru-RU" sz="1600" dirty="0"/>
              <a:t> в районе </a:t>
            </a:r>
            <a:r>
              <a:rPr lang="ru-RU" sz="1600" dirty="0" err="1"/>
              <a:t>Южской</a:t>
            </a:r>
            <a:r>
              <a:rPr lang="ru-RU" sz="1600" dirty="0"/>
              <a:t> РЭС. Участок ровный, частично зарос древесно-кустарниковой растительностью. Возможное направление использования участка - промышленный объект V класса вредности, объект управления, сооружение инженерно-технического обеспечения, объект складского назначения, объект радиорелейной, сотовой и спутниковой связи. Землеустроительная документация отсутствует. В случае обращения инвестора земельный участок будет уточнен по площади и по разрешенному использованию. Использование возможно в рамках ТОСЭР.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4585" y="4146776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43" y="4677404"/>
            <a:ext cx="2019300" cy="2019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11" y="616270"/>
            <a:ext cx="4694832" cy="3356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7" y="4146776"/>
            <a:ext cx="3434402" cy="257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8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3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7921" y="0"/>
            <a:ext cx="62779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Земельный участок на восточной окраине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г.Южа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Расположение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восточной окраине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г.Южа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Южской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РЭС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номер: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отсутствует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Категория земель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 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определяется после формирования земельного участка и постановки на кадастровый учет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участия: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аренда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3.6 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Инженерные сети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Есть возможность подключения.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5301" y="3532028"/>
            <a:ext cx="5741159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описание: </a:t>
            </a:r>
            <a:r>
              <a:rPr lang="ru-RU" sz="1600" dirty="0"/>
              <a:t>Земельный участок площадью 3,6 га находится на восточной окраине </a:t>
            </a:r>
            <a:r>
              <a:rPr lang="ru-RU" sz="1600" dirty="0" err="1"/>
              <a:t>г.Южа</a:t>
            </a:r>
            <a:r>
              <a:rPr lang="ru-RU" sz="1600" dirty="0"/>
              <a:t> в районе </a:t>
            </a:r>
            <a:r>
              <a:rPr lang="ru-RU" sz="1600" dirty="0" err="1"/>
              <a:t>Южской</a:t>
            </a:r>
            <a:r>
              <a:rPr lang="ru-RU" sz="1600" dirty="0"/>
              <a:t> РЭС. Участок ровный, частично зарос древесно-кустарниковой растительностью. Возможное направление использования участка - промышленный объект V класса вредности, объект управления, сооружение инженерно-технического обеспечения, объект складского назначения, объект радиорелейной, сотовой и спутниковой связи. Землеустроительная документация отсутствует. В случае обращения инвестора земельный участок будет уточнен по площади и по разрешенному использованию. Использование возможно в рамках ТОСЭР.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0549" y="4475737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606" y="4845069"/>
            <a:ext cx="2019300" cy="201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86" y="427714"/>
            <a:ext cx="5147219" cy="368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88" y="4230351"/>
            <a:ext cx="3512024" cy="263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774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1569" y="0"/>
            <a:ext cx="6168789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Земельный участок в центре </a:t>
            </a:r>
            <a:r>
              <a:rPr lang="ru-RU" sz="2400" dirty="0" err="1" smtClean="0"/>
              <a:t>г.Южа</a:t>
            </a:r>
            <a:endParaRPr lang="ru-RU" sz="2400" dirty="0" smtClean="0"/>
          </a:p>
          <a:p>
            <a:pPr fontAlgn="base"/>
            <a:endParaRPr lang="ru-RU" sz="2400" dirty="0"/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Юрьевецкий район, примыкающий с севера в районе </a:t>
            </a:r>
            <a:r>
              <a:rPr lang="ru-RU" sz="16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д.Скуратиха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  <a:r>
              <a:rPr lang="ru-RU" sz="1600" u="sng" dirty="0" smtClean="0">
                <a:hlinkClick r:id="rId3"/>
              </a:rPr>
              <a:t>37:21:061002:36</a:t>
            </a:r>
            <a:endParaRPr lang="ru-RU" sz="1600" u="sng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Категория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земель: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земли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населенных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пунктов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Кадастровая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Стоимость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9 502 409,38 руб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 smtClean="0"/>
              <a:t>3,29 Га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/>
              <a:t>Форма </a:t>
            </a:r>
            <a:r>
              <a:rPr lang="ru-RU" sz="1600" b="1" dirty="0"/>
              <a:t>участия: </a:t>
            </a:r>
            <a:r>
              <a:rPr lang="ru-RU" sz="1600" dirty="0"/>
              <a:t>аренда</a:t>
            </a:r>
            <a:endParaRPr lang="ru-RU" sz="1600" dirty="0" smtClean="0"/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Инженерные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Есть возможность подключения.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1569" y="3429000"/>
            <a:ext cx="4962118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описание: </a:t>
            </a:r>
            <a:r>
              <a:rPr lang="ru-RU" sz="1600" dirty="0"/>
              <a:t>Земельный участок площадью 3,29 га находится в центре </a:t>
            </a:r>
            <a:r>
              <a:rPr lang="ru-RU" sz="1600" dirty="0" err="1"/>
              <a:t>г.Южа</a:t>
            </a:r>
            <a:r>
              <a:rPr lang="ru-RU" sz="1600" dirty="0"/>
              <a:t>, ровный, частично зарос древесно-кустарниковой растительностью. Предназначен для размещения производственных и административных зданий, сооружений, строений и обслуживающих их объектов. Землеустроительная документация отсутствует, обременений нет. В случае обращения инвестора земельный участок будет уточнен по площади и по разрешенному использованию. Использование данного участка возможно в рамках ТОСЭР.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8449" y="4279574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6" r="15815" b="29353"/>
          <a:stretch/>
        </p:blipFill>
        <p:spPr>
          <a:xfrm>
            <a:off x="8181468" y="546332"/>
            <a:ext cx="4051942" cy="373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41543"/>
            <a:ext cx="3539319" cy="265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06" y="4743803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1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5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4274" y="3976345"/>
            <a:ext cx="5459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888449" y="4279574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48" y="547088"/>
            <a:ext cx="4960352" cy="374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06" y="4749525"/>
            <a:ext cx="2019300" cy="2019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478" y="4291686"/>
            <a:ext cx="4656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Параметры предлагаемой промышленной площадки под реализацию инвестиционного проекта:</a:t>
            </a:r>
          </a:p>
          <a:p>
            <a:r>
              <a:rPr lang="ru-RU" sz="1600" dirty="0" smtClean="0"/>
              <a:t>Площадь: 7000 </a:t>
            </a:r>
            <a:r>
              <a:rPr lang="ru-RU" sz="1600" dirty="0" err="1" smtClean="0"/>
              <a:t>кв.м</a:t>
            </a:r>
            <a:r>
              <a:rPr lang="ru-RU" sz="1600" dirty="0" smtClean="0"/>
              <a:t>. (1-й этаж); 3000-4000 </a:t>
            </a:r>
            <a:r>
              <a:rPr lang="ru-RU" sz="1600" dirty="0" err="1" smtClean="0"/>
              <a:t>кв.м</a:t>
            </a:r>
            <a:r>
              <a:rPr lang="ru-RU" sz="1600" dirty="0" smtClean="0"/>
              <a:t>. (2-й этаж)</a:t>
            </a:r>
          </a:p>
          <a:p>
            <a:r>
              <a:rPr lang="ru-RU" sz="1600" dirty="0" smtClean="0"/>
              <a:t>Высота потолков: 4.80 м. до перекрытий. </a:t>
            </a:r>
          </a:p>
          <a:p>
            <a:r>
              <a:rPr lang="ru-RU" sz="1600" dirty="0" smtClean="0"/>
              <a:t>Сетка колонн: 570*550 мм.</a:t>
            </a:r>
          </a:p>
          <a:p>
            <a:r>
              <a:rPr lang="ru-RU" sz="1600" dirty="0" smtClean="0"/>
              <a:t>Помещения разделены перегородками, возможен демонтаж.</a:t>
            </a:r>
          </a:p>
          <a:p>
            <a:r>
              <a:rPr lang="ru-RU" sz="1600" dirty="0" smtClean="0"/>
              <a:t>Возможна аренда и продажа помещения.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9"/>
          <a:stretch/>
        </p:blipFill>
        <p:spPr>
          <a:xfrm>
            <a:off x="755478" y="632602"/>
            <a:ext cx="6016383" cy="326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16" y="4327577"/>
            <a:ext cx="3903779" cy="255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71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0627" y="0"/>
            <a:ext cx="541816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/>
              <a:t>Нежилое здание СТО </a:t>
            </a:r>
            <a:r>
              <a:rPr lang="ru-RU" sz="2800" dirty="0" err="1"/>
              <a:t>г.Южа</a:t>
            </a:r>
            <a:endParaRPr lang="ru-RU" sz="2800" dirty="0"/>
          </a:p>
          <a:p>
            <a:pPr fontAlgn="base">
              <a:spcAft>
                <a:spcPts val="0"/>
              </a:spcAft>
            </a:pPr>
            <a:endParaRPr lang="ru-RU" sz="1600" b="1" dirty="0" smtClean="0">
              <a:effectLst/>
              <a:latin typeface="PTSansRegular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Тип</a:t>
            </a: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: </a:t>
            </a:r>
            <a:r>
              <a:rPr lang="ru-RU" sz="1600" dirty="0" smtClean="0"/>
              <a:t>Коричневая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Расположение</a:t>
            </a: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sz="1600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sz="1600" dirty="0" err="1"/>
              <a:t>г.Южа</a:t>
            </a:r>
            <a:r>
              <a:rPr lang="ru-RU" sz="1600" dirty="0"/>
              <a:t>, </a:t>
            </a:r>
            <a:r>
              <a:rPr lang="ru-RU" sz="1600" dirty="0" err="1"/>
              <a:t>ул.Владимирская</a:t>
            </a:r>
            <a:r>
              <a:rPr lang="ru-RU" sz="1600" dirty="0"/>
              <a:t>, </a:t>
            </a:r>
            <a:r>
              <a:rPr lang="ru-RU" sz="1600" dirty="0" smtClean="0"/>
              <a:t>д.2а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Категория </a:t>
            </a: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земель</a:t>
            </a:r>
            <a:r>
              <a:rPr lang="ru-RU" sz="1600" dirty="0" smtClean="0">
                <a:effectLst/>
                <a:latin typeface="PTSansRegular"/>
                <a:ea typeface="Times New Roman" panose="02020603050405020304" pitchFamily="18" charset="0"/>
              </a:rPr>
              <a:t>: </a:t>
            </a:r>
            <a:r>
              <a:rPr lang="ru-RU" sz="1600" dirty="0"/>
              <a:t>Земли населенных </a:t>
            </a:r>
            <a:r>
              <a:rPr lang="ru-RU" sz="1600" dirty="0" smtClean="0"/>
              <a:t>пунктов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latin typeface="PTSansRegular"/>
                <a:ea typeface="Times New Roman" panose="02020603050405020304" pitchFamily="18" charset="0"/>
              </a:rPr>
              <a:t>Кадастровый </a:t>
            </a:r>
            <a:r>
              <a:rPr lang="ru-RU" sz="1600" b="1" dirty="0" smtClean="0">
                <a:latin typeface="PTSansRegular"/>
                <a:ea typeface="Times New Roman" panose="02020603050405020304" pitchFamily="18" charset="0"/>
              </a:rPr>
              <a:t>номер</a:t>
            </a:r>
            <a:r>
              <a:rPr lang="ru-RU" sz="1600" dirty="0" smtClean="0">
                <a:latin typeface="PTSansRegular"/>
                <a:ea typeface="Times New Roman" panose="02020603050405020304" pitchFamily="18" charset="0"/>
              </a:rPr>
              <a:t>: </a:t>
            </a:r>
            <a:r>
              <a:rPr lang="ru-RU" sz="1600" u="sng" dirty="0" smtClean="0"/>
              <a:t>37:21:000000:738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Стоимость:</a:t>
            </a:r>
            <a:r>
              <a:rPr lang="ru-RU" sz="1600" dirty="0" smtClean="0">
                <a:effectLst/>
                <a:latin typeface="PTSansRegular"/>
                <a:ea typeface="Times New Roman" panose="02020603050405020304" pitchFamily="18" charset="0"/>
              </a:rPr>
              <a:t> 2 500 000руб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Площадь</a:t>
            </a:r>
            <a:r>
              <a:rPr lang="ru-RU" sz="1600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sz="1600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sz="1600" dirty="0" smtClean="0"/>
              <a:t>288 кв.м.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effectLst/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Инженерные </a:t>
            </a:r>
            <a:r>
              <a:rPr lang="ru-RU" sz="1600" b="1" dirty="0" smtClean="0">
                <a:effectLst/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коммуникации: </a:t>
            </a:r>
            <a:r>
              <a:rPr lang="ru-RU" sz="1600" dirty="0" smtClean="0">
                <a:effectLst/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  <a:p>
            <a:pPr fontAlgn="base">
              <a:spcAft>
                <a:spcPts val="0"/>
              </a:spcAft>
            </a:pPr>
            <a:endParaRPr lang="ru-RU" sz="1600" dirty="0" smtClean="0">
              <a:effectLst/>
              <a:latin typeface="Circe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sz="1600" dirty="0">
              <a:latin typeface="Circe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sz="1600" dirty="0" smtClean="0">
              <a:effectLst/>
              <a:latin typeface="Circe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b="1" dirty="0" smtClean="0"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Краткое </a:t>
            </a:r>
            <a:r>
              <a:rPr lang="ru-RU" sz="1600" b="1" dirty="0" smtClean="0"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Одноэтажное здание югославского модуля 1980 года постройки площадью 288 кв.м. находится в 0,5 км от центра </a:t>
            </a:r>
            <a:r>
              <a:rPr lang="ru-RU" sz="1600" dirty="0" err="1"/>
              <a:t>г.Южа</a:t>
            </a:r>
            <a:r>
              <a:rPr lang="ru-RU" sz="1600" dirty="0"/>
              <a:t>. На земельном участке площадью 582 кв.м. находится трансформаторная подстанция, собственная водопроводная скважина, две выгребные ямы, проходит городская линия холодного водоснабжения. Данный участок с кадастровым номером 37:21:000000:738 находится в аренде у </a:t>
            </a:r>
            <a:r>
              <a:rPr lang="ru-RU" sz="1600" dirty="0" err="1"/>
              <a:t>Южского</a:t>
            </a:r>
            <a:r>
              <a:rPr lang="ru-RU" sz="1600" dirty="0"/>
              <a:t> муниципального района. Возможно расширение территории. Документация на помещение имеется. В настоящее время в данном помещении находится пункт технического осмотра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88449" y="4279574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4820003"/>
            <a:ext cx="1866900" cy="1866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40" y="560308"/>
            <a:ext cx="4844955" cy="363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97" y="4595383"/>
            <a:ext cx="2788693" cy="209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73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8867" y="174292"/>
            <a:ext cx="57047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/>
              <a:t>Два земельных участок а под </a:t>
            </a:r>
            <a:r>
              <a:rPr lang="ru-RU" sz="2000" dirty="0"/>
              <a:t>жилищное строительство в </a:t>
            </a:r>
            <a:r>
              <a:rPr lang="ru-RU" sz="2000" dirty="0" err="1" smtClean="0"/>
              <a:t>г.Южа</a:t>
            </a:r>
            <a:endParaRPr lang="ru-RU" sz="2000" dirty="0" smtClean="0"/>
          </a:p>
          <a:p>
            <a:pPr fontAlgn="base"/>
            <a:endParaRPr lang="ru-RU" sz="2000" dirty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Тип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: </a:t>
            </a:r>
            <a:r>
              <a:rPr lang="ru-RU" dirty="0"/>
              <a:t> Зеленая </a:t>
            </a:r>
            <a:endParaRPr lang="ru-RU" dirty="0" smtClean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Расположение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: </a:t>
            </a:r>
            <a:r>
              <a:rPr lang="ru-RU" dirty="0"/>
              <a:t> Ивановская обл., </a:t>
            </a:r>
            <a:r>
              <a:rPr lang="ru-RU" dirty="0" err="1"/>
              <a:t>г.Южа</a:t>
            </a:r>
            <a:r>
              <a:rPr lang="ru-RU" dirty="0"/>
              <a:t> </a:t>
            </a:r>
            <a:endParaRPr lang="ru-RU" dirty="0" smtClean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Категория 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земель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: </a:t>
            </a:r>
            <a:r>
              <a:rPr lang="ru-RU" dirty="0"/>
              <a:t> Земли населенных пунктов </a:t>
            </a:r>
            <a:r>
              <a:rPr lang="ru-RU" b="1" dirty="0" smtClean="0">
                <a:latin typeface="PTSansRegular"/>
                <a:ea typeface="Times New Roman" panose="02020603050405020304" pitchFamily="18" charset="0"/>
              </a:rPr>
              <a:t>Кадастровый </a:t>
            </a:r>
            <a:r>
              <a:rPr lang="ru-RU" b="1" dirty="0">
                <a:latin typeface="PTSansRegular"/>
                <a:ea typeface="Times New Roman" panose="02020603050405020304" pitchFamily="18" charset="0"/>
              </a:rPr>
              <a:t>номер</a:t>
            </a:r>
            <a:r>
              <a:rPr lang="ru-RU" dirty="0">
                <a:latin typeface="PTSansRegular"/>
                <a:ea typeface="Times New Roman" panose="02020603050405020304" pitchFamily="18" charset="0"/>
              </a:rPr>
              <a:t>: </a:t>
            </a:r>
            <a:r>
              <a:rPr lang="ru-RU" dirty="0" smtClean="0">
                <a:latin typeface="PTSansRegular"/>
                <a:ea typeface="Times New Roman" panose="02020603050405020304" pitchFamily="18" charset="0"/>
              </a:rPr>
              <a:t>данных нет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Стоимость: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 Данных нет в связи с отсутствием землеустроительной документации </a:t>
            </a:r>
            <a:endParaRPr lang="ru-RU" dirty="0" smtClean="0"/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Площадь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 0,5 </a:t>
            </a:r>
            <a:r>
              <a:rPr lang="ru-RU" dirty="0" smtClean="0"/>
              <a:t>га и </a:t>
            </a:r>
            <a:r>
              <a:rPr lang="ru-RU" dirty="0"/>
              <a:t>0,5 га</a:t>
            </a:r>
            <a:endParaRPr lang="ru-RU" dirty="0" smtClean="0"/>
          </a:p>
          <a:p>
            <a:pPr fontAlgn="base"/>
            <a:r>
              <a:rPr lang="ru-RU" b="1" dirty="0"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коммуникации: </a:t>
            </a:r>
            <a:r>
              <a:rPr lang="ru-RU" dirty="0" smtClean="0">
                <a:latin typeface="CirceBold"/>
                <a:ea typeface="Times New Roman" panose="02020603050405020304" pitchFamily="18" charset="0"/>
                <a:cs typeface="Times New Roman" panose="02020603050405020304" pitchFamily="18" charset="0"/>
              </a:rPr>
              <a:t>Есть возможность подключения </a:t>
            </a:r>
            <a:endParaRPr lang="ru-RU" dirty="0">
              <a:latin typeface="Circe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8868" y="3963799"/>
            <a:ext cx="551369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 </a:t>
            </a:r>
            <a:r>
              <a:rPr lang="ru-RU" b="1" dirty="0" smtClean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/>
              <a:t>Земельный участок находится в центре </a:t>
            </a:r>
            <a:r>
              <a:rPr lang="ru-RU" dirty="0" err="1"/>
              <a:t>г.Южа</a:t>
            </a:r>
            <a:r>
              <a:rPr lang="ru-RU" dirty="0"/>
              <a:t> в районе многоэтажных жилых домов, район полностью обеспечен средствами коммуникации. На данном участке находится котлован под строительство многоэтажного жилого дома. Землеустроительная документация отсутствует. В случае обращения инвестора по выделению земельного участка будет проведено межевание земельного участка.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2493" y="4422978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27234" b="19560"/>
          <a:stretch/>
        </p:blipFill>
        <p:spPr>
          <a:xfrm>
            <a:off x="8379725" y="542743"/>
            <a:ext cx="3812275" cy="388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3" t="11810" r="6935" b="17133"/>
          <a:stretch/>
        </p:blipFill>
        <p:spPr>
          <a:xfrm>
            <a:off x="6199005" y="4408292"/>
            <a:ext cx="2761397" cy="244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45" y="4792310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0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499" y="243512"/>
            <a:ext cx="573383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Земельный участок на юго-восточной окраине </a:t>
            </a:r>
            <a:r>
              <a:rPr lang="ru-RU" sz="2400" dirty="0" err="1"/>
              <a:t>г.Южа</a:t>
            </a:r>
            <a:endParaRPr lang="ru-RU" sz="2400" dirty="0"/>
          </a:p>
          <a:p>
            <a:pPr algn="ctr" fontAlgn="base">
              <a:spcAft>
                <a:spcPts val="0"/>
              </a:spcAft>
            </a:pP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Тип: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Зеленая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Расположение: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Ивановская обл., </a:t>
            </a:r>
            <a:r>
              <a:rPr lang="ru-RU" dirty="0" err="1"/>
              <a:t>г.Южа</a:t>
            </a:r>
            <a:r>
              <a:rPr lang="ru-RU" dirty="0"/>
              <a:t> (юго-восточная </a:t>
            </a:r>
            <a:r>
              <a:rPr lang="ru-RU" dirty="0" smtClean="0"/>
              <a:t>окраина)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Категория земель: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Земли населенных </a:t>
            </a:r>
            <a:r>
              <a:rPr lang="ru-RU" dirty="0" smtClean="0"/>
              <a:t>пунктов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Кадастровый </a:t>
            </a:r>
            <a:r>
              <a:rPr lang="ru-RU" b="1" dirty="0" smtClean="0">
                <a:latin typeface="PTSansRegular"/>
                <a:ea typeface="Times New Roman" panose="02020603050405020304" pitchFamily="18" charset="0"/>
              </a:rPr>
              <a:t>н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омер: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 smtClean="0">
                <a:latin typeface="PTSansRegular"/>
                <a:ea typeface="Times New Roman" panose="02020603050405020304" pitchFamily="18" charset="0"/>
              </a:rPr>
              <a:t>нет данных</a:t>
            </a:r>
            <a:endParaRPr lang="ru-RU" dirty="0" smtClean="0">
              <a:latin typeface="PTSansRegular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latin typeface="PTSansRegular"/>
                <a:ea typeface="Times New Roman" panose="02020603050405020304" pitchFamily="18" charset="0"/>
              </a:rPr>
              <a:t>Стоимость: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Данных нет в связи с отсутствием землеустроительной </a:t>
            </a:r>
            <a:r>
              <a:rPr lang="ru-RU" dirty="0" smtClean="0"/>
              <a:t>документации</a:t>
            </a: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Площадь</a:t>
            </a: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:</a:t>
            </a:r>
            <a:r>
              <a:rPr lang="ru-RU" dirty="0" smtClean="0">
                <a:effectLst/>
                <a:latin typeface="PTSansRegular"/>
                <a:ea typeface="Times New Roman" panose="02020603050405020304" pitchFamily="18" charset="0"/>
              </a:rPr>
              <a:t> </a:t>
            </a:r>
            <a:r>
              <a:rPr lang="ru-RU" dirty="0"/>
              <a:t>1,3 </a:t>
            </a:r>
            <a:r>
              <a:rPr lang="ru-RU" dirty="0" smtClean="0"/>
              <a:t>га</a:t>
            </a:r>
          </a:p>
          <a:p>
            <a:pPr fontAlgn="base">
              <a:spcAft>
                <a:spcPts val="0"/>
              </a:spcAft>
            </a:pPr>
            <a:r>
              <a:rPr lang="ru-RU" b="1" dirty="0"/>
              <a:t>Форма </a:t>
            </a:r>
            <a:r>
              <a:rPr lang="ru-RU" b="1" dirty="0" smtClean="0"/>
              <a:t>участия: </a:t>
            </a:r>
            <a:r>
              <a:rPr lang="ru-RU" dirty="0"/>
              <a:t>аренда</a:t>
            </a:r>
            <a:endParaRPr lang="ru-RU" dirty="0" smtClean="0"/>
          </a:p>
          <a:p>
            <a:pPr fontAlgn="base">
              <a:spcAft>
                <a:spcPts val="0"/>
              </a:spcAft>
            </a:pPr>
            <a:r>
              <a:rPr lang="ru-RU" sz="2000" dirty="0" smtClean="0">
                <a:latin typeface="PTSansRegular"/>
                <a:ea typeface="Times New Roman" panose="02020603050405020304" pitchFamily="18" charset="0"/>
              </a:rPr>
              <a:t>Инженерные </a:t>
            </a:r>
            <a:r>
              <a:rPr lang="ru-RU" sz="2000" dirty="0" smtClean="0">
                <a:latin typeface="PTSansRegular"/>
                <a:ea typeface="Times New Roman" panose="02020603050405020304" pitchFamily="18" charset="0"/>
              </a:rPr>
              <a:t>коммуникации: </a:t>
            </a:r>
            <a:r>
              <a:rPr lang="ru-RU" dirty="0" smtClean="0">
                <a:latin typeface="PTSansRegular"/>
                <a:ea typeface="Times New Roman" panose="02020603050405020304" pitchFamily="18" charset="0"/>
              </a:rPr>
              <a:t>Есть возможность подключения</a:t>
            </a:r>
            <a:r>
              <a:rPr lang="ru-RU" dirty="0" smtClean="0">
                <a:latin typeface="PTSansRegular"/>
                <a:ea typeface="Times New Roman" panose="02020603050405020304" pitchFamily="18" charset="0"/>
              </a:rPr>
              <a:t>.</a:t>
            </a:r>
          </a:p>
          <a:p>
            <a:pPr fontAlgn="base">
              <a:spcAft>
                <a:spcPts val="0"/>
              </a:spcAft>
            </a:pPr>
            <a:endParaRPr lang="ru-RU" dirty="0" smtClean="0">
              <a:latin typeface="PTSansRegular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b="1" dirty="0" smtClean="0">
                <a:effectLst/>
                <a:latin typeface="PTSansRegular"/>
                <a:ea typeface="Times New Roman" panose="02020603050405020304" pitchFamily="18" charset="0"/>
              </a:rPr>
              <a:t>Краткое описание: </a:t>
            </a:r>
            <a:r>
              <a:rPr lang="ru-RU" dirty="0"/>
              <a:t>Земельный участок предназначен для сельскохозяйственного использования (пашня, огород, сенокос, пастбище, пасека, луг, сад). Участок ровный, частично зарос древесно-кустарниковой растительностью. В случае обращения инвестора будет проведено межевание участка. Использование участка возможно в рамках ТОСЭР.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4585" y="4578971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QR </a:t>
            </a:r>
            <a:r>
              <a:rPr lang="ru-RU" dirty="0" smtClean="0"/>
              <a:t>код для перехода.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49" y="568449"/>
            <a:ext cx="5096284" cy="370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06" y="4948303"/>
            <a:ext cx="1862772" cy="1862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271749"/>
            <a:ext cx="3280012" cy="246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21315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703</TotalTime>
  <Words>486</Words>
  <Application>Microsoft Office PowerPoint</Application>
  <PresentationFormat>Широкоэкранный</PresentationFormat>
  <Paragraphs>114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CirceBold</vt:lpstr>
      <vt:lpstr>PTSansRegular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40</cp:revision>
  <dcterms:created xsi:type="dcterms:W3CDTF">2020-09-10T09:11:06Z</dcterms:created>
  <dcterms:modified xsi:type="dcterms:W3CDTF">2020-09-21T18:31:40Z</dcterms:modified>
</cp:coreProperties>
</file>