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 i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200" b="1" i="1" u="none" strike="noStrike" baseline="0" dirty="0" smtClean="0"/>
              <a:t>Прогнозная выручка проекта без учета инфляции , </a:t>
            </a:r>
            <a:r>
              <a:rPr lang="ru-RU" sz="1200" b="1" i="1" u="none" strike="noStrike" baseline="0" dirty="0" err="1" smtClean="0"/>
              <a:t>млрд</a:t>
            </a:r>
            <a:r>
              <a:rPr lang="ru-RU" sz="1200" b="1" i="1" u="none" strike="noStrike" baseline="0" dirty="0" smtClean="0"/>
              <a:t> руб.</a:t>
            </a:r>
            <a:r>
              <a:rPr lang="ru-RU" sz="1200" i="1" dirty="0">
                <a:solidFill>
                  <a:schemeClr val="tx2">
                    <a:lumMod val="50000"/>
                  </a:schemeClr>
                </a:solidFill>
              </a:rPr>
              <a:t>
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"/>
          <c:y val="0"/>
          <c:w val="1"/>
          <c:h val="0.7572073444925430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1.5</c:v>
                </c:pt>
                <c:pt idx="1">
                  <c:v>2.2999999999999998</c:v>
                </c:pt>
                <c:pt idx="2">
                  <c:v>3.1</c:v>
                </c:pt>
                <c:pt idx="3">
                  <c:v>3.9</c:v>
                </c:pt>
                <c:pt idx="4">
                  <c:v>4.5999999999999996</c:v>
                </c:pt>
                <c:pt idx="5">
                  <c:v>5.4</c:v>
                </c:pt>
                <c:pt idx="6">
                  <c:v>6.2</c:v>
                </c:pt>
                <c:pt idx="7">
                  <c:v>6.9</c:v>
                </c:pt>
                <c:pt idx="8">
                  <c:v>7.7</c:v>
                </c:pt>
              </c:numCache>
            </c:numRef>
          </c:val>
        </c:ser>
        <c:overlap val="100"/>
        <c:axId val="187706368"/>
        <c:axId val="188413824"/>
      </c:barChart>
      <c:catAx>
        <c:axId val="187706368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88413824"/>
        <c:crosses val="autoZero"/>
        <c:auto val="1"/>
        <c:lblAlgn val="ctr"/>
        <c:lblOffset val="100"/>
      </c:catAx>
      <c:valAx>
        <c:axId val="188413824"/>
        <c:scaling>
          <c:orientation val="minMax"/>
        </c:scaling>
        <c:delete val="1"/>
        <c:axPos val="l"/>
        <c:numFmt formatCode="General" sourceLinked="1"/>
        <c:tickLblPos val="none"/>
        <c:crossAx val="187706368"/>
        <c:crosses val="autoZero"/>
        <c:crossBetween val="between"/>
      </c:valAx>
      <c:spPr>
        <a:ln w="38100"/>
      </c:spPr>
    </c:plotArea>
    <c:plotVisOnly val="1"/>
  </c:chart>
  <c:spPr>
    <a:solidFill>
      <a:schemeClr val="bg2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6877351791829899E-3"/>
          <c:y val="0.29749055660482182"/>
          <c:w val="0.99831226665050687"/>
          <c:h val="0.5134820089434507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104</c:v>
                </c:pt>
                <c:pt idx="1">
                  <c:v>121</c:v>
                </c:pt>
                <c:pt idx="2">
                  <c:v>128</c:v>
                </c:pt>
                <c:pt idx="3">
                  <c:v>126</c:v>
                </c:pt>
                <c:pt idx="4">
                  <c:v>118</c:v>
                </c:pt>
                <c:pt idx="5">
                  <c:v>120</c:v>
                </c:pt>
                <c:pt idx="6">
                  <c:v>123</c:v>
                </c:pt>
              </c:numCache>
            </c:numRef>
          </c:val>
        </c:ser>
        <c:overlap val="100"/>
        <c:axId val="326437888"/>
        <c:axId val="326460544"/>
      </c:barChart>
      <c:catAx>
        <c:axId val="326437888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6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6460544"/>
        <c:crosses val="autoZero"/>
        <c:auto val="1"/>
        <c:lblAlgn val="ctr"/>
        <c:lblOffset val="100"/>
      </c:catAx>
      <c:valAx>
        <c:axId val="326460544"/>
        <c:scaling>
          <c:orientation val="minMax"/>
        </c:scaling>
        <c:delete val="1"/>
        <c:axPos val="l"/>
        <c:numFmt formatCode="General" sourceLinked="1"/>
        <c:tickLblPos val="none"/>
        <c:crossAx val="326437888"/>
        <c:crosses val="autoZero"/>
        <c:crossBetween val="between"/>
      </c:valAx>
    </c:plotArea>
    <c:plotVisOnly val="1"/>
  </c:chart>
  <c:spPr>
    <a:solidFill>
      <a:schemeClr val="bg2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4.2832542415922055E-2"/>
          <c:y val="7.8226688959346924E-2"/>
          <c:w val="0.41260182692119174"/>
          <c:h val="0.8104321239233403"/>
        </c:manualLayout>
      </c:layout>
      <c:doughnut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4.8804762433803713E-3"/>
                  <c:y val="1.4299837555586916E-2"/>
                </c:manualLayout>
              </c:layout>
              <c:showPercent val="1"/>
            </c:dLbl>
            <c:dLbl>
              <c:idx val="1"/>
              <c:layout>
                <c:manualLayout>
                  <c:x val="-1.0076563997597117E-3"/>
                  <c:y val="9.1799985186831086E-3"/>
                </c:manualLayout>
              </c:layout>
              <c:showPercent val="1"/>
            </c:dLbl>
            <c:dLbl>
              <c:idx val="2"/>
              <c:layout>
                <c:manualLayout>
                  <c:x val="-9.9800587128737108E-5"/>
                  <c:y val="0"/>
                </c:manualLayout>
              </c:layout>
              <c:showPercent val="1"/>
            </c:dLbl>
            <c:dLbl>
              <c:idx val="3"/>
              <c:layout>
                <c:manualLayout>
                  <c:x val="8.8184646150428151E-3"/>
                  <c:y val="4.7667376297528524E-3"/>
                </c:manualLayout>
              </c:layout>
              <c:showPercent val="1"/>
            </c:dLbl>
            <c:dLbl>
              <c:idx val="4"/>
              <c:layout>
                <c:manualLayout>
                  <c:x val="1.1757952820056978E-2"/>
                  <c:y val="9.5334752595057307E-3"/>
                </c:manualLayout>
              </c:layout>
              <c:showPercent val="1"/>
            </c:dLbl>
            <c:dLbl>
              <c:idx val="5"/>
              <c:layout>
                <c:manualLayout>
                  <c:x val="8.8184646150428151E-3"/>
                  <c:y val="4.2900638667775673E-2"/>
                </c:manualLayout>
              </c:layout>
              <c:spPr>
                <a:solidFill>
                  <a:schemeClr val="accent6"/>
                </a:solidFill>
                <a:ln w="19050">
                  <a:solidFill>
                    <a:schemeClr val="tx2">
                      <a:lumMod val="5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5.8789764100285174E-3"/>
                  <c:y val="0"/>
                </c:manualLayout>
              </c:layout>
              <c:showPercent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'Лист1'!$A$2:$A$4</c:f>
              <c:strCache>
                <c:ptCount val="3"/>
                <c:pt idx="0">
                  <c:v>Коммерческий сектор</c:v>
                </c:pt>
                <c:pt idx="1">
                  <c:v>Промышленность</c:v>
                </c:pt>
                <c:pt idx="2">
                  <c:v>Жилье</c:v>
                </c:pt>
              </c:strCache>
            </c:strRef>
          </c:cat>
          <c:val>
            <c:numRef>
              <c:f>'Лист1'!$B$2:$B$4</c:f>
              <c:numCache>
                <c:formatCode>0%</c:formatCode>
                <c:ptCount val="3"/>
                <c:pt idx="0">
                  <c:v>0.81</c:v>
                </c:pt>
                <c:pt idx="1">
                  <c:v>0.13</c:v>
                </c:pt>
                <c:pt idx="2">
                  <c:v>6.0000000000000019E-2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45297250399673106"/>
          <c:y val="0.13550068510906196"/>
          <c:w val="0.48542185788880621"/>
          <c:h val="0.66666238784128962"/>
        </c:manualLayout>
      </c:layout>
      <c:txPr>
        <a:bodyPr/>
        <a:lstStyle/>
        <a:p>
          <a:pPr>
            <a:lnSpc>
              <a:spcPct val="100000"/>
            </a:lnSpc>
            <a:defRPr sz="14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1.8918095729476385E-2"/>
          <c:y val="0.13063064677401437"/>
          <c:w val="0.43651623454267785"/>
          <c:h val="0.830788962516709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-1.0980418371593363E-3"/>
                  <c:y val="-9.2162698768236961E-3"/>
                </c:manualLayout>
              </c:layout>
              <c:showPercent val="1"/>
            </c:dLbl>
            <c:dLbl>
              <c:idx val="1"/>
              <c:layout>
                <c:manualLayout>
                  <c:x val="7.9602737172329244E-3"/>
                  <c:y val="-1.2503091054398973E-3"/>
                </c:manualLayout>
              </c:layout>
              <c:showPercent val="1"/>
            </c:dLbl>
            <c:dLbl>
              <c:idx val="2"/>
              <c:layout>
                <c:manualLayout>
                  <c:x val="5.8789764100285174E-3"/>
                  <c:y val="0"/>
                </c:manualLayout>
              </c:layout>
              <c:showPercent val="1"/>
            </c:dLbl>
            <c:dLbl>
              <c:idx val="3"/>
              <c:layout>
                <c:manualLayout>
                  <c:x val="-4.7978426125910655E-2"/>
                  <c:y val="-0.15491379094079155"/>
                </c:manualLayout>
              </c:layout>
              <c:spPr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4"/>
              <c:layout>
                <c:manualLayout>
                  <c:x val="3.8661429332710676E-2"/>
                  <c:y val="-0.15981915987829309"/>
                </c:manualLayout>
              </c:layout>
              <c:spPr>
                <a:solidFill>
                  <a:schemeClr val="accent5"/>
                </a:solidFill>
                <a:ln w="19050">
                  <a:solidFill>
                    <a:schemeClr val="tx2">
                      <a:lumMod val="5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5"/>
              <c:layout>
                <c:manualLayout>
                  <c:x val="8.818464615042822E-3"/>
                  <c:y val="4.2900638667775673E-2"/>
                </c:manualLayout>
              </c:layout>
              <c:spPr>
                <a:solidFill>
                  <a:schemeClr val="accent6"/>
                </a:solidFill>
                <a:ln w="19050">
                  <a:solidFill>
                    <a:schemeClr val="tx2">
                      <a:lumMod val="5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5.8789764100285174E-3"/>
                  <c:y val="0"/>
                </c:manualLayout>
              </c:layout>
              <c:showPercent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North America</c:v>
                </c:pt>
                <c:pt idx="1">
                  <c:v>Europe</c:v>
                </c:pt>
                <c:pt idx="2">
                  <c:v>Asia Pasific</c:v>
                </c:pt>
                <c:pt idx="3">
                  <c:v>Latin America</c:v>
                </c:pt>
                <c:pt idx="4">
                  <c:v>Midle East &amp; Africa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0.14000000000000001</c:v>
                </c:pt>
                <c:pt idx="2">
                  <c:v>0.77</c:v>
                </c:pt>
                <c:pt idx="3">
                  <c:v>0.02</c:v>
                </c:pt>
                <c:pt idx="4">
                  <c:v>0.01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45297250399673106"/>
          <c:y val="0.19239394547559233"/>
          <c:w val="0.48542185788880637"/>
          <c:h val="0.66666238784128951"/>
        </c:manualLayout>
      </c:layout>
      <c:txPr>
        <a:bodyPr/>
        <a:lstStyle/>
        <a:p>
          <a:pPr>
            <a:lnSpc>
              <a:spcPct val="100000"/>
            </a:lnSpc>
            <a:defRPr sz="14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6877351791829899E-3"/>
          <c:y val="2.2143596948009324E-3"/>
          <c:w val="0.99831226665050687"/>
          <c:h val="0.8896022422629369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15</c:v>
                </c:pt>
                <c:pt idx="7">
                  <c:v>19</c:v>
                </c:pt>
                <c:pt idx="8">
                  <c:v>23</c:v>
                </c:pt>
                <c:pt idx="9">
                  <c:v>27</c:v>
                </c:pt>
                <c:pt idx="10">
                  <c:v>31</c:v>
                </c:pt>
                <c:pt idx="11">
                  <c:v>35</c:v>
                </c:pt>
                <c:pt idx="12">
                  <c:v>39</c:v>
                </c:pt>
              </c:numCache>
            </c:numRef>
          </c:val>
        </c:ser>
        <c:overlap val="100"/>
        <c:axId val="296246272"/>
        <c:axId val="304796416"/>
      </c:barChart>
      <c:catAx>
        <c:axId val="296246272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1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4796416"/>
        <c:crosses val="autoZero"/>
        <c:auto val="1"/>
        <c:lblAlgn val="ctr"/>
        <c:lblOffset val="100"/>
      </c:catAx>
      <c:valAx>
        <c:axId val="304796416"/>
        <c:scaling>
          <c:orientation val="minMax"/>
        </c:scaling>
        <c:delete val="1"/>
        <c:axPos val="l"/>
        <c:numFmt formatCode="General" sourceLinked="1"/>
        <c:tickLblPos val="none"/>
        <c:crossAx val="296246272"/>
        <c:crosses val="autoZero"/>
        <c:crossBetween val="between"/>
      </c:valAx>
    </c:plotArea>
    <c:plotVisOnly val="1"/>
  </c:chart>
  <c:spPr>
    <a:solidFill>
      <a:schemeClr val="bg2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AFE63-1D55-49FE-B319-F63F5A04895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9D0A5-F319-4383-9170-0E0A9A7C54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85A-6369-442F-BB93-00D1616DB0D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13CE8-4432-48B0-B20E-8F593139F89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85A-6369-442F-BB93-00D1616DB0D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250" y="279001"/>
            <a:ext cx="49275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8119" y="1538289"/>
            <a:ext cx="4927997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548" y="234000"/>
            <a:ext cx="1687115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86" y="3113662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93852" y="549000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3852" y="4095550"/>
            <a:ext cx="1687115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310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83768" y="3284984"/>
            <a:ext cx="5904656" cy="10081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228184" y="4365104"/>
            <a:ext cx="223224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ИВАНОВО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83768" y="3284984"/>
            <a:ext cx="5904656" cy="100811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ИНВЕСТИЦИОННОЕ ПРЕДЛОЖЕНИЕ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endParaRPr lang="ru-RU" sz="2200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ПРОЕКТ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“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АСКУЭ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”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98" name="Прямоугольник 197"/>
          <p:cNvSpPr/>
          <p:nvPr/>
        </p:nvSpPr>
        <p:spPr>
          <a:xfrm>
            <a:off x="611560" y="332656"/>
            <a:ext cx="468052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object 27"/>
          <p:cNvSpPr txBox="1"/>
          <p:nvPr/>
        </p:nvSpPr>
        <p:spPr>
          <a:xfrm>
            <a:off x="611560" y="352599"/>
            <a:ext cx="468052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РОССИЙСКОГО РЫНКА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4"/>
          <p:cNvSpPr txBox="1">
            <a:spLocks/>
          </p:cNvSpPr>
          <p:nvPr/>
        </p:nvSpPr>
        <p:spPr>
          <a:xfrm>
            <a:off x="611560" y="744171"/>
            <a:ext cx="5688632" cy="380573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Российский рынок учета электроэнергии является одним из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самых привлекательных в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мире</a:t>
            </a:r>
            <a:endParaRPr kumimoji="0" lang="ru-RU" sz="12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object 27"/>
          <p:cNvSpPr txBox="1"/>
          <p:nvPr/>
        </p:nvSpPr>
        <p:spPr>
          <a:xfrm>
            <a:off x="611560" y="1124744"/>
            <a:ext cx="5832648" cy="442689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Из-за регуляторных решений российский рынок АСКУЭ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может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стать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одним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самых привлекательных в мире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9552" y="1628800"/>
            <a:ext cx="8352928" cy="461665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2018 году был принят федеральный закон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обязывающий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электросетевые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компании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заменять устаревшие счетчики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электронные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подключенные к системам АСКУЭ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bject 27"/>
          <p:cNvSpPr txBox="1"/>
          <p:nvPr/>
        </p:nvSpPr>
        <p:spPr>
          <a:xfrm>
            <a:off x="539552" y="2132856"/>
            <a:ext cx="8352928" cy="227246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Ключевые отраслевые параметры</a:t>
            </a:r>
            <a:endParaRPr lang="ru-RU" sz="14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77"/>
          <p:cNvSpPr/>
          <p:nvPr/>
        </p:nvSpPr>
        <p:spPr>
          <a:xfrm>
            <a:off x="539552" y="2996952"/>
            <a:ext cx="8352928" cy="288032"/>
          </a:xfrm>
          <a:custGeom>
            <a:avLst/>
            <a:gdLst/>
            <a:ahLst/>
            <a:cxnLst/>
            <a:rect l="l" t="t" r="r" b="b"/>
            <a:pathLst>
              <a:path w="4399915" h="318770">
                <a:moveTo>
                  <a:pt x="2199132" y="318515"/>
                </a:moveTo>
                <a:lnTo>
                  <a:pt x="0" y="0"/>
                </a:lnTo>
                <a:lnTo>
                  <a:pt x="4399788" y="0"/>
                </a:lnTo>
                <a:lnTo>
                  <a:pt x="2199132" y="318515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7"/>
          <p:cNvSpPr txBox="1"/>
          <p:nvPr/>
        </p:nvSpPr>
        <p:spPr>
          <a:xfrm>
            <a:off x="539552" y="2405311"/>
            <a:ext cx="1800200" cy="350356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Парк счетчиков в России –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65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шт.</a:t>
            </a: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27"/>
          <p:cNvSpPr txBox="1"/>
          <p:nvPr/>
        </p:nvSpPr>
        <p:spPr>
          <a:xfrm>
            <a:off x="2771800" y="2405311"/>
            <a:ext cx="1584176" cy="519633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Проникновение электронных счетчиков –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27"/>
          <p:cNvSpPr txBox="1"/>
          <p:nvPr/>
        </p:nvSpPr>
        <p:spPr>
          <a:xfrm>
            <a:off x="4860032" y="2405311"/>
            <a:ext cx="1728192" cy="350356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Средняя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цена счетчика –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руб.</a:t>
            </a: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27"/>
          <p:cNvSpPr txBox="1"/>
          <p:nvPr/>
        </p:nvSpPr>
        <p:spPr>
          <a:xfrm>
            <a:off x="7164288" y="2405311"/>
            <a:ext cx="1728192" cy="350356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Средний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срок службы счетчика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Диаграмма 37"/>
          <p:cNvGraphicFramePr/>
          <p:nvPr/>
        </p:nvGraphicFramePr>
        <p:xfrm>
          <a:off x="539552" y="3356992"/>
          <a:ext cx="82809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9" name="Прямая со стрелкой 38"/>
          <p:cNvCxnSpPr/>
          <p:nvPr/>
        </p:nvCxnSpPr>
        <p:spPr>
          <a:xfrm flipV="1">
            <a:off x="1547664" y="3789040"/>
            <a:ext cx="5832648" cy="151216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4139952" y="4365104"/>
            <a:ext cx="504056" cy="36004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bject 17"/>
          <p:cNvSpPr txBox="1"/>
          <p:nvPr/>
        </p:nvSpPr>
        <p:spPr>
          <a:xfrm>
            <a:off x="4139952" y="4437112"/>
            <a:ext cx="504056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1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11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</a:t>
            </a:r>
            <a:r>
              <a:rPr lang="ru-RU" sz="11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bject 4"/>
          <p:cNvSpPr txBox="1">
            <a:spLocks/>
          </p:cNvSpPr>
          <p:nvPr/>
        </p:nvSpPr>
        <p:spPr>
          <a:xfrm>
            <a:off x="539552" y="3429000"/>
            <a:ext cx="8280920" cy="195907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algn="ctr">
              <a:defRPr sz="800" b="1" i="1" u="none" strike="noStrike" kern="1200" baseline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200" b="1" i="1" dirty="0" smtClean="0"/>
              <a:t>Прогноз российского рынка электронных счетчиков, </a:t>
            </a:r>
            <a:r>
              <a:rPr lang="ru-RU" sz="1200" b="1" i="1" dirty="0" err="1" smtClean="0"/>
              <a:t>млрд</a:t>
            </a:r>
            <a:r>
              <a:rPr lang="ru-RU" sz="1200" b="1" i="1" dirty="0" smtClean="0"/>
              <a:t> руб.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265BBE6-C206-43E6-8FF9-EEF5F89133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61"/>
          <a:stretch>
            <a:fillRect/>
          </a:stretch>
        </p:blipFill>
        <p:spPr bwMode="auto">
          <a:xfrm>
            <a:off x="1547664" y="6237312"/>
            <a:ext cx="6408712" cy="52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0FDC6F-E0F1-49D3-9320-F32EF8A189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6264" y="288032"/>
            <a:ext cx="6660232" cy="1268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799F29-9D0E-4C49-B7FB-E694143BF0DE}"/>
              </a:ext>
            </a:extLst>
          </p:cNvPr>
          <p:cNvSpPr txBox="1"/>
          <p:nvPr/>
        </p:nvSpPr>
        <p:spPr>
          <a:xfrm>
            <a:off x="5004048" y="4543960"/>
            <a:ext cx="3888432" cy="147732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Контакты: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Директор по привлечению инвестиций 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АНО «АИ ИО»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Туманова Юлия Евгеньевна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tumanova@aaiir.ru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+7 980 667 17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74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C1520F1-7745-4BFC-8E5F-FBA2EEC6BEBC}"/>
              </a:ext>
            </a:extLst>
          </p:cNvPr>
          <p:cNvSpPr/>
          <p:nvPr/>
        </p:nvSpPr>
        <p:spPr>
          <a:xfrm>
            <a:off x="1181554" y="1857013"/>
            <a:ext cx="360647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Заключим соглашение о сопровождении вашего проекта, закрепим персонального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менеджера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площадку со всеми подведенными коммуникациями под ваши требования с учетом всех пожеланий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эффективную схему финансирования, получения государственной поддержки, льготного кредитования и лизинга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Поможем наладить взаимодействие 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органами местной власти и окажем содействие в снижении административных барьеров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D3F3BF-0677-44BB-B939-8BEEFB6D4A36}"/>
              </a:ext>
            </a:extLst>
          </p:cNvPr>
          <p:cNvSpPr/>
          <p:nvPr/>
        </p:nvSpPr>
        <p:spPr>
          <a:xfrm>
            <a:off x="395536" y="1177588"/>
            <a:ext cx="4438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предлагаем сопровождение инвестиционного проекта нашей командой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режиме одного окна: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B7D08BFA-8613-49D9-BB06-5B160F8EE713}"/>
              </a:ext>
            </a:extLst>
          </p:cNvPr>
          <p:cNvCxnSpPr>
            <a:cxnSpLocks/>
          </p:cNvCxnSpPr>
          <p:nvPr/>
        </p:nvCxnSpPr>
        <p:spPr>
          <a:xfrm>
            <a:off x="4716016" y="1844824"/>
            <a:ext cx="0" cy="4176464"/>
          </a:xfrm>
          <a:prstGeom prst="line">
            <a:avLst/>
          </a:prstGeom>
          <a:ln w="38100">
            <a:solidFill>
              <a:srgbClr val="C0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EA44405-804A-48F3-A9B9-8824A1BD082A}"/>
              </a:ext>
            </a:extLst>
          </p:cNvPr>
          <p:cNvSpPr/>
          <p:nvPr/>
        </p:nvSpPr>
        <p:spPr>
          <a:xfrm>
            <a:off x="4860032" y="1918280"/>
            <a:ext cx="4176464" cy="244682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знаем, как сделать путь реализации вашего инвестиционного </a:t>
            </a:r>
            <a:b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в регионе быстрым и комфортным!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EA44405-804A-48F3-A9B9-8824A1BD082A}"/>
              </a:ext>
            </a:extLst>
          </p:cNvPr>
          <p:cNvSpPr/>
          <p:nvPr/>
        </p:nvSpPr>
        <p:spPr>
          <a:xfrm>
            <a:off x="561139" y="1640989"/>
            <a:ext cx="5544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1234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4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7"/>
          <p:cNvSpPr txBox="1"/>
          <p:nvPr/>
        </p:nvSpPr>
        <p:spPr>
          <a:xfrm>
            <a:off x="611560" y="352599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90872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1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Цель проекта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10000"/>
              <a:tabLst>
                <a:tab pos="0" algn="l"/>
              </a:tabLst>
            </a:pP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Изготовление АСКУЭ</a:t>
            </a:r>
            <a:endParaRPr lang="en-US" sz="3200" b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683568" y="6335958"/>
            <a:ext cx="8388424" cy="442128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 2030 году выручка проекта может превысить 7 </a:t>
            </a:r>
            <a:r>
              <a:rPr lang="ru-RU" sz="14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руб. без учета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услуг, а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окупаемость наступит уже через 4 года</a:t>
            </a:r>
            <a:endParaRPr kumimoji="0" lang="ru-RU" sz="14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45204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2"/>
              </a:spcBef>
              <a:buSzPct val="110000"/>
              <a:buFont typeface="+mj-lt"/>
              <a:buAutoNum type="arabicPeriod" startAt="2"/>
              <a:tabLst>
                <a:tab pos="0" algn="l"/>
              </a:tabLst>
            </a:pP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Параметры проекта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Инвестиции в ОС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рублей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Активы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Численность занятых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1100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человек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Потребность в помещениях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55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000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м2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Участок – от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Га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IRR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31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Срок окупаемости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года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7"/>
          <p:cNvSpPr txBox="1"/>
          <p:nvPr/>
        </p:nvSpPr>
        <p:spPr>
          <a:xfrm>
            <a:off x="611560" y="352599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7" name="object 21"/>
          <p:cNvSpPr txBox="1"/>
          <p:nvPr/>
        </p:nvSpPr>
        <p:spPr>
          <a:xfrm>
            <a:off x="755576" y="1765731"/>
            <a:ext cx="8064896" cy="2291596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 как рынке присутствует ограниченное количество игроков, 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роли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инвестора могут выступать действующие компании,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доля нового проекта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может быть минимально оценена в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Старт проекта планируется в 2021-2022 годах при выходе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плановую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загрузку к 2026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году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Мощность проекта составит –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800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тыс. счётчиков в год</a:t>
            </a:r>
            <a:endParaRPr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0040" y="6433591"/>
            <a:ext cx="8820472" cy="30777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R="74581">
              <a:spcBef>
                <a:spcPts val="811"/>
              </a:spcBef>
            </a:pP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При выходе на полную загрузку выручка проекта </a:t>
            </a:r>
            <a:r>
              <a:rPr lang="ru-RU" sz="1400" b="1" spc="-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составить  </a:t>
            </a:r>
            <a:r>
              <a:rPr lang="ru-RU" sz="1400" b="1" spc="-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 миллиардов</a:t>
            </a:r>
            <a:r>
              <a:rPr lang="ru-RU" sz="1400" b="1" spc="-3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рублей</a:t>
            </a:r>
          </a:p>
        </p:txBody>
      </p:sp>
      <p:sp>
        <p:nvSpPr>
          <p:cNvPr id="31" name="object 21"/>
          <p:cNvSpPr txBox="1"/>
          <p:nvPr/>
        </p:nvSpPr>
        <p:spPr>
          <a:xfrm>
            <a:off x="755576" y="1101402"/>
            <a:ext cx="5112568" cy="383382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>
              <a:spcBef>
                <a:spcPts val="614"/>
              </a:spcBef>
              <a:buSzPct val="125000"/>
              <a:buFont typeface="+mj-lt"/>
              <a:buAutoNum type="arabicPeriod" startAt="3"/>
              <a:tabLst>
                <a:tab pos="496467" algn="l"/>
              </a:tabLst>
            </a:pPr>
            <a:r>
              <a:rPr lang="en-US" sz="1900" b="1" spc="9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9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Предпосылки</a:t>
            </a:r>
            <a:r>
              <a:rPr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9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прогноза</a:t>
            </a:r>
            <a:r>
              <a:rPr sz="2400" b="1" spc="9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611560" y="4149080"/>
          <a:ext cx="8280920" cy="2191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83" name="object 4"/>
          <p:cNvSpPr txBox="1">
            <a:spLocks noGrp="1"/>
          </p:cNvSpPr>
          <p:nvPr>
            <p:ph type="title"/>
          </p:nvPr>
        </p:nvSpPr>
        <p:spPr>
          <a:xfrm>
            <a:off x="611560" y="692696"/>
            <a:ext cx="5832648" cy="349795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algn="l"/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Автоматические системы коммерческого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учета электроэнергии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(АСКУЭ)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существенно расширяют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возможности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роста энергоэффективности</a:t>
            </a:r>
            <a:endParaRPr sz="1100" b="1" spc="-4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11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bject 27"/>
          <p:cNvSpPr txBox="1"/>
          <p:nvPr/>
        </p:nvSpPr>
        <p:spPr>
          <a:xfrm>
            <a:off x="611560" y="352599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42" name="object 5"/>
          <p:cNvSpPr/>
          <p:nvPr/>
        </p:nvSpPr>
        <p:spPr>
          <a:xfrm>
            <a:off x="1619672" y="3140968"/>
            <a:ext cx="6192688" cy="3528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7"/>
          <p:cNvSpPr txBox="1"/>
          <p:nvPr/>
        </p:nvSpPr>
        <p:spPr>
          <a:xfrm>
            <a:off x="611560" y="2687826"/>
            <a:ext cx="8280920" cy="381134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Пример архитектуры системы</a:t>
            </a:r>
            <a:r>
              <a:rPr lang="ru-RU" sz="1200" b="1" spc="-8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АСКУЭ</a:t>
            </a:r>
          </a:p>
          <a:p>
            <a:pPr algn="ctr">
              <a:lnSpc>
                <a:spcPct val="10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Ключевой </a:t>
            </a:r>
            <a:r>
              <a:rPr lang="ru-RU" sz="1200" b="1" spc="-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элемент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b="1" spc="-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электронный счетчик</a:t>
            </a:r>
            <a:r>
              <a:rPr lang="ru-RU" sz="1200" b="1" spc="-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электроэнергии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4"/>
          <p:cNvSpPr txBox="1">
            <a:spLocks/>
          </p:cNvSpPr>
          <p:nvPr/>
        </p:nvSpPr>
        <p:spPr>
          <a:xfrm>
            <a:off x="611560" y="1052736"/>
            <a:ext cx="8496944" cy="1611679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>
              <a:buClr>
                <a:schemeClr val="accent2"/>
              </a:buClr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Отличие систем АСКУЭ от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традиционных индукционных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счетчиков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2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Возможность дистанционного снятия и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передачи показаний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потреблении электроэнергии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Удаленное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администрирование энергопотребления –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возможность управления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нагрузкой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Оперативный анализ и прогноз энергопотребления</a:t>
            </a:r>
            <a:endParaRPr lang="ru-RU" sz="1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Поддержка многофакторной тарификации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Определение технологических потерь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Возможность работы как на прием так и на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отдачу электроэнергии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сеть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Измерение мощности, периодов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отсутствия электроэнергии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отчет дат и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времени</a:t>
            </a:r>
            <a:endParaRPr lang="ru-RU" sz="1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Системы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АСКУЭ являются главным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элементом построения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распределённых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сетей, включающих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возобновляемые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источники энергии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нестабильной мощностью и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 управления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спросом.</a:t>
            </a:r>
            <a:endParaRPr kumimoji="0" lang="ru-RU" sz="1000" b="1" i="0" u="none" strike="noStrike" kern="1200" cap="none" spc="-4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979712" y="1728192"/>
            <a:ext cx="7164288" cy="515719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27"/>
          <p:cNvSpPr txBox="1"/>
          <p:nvPr/>
        </p:nvSpPr>
        <p:spPr>
          <a:xfrm>
            <a:off x="2195736" y="1917799"/>
            <a:ext cx="6696744" cy="4756691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2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Наличие квалифицированной рабочей силы</a:t>
            </a:r>
          </a:p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2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Низкие издержки производства за счет близости размещения к поставщикам сырья и материалов</a:t>
            </a:r>
          </a:p>
          <a:p>
            <a:pPr marR="35560">
              <a:lnSpc>
                <a:spcPct val="100200"/>
              </a:lnSpc>
              <a:spcBef>
                <a:spcPts val="1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ru-RU" sz="2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Партнером </a:t>
            </a:r>
            <a:r>
              <a:rPr lang="ru-RU" sz="205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проекта может  </a:t>
            </a:r>
            <a:r>
              <a:rPr lang="ru-RU" sz="2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быть </a:t>
            </a:r>
            <a:r>
              <a:rPr lang="ru-RU" sz="205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Ивановский  энергетический университет</a:t>
            </a:r>
            <a:endParaRPr lang="ru-RU" sz="205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2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2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большого количества машиностроительных компаний позволяет </a:t>
            </a:r>
            <a:r>
              <a:rPr lang="ru-RU" sz="205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аутсорсить</a:t>
            </a:r>
            <a:r>
              <a:rPr lang="ru-RU" sz="2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производство комплектующих</a:t>
            </a:r>
            <a:endParaRPr lang="ru-RU" sz="205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205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Уровень заработной платы </a:t>
            </a:r>
            <a:r>
              <a:rPr lang="ru-RU" sz="2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сегменте производства электрооборудования – самый </a:t>
            </a:r>
            <a:r>
              <a:rPr lang="ru-RU" sz="2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низкий в ЦФО</a:t>
            </a:r>
            <a:endParaRPr lang="ru-RU" sz="205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205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Производство может </a:t>
            </a:r>
            <a:r>
              <a:rPr lang="ru-RU" sz="2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быть размещено </a:t>
            </a:r>
            <a:r>
              <a:rPr lang="ru-RU" sz="2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площадках </a:t>
            </a:r>
            <a:r>
              <a:rPr lang="ru-RU" sz="2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льготным режимом налогообложения </a:t>
            </a:r>
            <a:r>
              <a:rPr lang="ru-RU" sz="2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частично </a:t>
            </a:r>
            <a:r>
              <a:rPr lang="ru-RU" sz="205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софинансироваться</a:t>
            </a:r>
            <a:r>
              <a:rPr lang="ru-RU" sz="2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из бюджета</a:t>
            </a:r>
            <a:endParaRPr lang="ru-RU" sz="2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32656"/>
            <a:ext cx="4608512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755576" y="332656"/>
            <a:ext cx="4608512" cy="668392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РАЗМЕЩЕНИЯ В ИВАНОВСКОМ РЕГИОНЕ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25"/>
          <p:cNvSpPr/>
          <p:nvPr/>
        </p:nvSpPr>
        <p:spPr>
          <a:xfrm>
            <a:off x="565449" y="1810921"/>
            <a:ext cx="1198239" cy="1186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6"/>
          <p:cNvSpPr/>
          <p:nvPr/>
        </p:nvSpPr>
        <p:spPr>
          <a:xfrm>
            <a:off x="755576" y="5805264"/>
            <a:ext cx="825231" cy="792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5"/>
          <p:cNvSpPr/>
          <p:nvPr/>
        </p:nvSpPr>
        <p:spPr>
          <a:xfrm>
            <a:off x="611560" y="4653136"/>
            <a:ext cx="1080120" cy="936104"/>
          </a:xfrm>
          <a:custGeom>
            <a:avLst/>
            <a:gdLst/>
            <a:ahLst/>
            <a:cxnLst/>
            <a:rect l="l" t="t" r="r" b="b"/>
            <a:pathLst>
              <a:path w="567054" h="454660">
                <a:moveTo>
                  <a:pt x="201167" y="72390"/>
                </a:moveTo>
                <a:lnTo>
                  <a:pt x="155447" y="72390"/>
                </a:lnTo>
                <a:lnTo>
                  <a:pt x="153923" y="0"/>
                </a:lnTo>
                <a:lnTo>
                  <a:pt x="201167" y="0"/>
                </a:lnTo>
                <a:lnTo>
                  <a:pt x="201167" y="72390"/>
                </a:lnTo>
                <a:close/>
              </a:path>
              <a:path w="567054" h="454660">
                <a:moveTo>
                  <a:pt x="406288" y="6350"/>
                </a:moveTo>
                <a:lnTo>
                  <a:pt x="327635" y="6350"/>
                </a:lnTo>
                <a:lnTo>
                  <a:pt x="336232" y="5080"/>
                </a:lnTo>
                <a:lnTo>
                  <a:pt x="349686" y="2540"/>
                </a:lnTo>
                <a:lnTo>
                  <a:pt x="384666" y="2540"/>
                </a:lnTo>
                <a:lnTo>
                  <a:pt x="397763" y="5080"/>
                </a:lnTo>
                <a:lnTo>
                  <a:pt x="406288" y="6350"/>
                </a:lnTo>
                <a:close/>
              </a:path>
              <a:path w="567054" h="454660">
                <a:moveTo>
                  <a:pt x="282380" y="77470"/>
                </a:moveTo>
                <a:lnTo>
                  <a:pt x="205739" y="77470"/>
                </a:lnTo>
                <a:lnTo>
                  <a:pt x="205739" y="6350"/>
                </a:lnTo>
                <a:lnTo>
                  <a:pt x="236838" y="20320"/>
                </a:lnTo>
                <a:lnTo>
                  <a:pt x="262508" y="43180"/>
                </a:lnTo>
                <a:lnTo>
                  <a:pt x="280749" y="71120"/>
                </a:lnTo>
                <a:lnTo>
                  <a:pt x="282380" y="77470"/>
                </a:lnTo>
                <a:close/>
              </a:path>
              <a:path w="567054" h="454660">
                <a:moveTo>
                  <a:pt x="307847" y="87630"/>
                </a:moveTo>
                <a:lnTo>
                  <a:pt x="306323" y="87630"/>
                </a:lnTo>
                <a:lnTo>
                  <a:pt x="302132" y="72390"/>
                </a:lnTo>
                <a:lnTo>
                  <a:pt x="299465" y="66040"/>
                </a:lnTo>
                <a:lnTo>
                  <a:pt x="295655" y="58420"/>
                </a:lnTo>
                <a:lnTo>
                  <a:pt x="303275" y="55880"/>
                </a:lnTo>
                <a:lnTo>
                  <a:pt x="307847" y="54610"/>
                </a:lnTo>
                <a:lnTo>
                  <a:pt x="304800" y="54610"/>
                </a:lnTo>
                <a:lnTo>
                  <a:pt x="309371" y="52070"/>
                </a:lnTo>
                <a:lnTo>
                  <a:pt x="313943" y="20320"/>
                </a:lnTo>
                <a:lnTo>
                  <a:pt x="313943" y="13970"/>
                </a:lnTo>
                <a:lnTo>
                  <a:pt x="318516" y="8890"/>
                </a:lnTo>
                <a:lnTo>
                  <a:pt x="324611" y="6350"/>
                </a:lnTo>
                <a:lnTo>
                  <a:pt x="409955" y="6350"/>
                </a:lnTo>
                <a:lnTo>
                  <a:pt x="416051" y="8890"/>
                </a:lnTo>
                <a:lnTo>
                  <a:pt x="419100" y="12700"/>
                </a:lnTo>
                <a:lnTo>
                  <a:pt x="420623" y="19050"/>
                </a:lnTo>
                <a:lnTo>
                  <a:pt x="422635" y="33020"/>
                </a:lnTo>
                <a:lnTo>
                  <a:pt x="352615" y="33020"/>
                </a:lnTo>
                <a:lnTo>
                  <a:pt x="346495" y="34290"/>
                </a:lnTo>
                <a:lnTo>
                  <a:pt x="341375" y="34290"/>
                </a:lnTo>
                <a:lnTo>
                  <a:pt x="338327" y="66040"/>
                </a:lnTo>
                <a:lnTo>
                  <a:pt x="336803" y="71120"/>
                </a:lnTo>
                <a:lnTo>
                  <a:pt x="333755" y="77470"/>
                </a:lnTo>
                <a:lnTo>
                  <a:pt x="327659" y="78740"/>
                </a:lnTo>
                <a:lnTo>
                  <a:pt x="320920" y="81280"/>
                </a:lnTo>
                <a:lnTo>
                  <a:pt x="317182" y="82550"/>
                </a:lnTo>
                <a:lnTo>
                  <a:pt x="313729" y="83820"/>
                </a:lnTo>
                <a:lnTo>
                  <a:pt x="307847" y="87630"/>
                </a:lnTo>
                <a:close/>
              </a:path>
              <a:path w="567054" h="454660">
                <a:moveTo>
                  <a:pt x="117347" y="125730"/>
                </a:moveTo>
                <a:lnTo>
                  <a:pt x="53339" y="125730"/>
                </a:lnTo>
                <a:lnTo>
                  <a:pt x="50291" y="120650"/>
                </a:lnTo>
                <a:lnTo>
                  <a:pt x="50291" y="111760"/>
                </a:lnTo>
                <a:lnTo>
                  <a:pt x="53339" y="107950"/>
                </a:lnTo>
                <a:lnTo>
                  <a:pt x="67055" y="107950"/>
                </a:lnTo>
                <a:lnTo>
                  <a:pt x="75628" y="73660"/>
                </a:lnTo>
                <a:lnTo>
                  <a:pt x="93344" y="44450"/>
                </a:lnTo>
                <a:lnTo>
                  <a:pt x="118490" y="22860"/>
                </a:lnTo>
                <a:lnTo>
                  <a:pt x="149351" y="8890"/>
                </a:lnTo>
                <a:lnTo>
                  <a:pt x="150875" y="39370"/>
                </a:lnTo>
                <a:lnTo>
                  <a:pt x="150875" y="77470"/>
                </a:lnTo>
                <a:lnTo>
                  <a:pt x="282380" y="77470"/>
                </a:lnTo>
                <a:lnTo>
                  <a:pt x="289559" y="105410"/>
                </a:lnTo>
                <a:lnTo>
                  <a:pt x="303275" y="105410"/>
                </a:lnTo>
                <a:lnTo>
                  <a:pt x="306323" y="109220"/>
                </a:lnTo>
                <a:lnTo>
                  <a:pt x="306323" y="115570"/>
                </a:lnTo>
                <a:lnTo>
                  <a:pt x="307847" y="119380"/>
                </a:lnTo>
                <a:lnTo>
                  <a:pt x="303275" y="123190"/>
                </a:lnTo>
                <a:lnTo>
                  <a:pt x="298703" y="124460"/>
                </a:lnTo>
                <a:lnTo>
                  <a:pt x="140207" y="124460"/>
                </a:lnTo>
                <a:lnTo>
                  <a:pt x="117347" y="125730"/>
                </a:lnTo>
                <a:close/>
              </a:path>
              <a:path w="567054" h="454660">
                <a:moveTo>
                  <a:pt x="501840" y="54610"/>
                </a:moveTo>
                <a:lnTo>
                  <a:pt x="431291" y="54610"/>
                </a:lnTo>
                <a:lnTo>
                  <a:pt x="457200" y="34290"/>
                </a:lnTo>
                <a:lnTo>
                  <a:pt x="463295" y="29210"/>
                </a:lnTo>
                <a:lnTo>
                  <a:pt x="469391" y="29210"/>
                </a:lnTo>
                <a:lnTo>
                  <a:pt x="475487" y="33020"/>
                </a:lnTo>
                <a:lnTo>
                  <a:pt x="477916" y="34290"/>
                </a:lnTo>
                <a:lnTo>
                  <a:pt x="484631" y="39370"/>
                </a:lnTo>
                <a:lnTo>
                  <a:pt x="494775" y="48260"/>
                </a:lnTo>
                <a:lnTo>
                  <a:pt x="501840" y="54610"/>
                </a:lnTo>
                <a:close/>
              </a:path>
              <a:path w="567054" h="454660">
                <a:moveTo>
                  <a:pt x="438911" y="87630"/>
                </a:moveTo>
                <a:lnTo>
                  <a:pt x="432816" y="87630"/>
                </a:lnTo>
                <a:lnTo>
                  <a:pt x="428243" y="86360"/>
                </a:lnTo>
                <a:lnTo>
                  <a:pt x="421695" y="82550"/>
                </a:lnTo>
                <a:lnTo>
                  <a:pt x="418147" y="81280"/>
                </a:lnTo>
                <a:lnTo>
                  <a:pt x="414313" y="80010"/>
                </a:lnTo>
                <a:lnTo>
                  <a:pt x="406907" y="77470"/>
                </a:lnTo>
                <a:lnTo>
                  <a:pt x="400811" y="76200"/>
                </a:lnTo>
                <a:lnTo>
                  <a:pt x="397763" y="71120"/>
                </a:lnTo>
                <a:lnTo>
                  <a:pt x="396239" y="64770"/>
                </a:lnTo>
                <a:lnTo>
                  <a:pt x="393191" y="34290"/>
                </a:lnTo>
                <a:lnTo>
                  <a:pt x="388071" y="33020"/>
                </a:lnTo>
                <a:lnTo>
                  <a:pt x="422635" y="33020"/>
                </a:lnTo>
                <a:lnTo>
                  <a:pt x="425195" y="50800"/>
                </a:lnTo>
                <a:lnTo>
                  <a:pt x="429767" y="52070"/>
                </a:lnTo>
                <a:lnTo>
                  <a:pt x="426719" y="52070"/>
                </a:lnTo>
                <a:lnTo>
                  <a:pt x="431291" y="54610"/>
                </a:lnTo>
                <a:lnTo>
                  <a:pt x="501840" y="54610"/>
                </a:lnTo>
                <a:lnTo>
                  <a:pt x="507491" y="59690"/>
                </a:lnTo>
                <a:lnTo>
                  <a:pt x="511855" y="64770"/>
                </a:lnTo>
                <a:lnTo>
                  <a:pt x="467867" y="64770"/>
                </a:lnTo>
                <a:lnTo>
                  <a:pt x="443483" y="85090"/>
                </a:lnTo>
                <a:lnTo>
                  <a:pt x="438911" y="87630"/>
                </a:lnTo>
                <a:close/>
              </a:path>
              <a:path w="567054" h="454660">
                <a:moveTo>
                  <a:pt x="514817" y="339090"/>
                </a:moveTo>
                <a:lnTo>
                  <a:pt x="470916" y="339090"/>
                </a:lnTo>
                <a:lnTo>
                  <a:pt x="475487" y="336550"/>
                </a:lnTo>
                <a:lnTo>
                  <a:pt x="489203" y="322580"/>
                </a:lnTo>
                <a:lnTo>
                  <a:pt x="494394" y="316230"/>
                </a:lnTo>
                <a:lnTo>
                  <a:pt x="498728" y="311150"/>
                </a:lnTo>
                <a:lnTo>
                  <a:pt x="502491" y="306070"/>
                </a:lnTo>
                <a:lnTo>
                  <a:pt x="505967" y="302260"/>
                </a:lnTo>
                <a:lnTo>
                  <a:pt x="486155" y="278130"/>
                </a:lnTo>
                <a:lnTo>
                  <a:pt x="483107" y="273050"/>
                </a:lnTo>
                <a:lnTo>
                  <a:pt x="481583" y="267970"/>
                </a:lnTo>
                <a:lnTo>
                  <a:pt x="484631" y="262890"/>
                </a:lnTo>
                <a:lnTo>
                  <a:pt x="488441" y="252730"/>
                </a:lnTo>
                <a:lnTo>
                  <a:pt x="489775" y="248920"/>
                </a:lnTo>
                <a:lnTo>
                  <a:pt x="492251" y="241300"/>
                </a:lnTo>
                <a:lnTo>
                  <a:pt x="493775" y="234950"/>
                </a:lnTo>
                <a:lnTo>
                  <a:pt x="499871" y="232410"/>
                </a:lnTo>
                <a:lnTo>
                  <a:pt x="504443" y="231140"/>
                </a:lnTo>
                <a:lnTo>
                  <a:pt x="536447" y="226060"/>
                </a:lnTo>
                <a:lnTo>
                  <a:pt x="536447" y="219710"/>
                </a:lnTo>
                <a:lnTo>
                  <a:pt x="537971" y="212090"/>
                </a:lnTo>
                <a:lnTo>
                  <a:pt x="536447" y="201930"/>
                </a:lnTo>
                <a:lnTo>
                  <a:pt x="536368" y="191770"/>
                </a:lnTo>
                <a:lnTo>
                  <a:pt x="536257" y="186690"/>
                </a:lnTo>
                <a:lnTo>
                  <a:pt x="535804" y="181610"/>
                </a:lnTo>
                <a:lnTo>
                  <a:pt x="534923" y="176530"/>
                </a:lnTo>
                <a:lnTo>
                  <a:pt x="504443" y="171450"/>
                </a:lnTo>
                <a:lnTo>
                  <a:pt x="499871" y="171450"/>
                </a:lnTo>
                <a:lnTo>
                  <a:pt x="493775" y="166370"/>
                </a:lnTo>
                <a:lnTo>
                  <a:pt x="492251" y="162560"/>
                </a:lnTo>
                <a:lnTo>
                  <a:pt x="489751" y="154940"/>
                </a:lnTo>
                <a:lnTo>
                  <a:pt x="488251" y="151130"/>
                </a:lnTo>
                <a:lnTo>
                  <a:pt x="486465" y="148590"/>
                </a:lnTo>
                <a:lnTo>
                  <a:pt x="483107" y="140970"/>
                </a:lnTo>
                <a:lnTo>
                  <a:pt x="481583" y="135890"/>
                </a:lnTo>
                <a:lnTo>
                  <a:pt x="481583" y="130810"/>
                </a:lnTo>
                <a:lnTo>
                  <a:pt x="484631" y="125730"/>
                </a:lnTo>
                <a:lnTo>
                  <a:pt x="504443" y="101600"/>
                </a:lnTo>
                <a:lnTo>
                  <a:pt x="500943" y="97790"/>
                </a:lnTo>
                <a:lnTo>
                  <a:pt x="472439" y="69850"/>
                </a:lnTo>
                <a:lnTo>
                  <a:pt x="467867" y="64770"/>
                </a:lnTo>
                <a:lnTo>
                  <a:pt x="511855" y="64770"/>
                </a:lnTo>
                <a:lnTo>
                  <a:pt x="519493" y="73660"/>
                </a:lnTo>
                <a:lnTo>
                  <a:pt x="528065" y="82550"/>
                </a:lnTo>
                <a:lnTo>
                  <a:pt x="534923" y="92710"/>
                </a:lnTo>
                <a:lnTo>
                  <a:pt x="537971" y="97790"/>
                </a:lnTo>
                <a:lnTo>
                  <a:pt x="537971" y="104140"/>
                </a:lnTo>
                <a:lnTo>
                  <a:pt x="533400" y="110490"/>
                </a:lnTo>
                <a:lnTo>
                  <a:pt x="513587" y="135890"/>
                </a:lnTo>
                <a:lnTo>
                  <a:pt x="515111" y="138430"/>
                </a:lnTo>
                <a:lnTo>
                  <a:pt x="516635" y="140970"/>
                </a:lnTo>
                <a:lnTo>
                  <a:pt x="517143" y="140970"/>
                </a:lnTo>
                <a:lnTo>
                  <a:pt x="518159" y="142240"/>
                </a:lnTo>
                <a:lnTo>
                  <a:pt x="556259" y="148590"/>
                </a:lnTo>
                <a:lnTo>
                  <a:pt x="566825" y="198120"/>
                </a:lnTo>
                <a:lnTo>
                  <a:pt x="566825" y="203200"/>
                </a:lnTo>
                <a:lnTo>
                  <a:pt x="563070" y="241300"/>
                </a:lnTo>
                <a:lnTo>
                  <a:pt x="518159" y="260350"/>
                </a:lnTo>
                <a:lnTo>
                  <a:pt x="516635" y="264160"/>
                </a:lnTo>
                <a:lnTo>
                  <a:pt x="517397" y="264160"/>
                </a:lnTo>
                <a:lnTo>
                  <a:pt x="515111" y="267970"/>
                </a:lnTo>
                <a:lnTo>
                  <a:pt x="536447" y="293370"/>
                </a:lnTo>
                <a:lnTo>
                  <a:pt x="539495" y="298450"/>
                </a:lnTo>
                <a:lnTo>
                  <a:pt x="539495" y="304800"/>
                </a:lnTo>
                <a:lnTo>
                  <a:pt x="536447" y="309880"/>
                </a:lnTo>
                <a:lnTo>
                  <a:pt x="534971" y="313690"/>
                </a:lnTo>
                <a:lnTo>
                  <a:pt x="530351" y="320040"/>
                </a:lnTo>
                <a:lnTo>
                  <a:pt x="522303" y="330200"/>
                </a:lnTo>
                <a:lnTo>
                  <a:pt x="514817" y="339090"/>
                </a:lnTo>
                <a:close/>
              </a:path>
              <a:path w="567054" h="454660">
                <a:moveTo>
                  <a:pt x="368807" y="267970"/>
                </a:moveTo>
                <a:lnTo>
                  <a:pt x="298703" y="267970"/>
                </a:lnTo>
                <a:lnTo>
                  <a:pt x="289536" y="255270"/>
                </a:lnTo>
                <a:lnTo>
                  <a:pt x="282511" y="242570"/>
                </a:lnTo>
                <a:lnTo>
                  <a:pt x="277486" y="228600"/>
                </a:lnTo>
                <a:lnTo>
                  <a:pt x="274319" y="214630"/>
                </a:lnTo>
                <a:lnTo>
                  <a:pt x="282558" y="198120"/>
                </a:lnTo>
                <a:lnTo>
                  <a:pt x="288797" y="180340"/>
                </a:lnTo>
                <a:lnTo>
                  <a:pt x="292750" y="162560"/>
                </a:lnTo>
                <a:lnTo>
                  <a:pt x="294131" y="143510"/>
                </a:lnTo>
                <a:lnTo>
                  <a:pt x="294131" y="142240"/>
                </a:lnTo>
                <a:lnTo>
                  <a:pt x="298703" y="142240"/>
                </a:lnTo>
                <a:lnTo>
                  <a:pt x="308562" y="140970"/>
                </a:lnTo>
                <a:lnTo>
                  <a:pt x="316991" y="135890"/>
                </a:lnTo>
                <a:lnTo>
                  <a:pt x="323135" y="127000"/>
                </a:lnTo>
                <a:lnTo>
                  <a:pt x="326135" y="116840"/>
                </a:lnTo>
                <a:lnTo>
                  <a:pt x="335565" y="113030"/>
                </a:lnTo>
                <a:lnTo>
                  <a:pt x="345566" y="109220"/>
                </a:lnTo>
                <a:lnTo>
                  <a:pt x="356139" y="107950"/>
                </a:lnTo>
                <a:lnTo>
                  <a:pt x="367283" y="107950"/>
                </a:lnTo>
                <a:lnTo>
                  <a:pt x="404788" y="114300"/>
                </a:lnTo>
                <a:lnTo>
                  <a:pt x="435292" y="134620"/>
                </a:lnTo>
                <a:lnTo>
                  <a:pt x="437854" y="138430"/>
                </a:lnTo>
                <a:lnTo>
                  <a:pt x="367276" y="138431"/>
                </a:lnTo>
                <a:lnTo>
                  <a:pt x="342494" y="143510"/>
                </a:lnTo>
                <a:lnTo>
                  <a:pt x="322135" y="157480"/>
                </a:lnTo>
                <a:lnTo>
                  <a:pt x="308347" y="177800"/>
                </a:lnTo>
                <a:lnTo>
                  <a:pt x="303275" y="203200"/>
                </a:lnTo>
                <a:lnTo>
                  <a:pt x="309014" y="228600"/>
                </a:lnTo>
                <a:lnTo>
                  <a:pt x="322897" y="250190"/>
                </a:lnTo>
                <a:lnTo>
                  <a:pt x="343352" y="262890"/>
                </a:lnTo>
                <a:lnTo>
                  <a:pt x="368807" y="267970"/>
                </a:lnTo>
                <a:close/>
              </a:path>
              <a:path w="567054" h="454660">
                <a:moveTo>
                  <a:pt x="254507" y="209550"/>
                </a:moveTo>
                <a:lnTo>
                  <a:pt x="255174" y="186690"/>
                </a:lnTo>
                <a:lnTo>
                  <a:pt x="254126" y="166370"/>
                </a:lnTo>
                <a:lnTo>
                  <a:pt x="250221" y="147320"/>
                </a:lnTo>
                <a:lnTo>
                  <a:pt x="242316" y="128270"/>
                </a:lnTo>
                <a:lnTo>
                  <a:pt x="274319" y="128270"/>
                </a:lnTo>
                <a:lnTo>
                  <a:pt x="274653" y="149860"/>
                </a:lnTo>
                <a:lnTo>
                  <a:pt x="271271" y="171450"/>
                </a:lnTo>
                <a:lnTo>
                  <a:pt x="264461" y="191770"/>
                </a:lnTo>
                <a:lnTo>
                  <a:pt x="254507" y="209550"/>
                </a:lnTo>
                <a:close/>
              </a:path>
              <a:path w="567054" h="454660">
                <a:moveTo>
                  <a:pt x="105155" y="209550"/>
                </a:moveTo>
                <a:lnTo>
                  <a:pt x="96464" y="198120"/>
                </a:lnTo>
                <a:lnTo>
                  <a:pt x="89344" y="180340"/>
                </a:lnTo>
                <a:lnTo>
                  <a:pt x="84796" y="156210"/>
                </a:lnTo>
                <a:lnTo>
                  <a:pt x="83819" y="130810"/>
                </a:lnTo>
                <a:lnTo>
                  <a:pt x="114300" y="130810"/>
                </a:lnTo>
                <a:lnTo>
                  <a:pt x="107513" y="149860"/>
                </a:lnTo>
                <a:lnTo>
                  <a:pt x="104584" y="170180"/>
                </a:lnTo>
                <a:lnTo>
                  <a:pt x="104293" y="186690"/>
                </a:lnTo>
                <a:lnTo>
                  <a:pt x="104412" y="194310"/>
                </a:lnTo>
                <a:lnTo>
                  <a:pt x="105155" y="209550"/>
                </a:lnTo>
                <a:close/>
              </a:path>
              <a:path w="567054" h="454660">
                <a:moveTo>
                  <a:pt x="176664" y="140970"/>
                </a:moveTo>
                <a:lnTo>
                  <a:pt x="161543" y="138430"/>
                </a:lnTo>
                <a:lnTo>
                  <a:pt x="156971" y="134620"/>
                </a:lnTo>
                <a:lnTo>
                  <a:pt x="153923" y="133350"/>
                </a:lnTo>
                <a:lnTo>
                  <a:pt x="149351" y="132080"/>
                </a:lnTo>
                <a:lnTo>
                  <a:pt x="149351" y="130810"/>
                </a:lnTo>
                <a:lnTo>
                  <a:pt x="210311" y="130810"/>
                </a:lnTo>
                <a:lnTo>
                  <a:pt x="201191" y="135890"/>
                </a:lnTo>
                <a:lnTo>
                  <a:pt x="189928" y="139700"/>
                </a:lnTo>
                <a:lnTo>
                  <a:pt x="176664" y="140970"/>
                </a:lnTo>
                <a:close/>
              </a:path>
              <a:path w="567054" h="454660">
                <a:moveTo>
                  <a:pt x="368807" y="298450"/>
                </a:moveTo>
                <a:lnTo>
                  <a:pt x="362711" y="298450"/>
                </a:lnTo>
                <a:lnTo>
                  <a:pt x="358139" y="293370"/>
                </a:lnTo>
                <a:lnTo>
                  <a:pt x="335279" y="280670"/>
                </a:lnTo>
                <a:lnTo>
                  <a:pt x="327659" y="278130"/>
                </a:lnTo>
                <a:lnTo>
                  <a:pt x="300227" y="267970"/>
                </a:lnTo>
                <a:lnTo>
                  <a:pt x="368807" y="267970"/>
                </a:lnTo>
                <a:lnTo>
                  <a:pt x="394453" y="262890"/>
                </a:lnTo>
                <a:lnTo>
                  <a:pt x="415099" y="248920"/>
                </a:lnTo>
                <a:lnTo>
                  <a:pt x="428601" y="227330"/>
                </a:lnTo>
                <a:lnTo>
                  <a:pt x="432816" y="201930"/>
                </a:lnTo>
                <a:lnTo>
                  <a:pt x="427720" y="176530"/>
                </a:lnTo>
                <a:lnTo>
                  <a:pt x="413765" y="156210"/>
                </a:lnTo>
                <a:lnTo>
                  <a:pt x="392953" y="143510"/>
                </a:lnTo>
                <a:lnTo>
                  <a:pt x="367283" y="138430"/>
                </a:lnTo>
                <a:lnTo>
                  <a:pt x="437855" y="138431"/>
                </a:lnTo>
                <a:lnTo>
                  <a:pt x="455794" y="165100"/>
                </a:lnTo>
                <a:lnTo>
                  <a:pt x="463295" y="201930"/>
                </a:lnTo>
                <a:lnTo>
                  <a:pt x="456032" y="240030"/>
                </a:lnTo>
                <a:lnTo>
                  <a:pt x="436054" y="270510"/>
                </a:lnTo>
                <a:lnTo>
                  <a:pt x="406074" y="290830"/>
                </a:lnTo>
                <a:lnTo>
                  <a:pt x="368807" y="298450"/>
                </a:lnTo>
                <a:close/>
              </a:path>
              <a:path w="567054" h="454660">
                <a:moveTo>
                  <a:pt x="517143" y="140970"/>
                </a:moveTo>
                <a:lnTo>
                  <a:pt x="516635" y="140970"/>
                </a:lnTo>
                <a:lnTo>
                  <a:pt x="515112" y="138431"/>
                </a:lnTo>
                <a:lnTo>
                  <a:pt x="517143" y="140970"/>
                </a:lnTo>
                <a:close/>
              </a:path>
              <a:path w="567054" h="454660">
                <a:moveTo>
                  <a:pt x="517397" y="264160"/>
                </a:moveTo>
                <a:lnTo>
                  <a:pt x="516635" y="264160"/>
                </a:lnTo>
                <a:lnTo>
                  <a:pt x="518159" y="262890"/>
                </a:lnTo>
                <a:lnTo>
                  <a:pt x="517397" y="264160"/>
                </a:lnTo>
                <a:close/>
              </a:path>
              <a:path w="567054" h="454660">
                <a:moveTo>
                  <a:pt x="182689" y="454660"/>
                </a:moveTo>
                <a:lnTo>
                  <a:pt x="133758" y="452120"/>
                </a:lnTo>
                <a:lnTo>
                  <a:pt x="88283" y="444500"/>
                </a:lnTo>
                <a:lnTo>
                  <a:pt x="49767" y="430530"/>
                </a:lnTo>
                <a:lnTo>
                  <a:pt x="7619" y="386080"/>
                </a:lnTo>
                <a:lnTo>
                  <a:pt x="0" y="344170"/>
                </a:lnTo>
                <a:lnTo>
                  <a:pt x="0" y="337820"/>
                </a:lnTo>
                <a:lnTo>
                  <a:pt x="3047" y="330200"/>
                </a:lnTo>
                <a:lnTo>
                  <a:pt x="6095" y="325120"/>
                </a:lnTo>
                <a:lnTo>
                  <a:pt x="7619" y="318770"/>
                </a:lnTo>
                <a:lnTo>
                  <a:pt x="12191" y="316230"/>
                </a:lnTo>
                <a:lnTo>
                  <a:pt x="16763" y="311150"/>
                </a:lnTo>
                <a:lnTo>
                  <a:pt x="36956" y="299720"/>
                </a:lnTo>
                <a:lnTo>
                  <a:pt x="64007" y="288290"/>
                </a:lnTo>
                <a:lnTo>
                  <a:pt x="92201" y="279400"/>
                </a:lnTo>
                <a:lnTo>
                  <a:pt x="115823" y="270510"/>
                </a:lnTo>
                <a:lnTo>
                  <a:pt x="182879" y="364490"/>
                </a:lnTo>
                <a:lnTo>
                  <a:pt x="359155" y="364490"/>
                </a:lnTo>
                <a:lnTo>
                  <a:pt x="358139" y="369570"/>
                </a:lnTo>
                <a:lnTo>
                  <a:pt x="358139" y="375920"/>
                </a:lnTo>
                <a:lnTo>
                  <a:pt x="356616" y="383540"/>
                </a:lnTo>
                <a:lnTo>
                  <a:pt x="342934" y="408940"/>
                </a:lnTo>
                <a:lnTo>
                  <a:pt x="315199" y="429260"/>
                </a:lnTo>
                <a:lnTo>
                  <a:pt x="276912" y="443230"/>
                </a:lnTo>
                <a:lnTo>
                  <a:pt x="231574" y="452120"/>
                </a:lnTo>
                <a:lnTo>
                  <a:pt x="182689" y="454660"/>
                </a:lnTo>
                <a:close/>
              </a:path>
              <a:path w="567054" h="454660">
                <a:moveTo>
                  <a:pt x="359155" y="364490"/>
                </a:moveTo>
                <a:lnTo>
                  <a:pt x="182879" y="364490"/>
                </a:lnTo>
                <a:lnTo>
                  <a:pt x="245363" y="270510"/>
                </a:lnTo>
                <a:lnTo>
                  <a:pt x="262460" y="275590"/>
                </a:lnTo>
                <a:lnTo>
                  <a:pt x="290702" y="285750"/>
                </a:lnTo>
                <a:lnTo>
                  <a:pt x="319515" y="297180"/>
                </a:lnTo>
                <a:lnTo>
                  <a:pt x="338327" y="306070"/>
                </a:lnTo>
                <a:lnTo>
                  <a:pt x="347471" y="308610"/>
                </a:lnTo>
                <a:lnTo>
                  <a:pt x="352043" y="313690"/>
                </a:lnTo>
                <a:lnTo>
                  <a:pt x="356616" y="322580"/>
                </a:lnTo>
                <a:lnTo>
                  <a:pt x="361378" y="331470"/>
                </a:lnTo>
                <a:lnTo>
                  <a:pt x="362711" y="341630"/>
                </a:lnTo>
                <a:lnTo>
                  <a:pt x="361759" y="351790"/>
                </a:lnTo>
                <a:lnTo>
                  <a:pt x="359155" y="364490"/>
                </a:lnTo>
                <a:close/>
              </a:path>
              <a:path w="567054" h="454660">
                <a:moveTo>
                  <a:pt x="184403" y="351790"/>
                </a:moveTo>
                <a:lnTo>
                  <a:pt x="138683" y="287020"/>
                </a:lnTo>
                <a:lnTo>
                  <a:pt x="160424" y="292100"/>
                </a:lnTo>
                <a:lnTo>
                  <a:pt x="182308" y="294640"/>
                </a:lnTo>
                <a:lnTo>
                  <a:pt x="221921" y="294640"/>
                </a:lnTo>
                <a:lnTo>
                  <a:pt x="215907" y="303530"/>
                </a:lnTo>
                <a:lnTo>
                  <a:pt x="205168" y="318770"/>
                </a:lnTo>
                <a:lnTo>
                  <a:pt x="194714" y="335280"/>
                </a:lnTo>
                <a:lnTo>
                  <a:pt x="184403" y="351790"/>
                </a:lnTo>
                <a:close/>
              </a:path>
              <a:path w="567054" h="454660">
                <a:moveTo>
                  <a:pt x="221921" y="294640"/>
                </a:moveTo>
                <a:lnTo>
                  <a:pt x="182308" y="294640"/>
                </a:lnTo>
                <a:lnTo>
                  <a:pt x="204477" y="292100"/>
                </a:lnTo>
                <a:lnTo>
                  <a:pt x="227075" y="287020"/>
                </a:lnTo>
                <a:lnTo>
                  <a:pt x="221921" y="294640"/>
                </a:lnTo>
                <a:close/>
              </a:path>
              <a:path w="567054" h="454660">
                <a:moveTo>
                  <a:pt x="387714" y="402590"/>
                </a:moveTo>
                <a:lnTo>
                  <a:pt x="370331" y="402590"/>
                </a:lnTo>
                <a:lnTo>
                  <a:pt x="371855" y="398780"/>
                </a:lnTo>
                <a:lnTo>
                  <a:pt x="374903" y="392430"/>
                </a:lnTo>
                <a:lnTo>
                  <a:pt x="374903" y="386080"/>
                </a:lnTo>
                <a:lnTo>
                  <a:pt x="376427" y="382270"/>
                </a:lnTo>
                <a:lnTo>
                  <a:pt x="376427" y="377190"/>
                </a:lnTo>
                <a:lnTo>
                  <a:pt x="377951" y="372110"/>
                </a:lnTo>
                <a:lnTo>
                  <a:pt x="385571" y="372110"/>
                </a:lnTo>
                <a:lnTo>
                  <a:pt x="390143" y="370840"/>
                </a:lnTo>
                <a:lnTo>
                  <a:pt x="394716" y="370840"/>
                </a:lnTo>
                <a:lnTo>
                  <a:pt x="399287" y="340360"/>
                </a:lnTo>
                <a:lnTo>
                  <a:pt x="399287" y="334010"/>
                </a:lnTo>
                <a:lnTo>
                  <a:pt x="403859" y="328930"/>
                </a:lnTo>
                <a:lnTo>
                  <a:pt x="408431" y="326390"/>
                </a:lnTo>
                <a:lnTo>
                  <a:pt x="415622" y="325120"/>
                </a:lnTo>
                <a:lnTo>
                  <a:pt x="422576" y="322580"/>
                </a:lnTo>
                <a:lnTo>
                  <a:pt x="429767" y="318770"/>
                </a:lnTo>
                <a:lnTo>
                  <a:pt x="434339" y="316230"/>
                </a:lnTo>
                <a:lnTo>
                  <a:pt x="440435" y="317500"/>
                </a:lnTo>
                <a:lnTo>
                  <a:pt x="446531" y="321310"/>
                </a:lnTo>
                <a:lnTo>
                  <a:pt x="470916" y="339090"/>
                </a:lnTo>
                <a:lnTo>
                  <a:pt x="514817" y="339090"/>
                </a:lnTo>
                <a:lnTo>
                  <a:pt x="510539" y="344170"/>
                </a:lnTo>
                <a:lnTo>
                  <a:pt x="504888" y="349250"/>
                </a:lnTo>
                <a:lnTo>
                  <a:pt x="434339" y="349250"/>
                </a:lnTo>
                <a:lnTo>
                  <a:pt x="430529" y="352424"/>
                </a:lnTo>
                <a:lnTo>
                  <a:pt x="428243" y="353060"/>
                </a:lnTo>
                <a:lnTo>
                  <a:pt x="423671" y="386080"/>
                </a:lnTo>
                <a:lnTo>
                  <a:pt x="422147" y="392430"/>
                </a:lnTo>
                <a:lnTo>
                  <a:pt x="419100" y="397510"/>
                </a:lnTo>
                <a:lnTo>
                  <a:pt x="413003" y="398780"/>
                </a:lnTo>
                <a:lnTo>
                  <a:pt x="409336" y="398780"/>
                </a:lnTo>
                <a:lnTo>
                  <a:pt x="400811" y="401320"/>
                </a:lnTo>
                <a:lnTo>
                  <a:pt x="387714" y="402590"/>
                </a:lnTo>
                <a:close/>
              </a:path>
              <a:path w="567054" h="454660">
                <a:moveTo>
                  <a:pt x="472439" y="374650"/>
                </a:moveTo>
                <a:lnTo>
                  <a:pt x="464819" y="374650"/>
                </a:lnTo>
                <a:lnTo>
                  <a:pt x="460247" y="369570"/>
                </a:lnTo>
                <a:lnTo>
                  <a:pt x="434339" y="349250"/>
                </a:lnTo>
                <a:lnTo>
                  <a:pt x="504888" y="349250"/>
                </a:lnTo>
                <a:lnTo>
                  <a:pt x="497823" y="355600"/>
                </a:lnTo>
                <a:lnTo>
                  <a:pt x="487679" y="364490"/>
                </a:lnTo>
                <a:lnTo>
                  <a:pt x="480964" y="369570"/>
                </a:lnTo>
                <a:lnTo>
                  <a:pt x="478535" y="370840"/>
                </a:lnTo>
                <a:lnTo>
                  <a:pt x="472439" y="374650"/>
                </a:lnTo>
                <a:close/>
              </a:path>
              <a:path w="567054" h="454660">
                <a:moveTo>
                  <a:pt x="429767" y="353060"/>
                </a:moveTo>
                <a:lnTo>
                  <a:pt x="430529" y="352424"/>
                </a:lnTo>
                <a:lnTo>
                  <a:pt x="432816" y="351790"/>
                </a:lnTo>
                <a:lnTo>
                  <a:pt x="429767" y="353060"/>
                </a:lnTo>
                <a:close/>
              </a:path>
            </a:pathLst>
          </a:custGeom>
          <a:solidFill>
            <a:srgbClr val="425975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35"/>
          <p:cNvSpPr/>
          <p:nvPr/>
        </p:nvSpPr>
        <p:spPr>
          <a:xfrm>
            <a:off x="539552" y="3068960"/>
            <a:ext cx="1080120" cy="287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6"/>
          <p:cNvSpPr/>
          <p:nvPr/>
        </p:nvSpPr>
        <p:spPr>
          <a:xfrm>
            <a:off x="539552" y="3356216"/>
            <a:ext cx="1224136" cy="288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7"/>
          <p:cNvSpPr/>
          <p:nvPr/>
        </p:nvSpPr>
        <p:spPr>
          <a:xfrm>
            <a:off x="558322" y="3644248"/>
            <a:ext cx="1133358" cy="320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8"/>
          <p:cNvSpPr/>
          <p:nvPr/>
        </p:nvSpPr>
        <p:spPr>
          <a:xfrm>
            <a:off x="899592" y="3968116"/>
            <a:ext cx="576064" cy="6122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332656"/>
            <a:ext cx="280831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611560" y="352599"/>
            <a:ext cx="280831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БИЗНЕС - МОДЕЛЬ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27"/>
          <p:cNvSpPr txBox="1"/>
          <p:nvPr/>
        </p:nvSpPr>
        <p:spPr>
          <a:xfrm>
            <a:off x="683568" y="1916832"/>
            <a:ext cx="8064896" cy="4413007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Базовым элементом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бизнес-модели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является производство электронных счетчиков и проектирование систем АСКУЭ в партнерстве с поставщиками коммутационного оборудования.</a:t>
            </a:r>
          </a:p>
          <a:p>
            <a:pPr>
              <a:buClr>
                <a:schemeClr val="accent2"/>
              </a:buClr>
              <a:buFont typeface="+mj-lt"/>
              <a:buAutoNum type="arabicPeriod"/>
            </a:pPr>
            <a:endParaRPr lang="ru-RU" sz="2200" b="1" spc="-4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2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Дополнительным направлением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бизнеса могут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стать услуги по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управлению спросом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оптимизации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энергопотребелния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2"/>
              </a:buClr>
              <a:buFont typeface="+mj-lt"/>
              <a:buAutoNum type="arabicPeriod"/>
            </a:pP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Основным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потребителями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станут сбытовые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компании, так как именно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они согласно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ФЗ № 522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будут балансодержателями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счетчиков и в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их интересах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произвести их замену.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611560" y="764704"/>
            <a:ext cx="5760640" cy="1550685"/>
          </a:xfrm>
          <a:prstGeom prst="rect">
            <a:avLst/>
          </a:prstGeom>
        </p:spPr>
        <p:txBody>
          <a:bodyPr vert="horz" wrap="square" lIns="0" tIns="11688" rIns="0" bIns="0" numCol="1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 2020 года вступает в силу закон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замене индукционных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счетчиков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электронные. Замене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подлежат около 60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счётчиков,что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эквивалентно рынку в 600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рублей.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32656"/>
            <a:ext cx="3816424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611560" y="352599"/>
            <a:ext cx="3816424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РЫНОЧНЫЙ ПОТЕНЦИАЛ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7"/>
          <p:cNvSpPr txBox="1"/>
          <p:nvPr/>
        </p:nvSpPr>
        <p:spPr>
          <a:xfrm>
            <a:off x="611560" y="2636912"/>
            <a:ext cx="8424936" cy="3089568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Электронные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счетчики – основной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элемент системы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АСКУЭ. Их внедрение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существенно повышает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энергоэффективность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позволяет получать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дополнительные доходы за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счет управления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спросом на электроэнергию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2"/>
              </a:buClr>
              <a:buFont typeface="+mj-lt"/>
              <a:buAutoNum type="arabicPeriod" startAt="2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запуске проекта в 2022 году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можно занять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менее 20 %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рынка</a:t>
            </a:r>
          </a:p>
          <a:p>
            <a:pPr>
              <a:buClr>
                <a:schemeClr val="accent2"/>
              </a:buClr>
              <a:buFont typeface="+mj-lt"/>
              <a:buAutoNum type="arabicPeriod" startAt="2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Инвесторами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могут быть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существующие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производители счетчиков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30"/>
          <p:cNvSpPr/>
          <p:nvPr/>
        </p:nvSpPr>
        <p:spPr>
          <a:xfrm>
            <a:off x="611560" y="5949280"/>
            <a:ext cx="2160240" cy="504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1"/>
          <p:cNvSpPr/>
          <p:nvPr/>
        </p:nvSpPr>
        <p:spPr>
          <a:xfrm>
            <a:off x="3059832" y="5949280"/>
            <a:ext cx="1152128" cy="432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2"/>
          <p:cNvSpPr/>
          <p:nvPr/>
        </p:nvSpPr>
        <p:spPr>
          <a:xfrm>
            <a:off x="4427984" y="5877272"/>
            <a:ext cx="1080120" cy="504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3"/>
          <p:cNvSpPr/>
          <p:nvPr/>
        </p:nvSpPr>
        <p:spPr>
          <a:xfrm>
            <a:off x="5652120" y="5877272"/>
            <a:ext cx="1512168" cy="576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4"/>
          <p:cNvSpPr/>
          <p:nvPr/>
        </p:nvSpPr>
        <p:spPr>
          <a:xfrm>
            <a:off x="7380312" y="5877272"/>
            <a:ext cx="1410958" cy="5040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0" name="object 4"/>
          <p:cNvSpPr/>
          <p:nvPr/>
        </p:nvSpPr>
        <p:spPr>
          <a:xfrm>
            <a:off x="5580113" y="4149080"/>
            <a:ext cx="3384376" cy="2160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36"/>
          <p:cNvSpPr/>
          <p:nvPr/>
        </p:nvSpPr>
        <p:spPr>
          <a:xfrm>
            <a:off x="5580112" y="1988840"/>
            <a:ext cx="3359301" cy="2160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1560" y="749688"/>
            <a:ext cx="2376264" cy="519072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lvl="0">
              <a:spcBef>
                <a:spcPts val="88"/>
              </a:spcBef>
            </a:pP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Проект может </a:t>
            </a:r>
            <a:r>
              <a:rPr lang="ru-RU" sz="11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быть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размещен на </a:t>
            </a:r>
            <a:r>
              <a:rPr lang="ru-RU" sz="1100" b="1" spc="-4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greenfield</a:t>
            </a:r>
            <a:r>
              <a:rPr lang="ru-RU" sz="11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площадях вблизи </a:t>
            </a:r>
            <a:r>
              <a:rPr lang="ru-RU" sz="11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города</a:t>
            </a:r>
            <a:r>
              <a:rPr lang="ru-RU" sz="1100" b="1" spc="-7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Иванова</a:t>
            </a:r>
            <a:endParaRPr sz="1100" b="1" spc="-9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11560" y="332656"/>
            <a:ext cx="496855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27"/>
          <p:cNvSpPr txBox="1"/>
          <p:nvPr/>
        </p:nvSpPr>
        <p:spPr>
          <a:xfrm>
            <a:off x="611560" y="352599"/>
            <a:ext cx="496855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ТРЕБОВАНИЕ К ИНФРАСТРУКТУРЕ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29"/>
          <p:cNvSpPr txBox="1"/>
          <p:nvPr/>
        </p:nvSpPr>
        <p:spPr>
          <a:xfrm>
            <a:off x="611560" y="3933057"/>
            <a:ext cx="3600400" cy="2718295"/>
          </a:xfrm>
          <a:prstGeom prst="rect">
            <a:avLst/>
          </a:prstGeom>
        </p:spPr>
        <p:txBody>
          <a:bodyPr vert="horz" wrap="square" lIns="0" tIns="47866" rIns="0" bIns="0" rtlCol="0">
            <a:spAutoFit/>
          </a:bodyPr>
          <a:lstStyle/>
          <a:p>
            <a:pPr marL="11132">
              <a:spcBef>
                <a:spcPts val="377"/>
              </a:spcBef>
            </a:pPr>
            <a:r>
              <a:rPr sz="12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Параметры</a:t>
            </a:r>
            <a:r>
              <a:rPr sz="1200" b="1" spc="-3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4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помещения</a:t>
            </a:r>
            <a:r>
              <a:rPr lang="en-US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Общая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площадь:</a:t>
            </a:r>
            <a:r>
              <a:rPr lang="en-US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72,4</a:t>
            </a:r>
            <a:r>
              <a:rPr lang="ru-RU" sz="1200" b="1" spc="-75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2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</a:t>
            </a:r>
            <a:endParaRPr lang="ru-RU" sz="1200" b="1" spc="30" baseline="25252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1113">
              <a:spcBef>
                <a:spcPts val="250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Собственность: муниципальная, размещение </a:t>
            </a:r>
            <a:r>
              <a:rPr lang="ru-RU" sz="1200" b="1" spc="1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условиях</a:t>
            </a:r>
            <a:r>
              <a:rPr lang="ru-RU" sz="1200" b="1" spc="8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аренды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1113">
              <a:spcBef>
                <a:spcPts val="263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Подъездные пути: участок примыкает </a:t>
            </a: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2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городской</a:t>
            </a:r>
            <a:r>
              <a:rPr lang="ru-RU" sz="1200" b="1" spc="8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трассе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1113">
              <a:spcBef>
                <a:spcPts val="254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Электроснабжение: </a:t>
            </a:r>
            <a:r>
              <a:rPr lang="ru-RU" sz="1200" b="1" spc="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3300</a:t>
            </a: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 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1200" b="1" spc="-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ЛЭП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1113">
              <a:spcBef>
                <a:spcPts val="263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Водоснабжение: есть возможность</a:t>
            </a:r>
            <a:r>
              <a:rPr lang="ru-RU" sz="1200" b="1" spc="96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подключения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1113">
              <a:spcBef>
                <a:spcPts val="263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Водоотведение: есть возможность</a:t>
            </a:r>
            <a:r>
              <a:rPr lang="ru-RU" sz="1200" b="1" spc="96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подключения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1113">
              <a:spcBef>
                <a:spcPts val="254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Газоснабжение: газопровод низкого давления </a:t>
            </a: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b="1" spc="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1200</a:t>
            </a:r>
            <a:r>
              <a:rPr lang="ru-RU" sz="1200" b="1" spc="8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bject 9"/>
          <p:cNvSpPr/>
          <p:nvPr/>
        </p:nvSpPr>
        <p:spPr>
          <a:xfrm>
            <a:off x="840727" y="908720"/>
            <a:ext cx="4379345" cy="2641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0"/>
          <p:cNvSpPr txBox="1"/>
          <p:nvPr/>
        </p:nvSpPr>
        <p:spPr>
          <a:xfrm>
            <a:off x="2667992" y="2232136"/>
            <a:ext cx="355660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И</a:t>
            </a:r>
            <a:r>
              <a:rPr sz="600" spc="-4" dirty="0">
                <a:latin typeface="Verdana"/>
                <a:cs typeface="Verdana"/>
              </a:rPr>
              <a:t>в</a:t>
            </a:r>
            <a:r>
              <a:rPr sz="600" dirty="0">
                <a:latin typeface="Verdana"/>
                <a:cs typeface="Verdana"/>
              </a:rPr>
              <a:t>а</a:t>
            </a:r>
            <a:r>
              <a:rPr sz="600" spc="-9" dirty="0">
                <a:latin typeface="Verdana"/>
                <a:cs typeface="Verdana"/>
              </a:rPr>
              <a:t>н</a:t>
            </a:r>
            <a:r>
              <a:rPr sz="600" spc="-4" dirty="0">
                <a:latin typeface="Verdana"/>
                <a:cs typeface="Verdana"/>
              </a:rPr>
              <a:t>ово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77" name="object 11"/>
          <p:cNvSpPr txBox="1"/>
          <p:nvPr/>
        </p:nvSpPr>
        <p:spPr>
          <a:xfrm>
            <a:off x="3070660" y="2523734"/>
            <a:ext cx="189505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9" dirty="0">
                <a:latin typeface="Verdana"/>
                <a:cs typeface="Verdana"/>
              </a:rPr>
              <a:t>Шу</a:t>
            </a:r>
            <a:r>
              <a:rPr sz="600" spc="-4" dirty="0">
                <a:latin typeface="Verdana"/>
                <a:cs typeface="Verdana"/>
              </a:rPr>
              <a:t>я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78" name="object 12"/>
          <p:cNvSpPr txBox="1"/>
          <p:nvPr/>
        </p:nvSpPr>
        <p:spPr>
          <a:xfrm>
            <a:off x="1682777" y="2533420"/>
            <a:ext cx="344257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4" dirty="0">
                <a:latin typeface="Verdana"/>
                <a:cs typeface="Verdana"/>
              </a:rPr>
              <a:t>Те</a:t>
            </a:r>
            <a:r>
              <a:rPr sz="600" spc="-9" dirty="0">
                <a:latin typeface="Verdana"/>
                <a:cs typeface="Verdana"/>
              </a:rPr>
              <a:t>йко</a:t>
            </a:r>
            <a:r>
              <a:rPr sz="600" spc="4" dirty="0">
                <a:latin typeface="Verdana"/>
                <a:cs typeface="Verdana"/>
              </a:rPr>
              <a:t>в</a:t>
            </a:r>
            <a:r>
              <a:rPr sz="600" spc="-4" dirty="0">
                <a:latin typeface="Verdana"/>
                <a:cs typeface="Verdana"/>
              </a:rPr>
              <a:t>о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82" name="object 13"/>
          <p:cNvSpPr txBox="1"/>
          <p:nvPr/>
        </p:nvSpPr>
        <p:spPr>
          <a:xfrm>
            <a:off x="1083311" y="2102225"/>
            <a:ext cx="1058836" cy="282548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550455">
              <a:lnSpc>
                <a:spcPts val="657"/>
              </a:lnSpc>
              <a:spcBef>
                <a:spcPts val="83"/>
              </a:spcBef>
            </a:pPr>
            <a:r>
              <a:rPr sz="600" spc="-9" dirty="0">
                <a:latin typeface="Verdana"/>
                <a:cs typeface="Verdana"/>
              </a:rPr>
              <a:t>Ком</a:t>
            </a:r>
            <a:r>
              <a:rPr sz="600" spc="-4" dirty="0">
                <a:latin typeface="Verdana"/>
                <a:cs typeface="Verdana"/>
              </a:rPr>
              <a:t>с</a:t>
            </a:r>
            <a:r>
              <a:rPr sz="600" spc="-9" dirty="0">
                <a:latin typeface="Verdana"/>
                <a:cs typeface="Verdana"/>
              </a:rPr>
              <a:t>омо</a:t>
            </a:r>
            <a:r>
              <a:rPr sz="600" spc="4" dirty="0">
                <a:latin typeface="Verdana"/>
                <a:cs typeface="Verdana"/>
              </a:rPr>
              <a:t>л</a:t>
            </a:r>
            <a:r>
              <a:rPr sz="600" spc="-9" dirty="0">
                <a:latin typeface="Verdana"/>
                <a:cs typeface="Verdana"/>
              </a:rPr>
              <a:t>ь</a:t>
            </a:r>
            <a:r>
              <a:rPr sz="600" spc="-4" dirty="0">
                <a:latin typeface="Verdana"/>
                <a:cs typeface="Verdana"/>
              </a:rPr>
              <a:t>ск</a:t>
            </a:r>
            <a:endParaRPr sz="600" dirty="0">
              <a:latin typeface="Verdana"/>
              <a:cs typeface="Verdana"/>
            </a:endParaRPr>
          </a:p>
          <a:p>
            <a:pPr marL="11132">
              <a:lnSpc>
                <a:spcPts val="657"/>
              </a:lnSpc>
            </a:pPr>
            <a:r>
              <a:rPr sz="600" spc="-4" dirty="0">
                <a:latin typeface="Verdana"/>
                <a:cs typeface="Verdana"/>
              </a:rPr>
              <a:t>Ильинское-</a:t>
            </a:r>
            <a:endParaRPr sz="600" dirty="0">
              <a:latin typeface="Verdana"/>
              <a:cs typeface="Verdana"/>
            </a:endParaRPr>
          </a:p>
          <a:p>
            <a:pPr marL="31168"/>
            <a:r>
              <a:rPr sz="600" spc="-4" dirty="0">
                <a:latin typeface="Verdana"/>
                <a:cs typeface="Verdana"/>
              </a:rPr>
              <a:t>Хованское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83" name="object 14"/>
          <p:cNvSpPr txBox="1"/>
          <p:nvPr/>
        </p:nvSpPr>
        <p:spPr>
          <a:xfrm>
            <a:off x="1457318" y="2910654"/>
            <a:ext cx="388782" cy="195344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77921" marR="4453" indent="-67346">
              <a:spcBef>
                <a:spcPts val="83"/>
              </a:spcBef>
            </a:pPr>
            <a:r>
              <a:rPr sz="600" spc="-4" dirty="0">
                <a:latin typeface="Verdana"/>
                <a:cs typeface="Verdana"/>
              </a:rPr>
              <a:t>Г</a:t>
            </a:r>
            <a:r>
              <a:rPr sz="600" spc="-9" dirty="0">
                <a:latin typeface="Verdana"/>
                <a:cs typeface="Verdana"/>
              </a:rPr>
              <a:t>а</a:t>
            </a:r>
            <a:r>
              <a:rPr sz="600" spc="4" dirty="0">
                <a:latin typeface="Verdana"/>
                <a:cs typeface="Verdana"/>
              </a:rPr>
              <a:t>в</a:t>
            </a:r>
            <a:r>
              <a:rPr sz="600" spc="-9" dirty="0">
                <a:latin typeface="Verdana"/>
                <a:cs typeface="Verdana"/>
              </a:rPr>
              <a:t>р</a:t>
            </a:r>
            <a:r>
              <a:rPr sz="600" spc="-13" dirty="0">
                <a:latin typeface="Verdana"/>
                <a:cs typeface="Verdana"/>
              </a:rPr>
              <a:t>и</a:t>
            </a:r>
            <a:r>
              <a:rPr sz="600" dirty="0">
                <a:latin typeface="Verdana"/>
                <a:cs typeface="Verdana"/>
              </a:rPr>
              <a:t>л</a:t>
            </a:r>
            <a:r>
              <a:rPr sz="600" spc="-9" dirty="0">
                <a:latin typeface="Verdana"/>
                <a:cs typeface="Verdana"/>
              </a:rPr>
              <a:t>о</a:t>
            </a:r>
            <a:r>
              <a:rPr sz="600" spc="-4" dirty="0">
                <a:latin typeface="Verdana"/>
                <a:cs typeface="Verdana"/>
              </a:rPr>
              <a:t>в  Посад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84" name="object 15"/>
          <p:cNvSpPr txBox="1"/>
          <p:nvPr/>
        </p:nvSpPr>
        <p:spPr>
          <a:xfrm>
            <a:off x="2704459" y="2950721"/>
            <a:ext cx="308963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С</a:t>
            </a:r>
            <a:r>
              <a:rPr sz="600" spc="-9" dirty="0">
                <a:latin typeface="Verdana"/>
                <a:cs typeface="Verdana"/>
              </a:rPr>
              <a:t>а</a:t>
            </a:r>
            <a:r>
              <a:rPr sz="600" spc="-4" dirty="0">
                <a:latin typeface="Verdana"/>
                <a:cs typeface="Verdana"/>
              </a:rPr>
              <a:t>в</a:t>
            </a:r>
            <a:r>
              <a:rPr sz="600" spc="-9" dirty="0">
                <a:latin typeface="Verdana"/>
                <a:cs typeface="Verdana"/>
              </a:rPr>
              <a:t>и</a:t>
            </a:r>
            <a:r>
              <a:rPr sz="600" spc="-4" dirty="0">
                <a:latin typeface="Verdana"/>
                <a:cs typeface="Verdana"/>
              </a:rPr>
              <a:t>но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86" name="object 16"/>
          <p:cNvSpPr txBox="1"/>
          <p:nvPr/>
        </p:nvSpPr>
        <p:spPr>
          <a:xfrm>
            <a:off x="2314833" y="2587307"/>
            <a:ext cx="368692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4" dirty="0">
                <a:latin typeface="Verdana"/>
                <a:cs typeface="Verdana"/>
              </a:rPr>
              <a:t>Лежнево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87" name="object 17"/>
          <p:cNvSpPr txBox="1"/>
          <p:nvPr/>
        </p:nvSpPr>
        <p:spPr>
          <a:xfrm>
            <a:off x="3571085" y="3015689"/>
            <a:ext cx="205794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9" dirty="0">
                <a:latin typeface="Verdana"/>
                <a:cs typeface="Verdana"/>
              </a:rPr>
              <a:t>Ю</a:t>
            </a:r>
            <a:r>
              <a:rPr sz="600" spc="-4" dirty="0">
                <a:latin typeface="Verdana"/>
                <a:cs typeface="Verdana"/>
              </a:rPr>
              <a:t>жа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88" name="object 18"/>
          <p:cNvSpPr txBox="1"/>
          <p:nvPr/>
        </p:nvSpPr>
        <p:spPr>
          <a:xfrm>
            <a:off x="3868202" y="2154767"/>
            <a:ext cx="167242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4" dirty="0">
                <a:latin typeface="Verdana"/>
                <a:cs typeface="Verdana"/>
              </a:rPr>
              <a:t>Л</a:t>
            </a:r>
            <a:r>
              <a:rPr sz="600" spc="-9" dirty="0">
                <a:latin typeface="Verdana"/>
                <a:cs typeface="Verdana"/>
              </a:rPr>
              <a:t>у</a:t>
            </a:r>
            <a:r>
              <a:rPr sz="600" spc="-4" dirty="0">
                <a:latin typeface="Verdana"/>
                <a:cs typeface="Verdana"/>
              </a:rPr>
              <a:t>х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0" name="object 19"/>
          <p:cNvSpPr txBox="1"/>
          <p:nvPr/>
        </p:nvSpPr>
        <p:spPr>
          <a:xfrm>
            <a:off x="3113656" y="1970921"/>
            <a:ext cx="349144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9" dirty="0">
                <a:latin typeface="Verdana"/>
                <a:cs typeface="Verdana"/>
              </a:rPr>
              <a:t>Родники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1" name="object 20"/>
          <p:cNvSpPr txBox="1"/>
          <p:nvPr/>
        </p:nvSpPr>
        <p:spPr>
          <a:xfrm>
            <a:off x="2651038" y="1455482"/>
            <a:ext cx="457743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П</a:t>
            </a:r>
            <a:r>
              <a:rPr sz="600" spc="-9" dirty="0">
                <a:latin typeface="Verdana"/>
                <a:cs typeface="Verdana"/>
              </a:rPr>
              <a:t>ри</a:t>
            </a:r>
            <a:r>
              <a:rPr sz="600" spc="-4" dirty="0">
                <a:latin typeface="Verdana"/>
                <a:cs typeface="Verdana"/>
              </a:rPr>
              <a:t>в</a:t>
            </a:r>
            <a:r>
              <a:rPr sz="600" spc="-9" dirty="0">
                <a:latin typeface="Verdana"/>
                <a:cs typeface="Verdana"/>
              </a:rPr>
              <a:t>ол</a:t>
            </a:r>
            <a:r>
              <a:rPr sz="600" spc="-4" dirty="0">
                <a:latin typeface="Verdana"/>
                <a:cs typeface="Verdana"/>
              </a:rPr>
              <a:t>ж</a:t>
            </a:r>
            <a:r>
              <a:rPr sz="600" spc="-9" dirty="0">
                <a:latin typeface="Verdana"/>
                <a:cs typeface="Verdana"/>
              </a:rPr>
              <a:t>с</a:t>
            </a:r>
            <a:r>
              <a:rPr sz="600" spc="-4" dirty="0">
                <a:latin typeface="Verdana"/>
                <a:cs typeface="Verdana"/>
              </a:rPr>
              <a:t>к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2" name="object 21"/>
          <p:cNvSpPr txBox="1"/>
          <p:nvPr/>
        </p:nvSpPr>
        <p:spPr>
          <a:xfrm>
            <a:off x="3383417" y="2585889"/>
            <a:ext cx="262266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П</a:t>
            </a:r>
            <a:r>
              <a:rPr sz="600" spc="-9" dirty="0">
                <a:latin typeface="Verdana"/>
                <a:cs typeface="Verdana"/>
              </a:rPr>
              <a:t>ал</a:t>
            </a:r>
            <a:r>
              <a:rPr sz="600" spc="4" dirty="0">
                <a:latin typeface="Verdana"/>
                <a:cs typeface="Verdana"/>
              </a:rPr>
              <a:t>е</a:t>
            </a:r>
            <a:r>
              <a:rPr sz="600" spc="-4" dirty="0">
                <a:latin typeface="Verdana"/>
                <a:cs typeface="Verdana"/>
              </a:rPr>
              <a:t>х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3" name="object 22"/>
          <p:cNvSpPr txBox="1"/>
          <p:nvPr/>
        </p:nvSpPr>
        <p:spPr>
          <a:xfrm>
            <a:off x="2425587" y="1680717"/>
            <a:ext cx="412132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Ф</a:t>
            </a:r>
            <a:r>
              <a:rPr sz="600" spc="-13" dirty="0">
                <a:latin typeface="Verdana"/>
                <a:cs typeface="Verdana"/>
              </a:rPr>
              <a:t>у</a:t>
            </a:r>
            <a:r>
              <a:rPr sz="600" spc="-9" dirty="0">
                <a:latin typeface="Verdana"/>
                <a:cs typeface="Verdana"/>
              </a:rPr>
              <a:t>рм</a:t>
            </a:r>
            <a:r>
              <a:rPr sz="600" dirty="0">
                <a:latin typeface="Verdana"/>
                <a:cs typeface="Verdana"/>
              </a:rPr>
              <a:t>а</a:t>
            </a:r>
            <a:r>
              <a:rPr sz="600" spc="-4" dirty="0">
                <a:latin typeface="Verdana"/>
                <a:cs typeface="Verdana"/>
              </a:rPr>
              <a:t>н</a:t>
            </a:r>
            <a:r>
              <a:rPr sz="600" spc="-9" dirty="0">
                <a:latin typeface="Verdana"/>
                <a:cs typeface="Verdana"/>
              </a:rPr>
              <a:t>о</a:t>
            </a:r>
            <a:r>
              <a:rPr sz="600" spc="-4" dirty="0">
                <a:latin typeface="Verdana"/>
                <a:cs typeface="Verdana"/>
              </a:rPr>
              <a:t>в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4" name="object 23"/>
          <p:cNvSpPr txBox="1"/>
          <p:nvPr/>
        </p:nvSpPr>
        <p:spPr>
          <a:xfrm>
            <a:off x="4054555" y="2389664"/>
            <a:ext cx="356202" cy="195344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35064" marR="4453" indent="-24489">
              <a:spcBef>
                <a:spcPts val="83"/>
              </a:spcBef>
            </a:pPr>
            <a:r>
              <a:rPr sz="600" spc="-4" dirty="0">
                <a:latin typeface="Verdana"/>
                <a:cs typeface="Verdana"/>
              </a:rPr>
              <a:t>Ве</a:t>
            </a:r>
            <a:r>
              <a:rPr sz="600" spc="-9" dirty="0">
                <a:latin typeface="Verdana"/>
                <a:cs typeface="Verdana"/>
              </a:rPr>
              <a:t>рх</a:t>
            </a:r>
            <a:r>
              <a:rPr sz="600" spc="-4" dirty="0">
                <a:latin typeface="Verdana"/>
                <a:cs typeface="Verdana"/>
              </a:rPr>
              <a:t>н</a:t>
            </a:r>
            <a:r>
              <a:rPr sz="600" spc="-9" dirty="0">
                <a:latin typeface="Verdana"/>
                <a:cs typeface="Verdana"/>
              </a:rPr>
              <a:t>и</a:t>
            </a:r>
            <a:r>
              <a:rPr sz="600" spc="-4" dirty="0">
                <a:latin typeface="Verdana"/>
                <a:cs typeface="Verdana"/>
              </a:rPr>
              <a:t>й  Ландех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5" name="object 24"/>
          <p:cNvSpPr txBox="1"/>
          <p:nvPr/>
        </p:nvSpPr>
        <p:spPr>
          <a:xfrm>
            <a:off x="3327389" y="1738762"/>
            <a:ext cx="292673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4" dirty="0">
                <a:latin typeface="Verdana"/>
                <a:cs typeface="Verdana"/>
              </a:rPr>
              <a:t>В</a:t>
            </a:r>
            <a:r>
              <a:rPr sz="600" spc="-9" dirty="0">
                <a:latin typeface="Verdana"/>
                <a:cs typeface="Verdana"/>
              </a:rPr>
              <a:t>ичу</a:t>
            </a:r>
            <a:r>
              <a:rPr sz="600" spc="-13" dirty="0">
                <a:latin typeface="Verdana"/>
                <a:cs typeface="Verdana"/>
              </a:rPr>
              <a:t>г</a:t>
            </a:r>
            <a:r>
              <a:rPr sz="600" spc="-4" dirty="0">
                <a:latin typeface="Verdana"/>
                <a:cs typeface="Verdana"/>
              </a:rPr>
              <a:t>а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8" name="object 25"/>
          <p:cNvSpPr txBox="1"/>
          <p:nvPr/>
        </p:nvSpPr>
        <p:spPr>
          <a:xfrm>
            <a:off x="3748303" y="1525929"/>
            <a:ext cx="380095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9" dirty="0">
                <a:latin typeface="Verdana"/>
                <a:cs typeface="Verdana"/>
              </a:rPr>
              <a:t>Ки</a:t>
            </a:r>
            <a:r>
              <a:rPr sz="600" spc="-4" dirty="0">
                <a:latin typeface="Verdana"/>
                <a:cs typeface="Verdana"/>
              </a:rPr>
              <a:t>неш</a:t>
            </a:r>
            <a:r>
              <a:rPr sz="600" spc="-9" dirty="0">
                <a:latin typeface="Verdana"/>
                <a:cs typeface="Verdana"/>
              </a:rPr>
              <a:t>м</a:t>
            </a:r>
            <a:r>
              <a:rPr sz="600" spc="-4" dirty="0">
                <a:latin typeface="Verdana"/>
                <a:cs typeface="Verdana"/>
              </a:rPr>
              <a:t>а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9" name="object 26"/>
          <p:cNvSpPr txBox="1"/>
          <p:nvPr/>
        </p:nvSpPr>
        <p:spPr>
          <a:xfrm>
            <a:off x="4200519" y="2778028"/>
            <a:ext cx="341543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П</a:t>
            </a:r>
            <a:r>
              <a:rPr sz="600" spc="-4" dirty="0">
                <a:latin typeface="Verdana"/>
                <a:cs typeface="Verdana"/>
              </a:rPr>
              <a:t>естя</a:t>
            </a:r>
            <a:r>
              <a:rPr sz="600" spc="-9" dirty="0">
                <a:latin typeface="Verdana"/>
                <a:cs typeface="Verdana"/>
              </a:rPr>
              <a:t>к</a:t>
            </a:r>
            <a:r>
              <a:rPr sz="600" spc="-4" dirty="0">
                <a:latin typeface="Verdana"/>
                <a:cs typeface="Verdana"/>
              </a:rPr>
              <a:t>и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00" name="object 27"/>
          <p:cNvSpPr txBox="1"/>
          <p:nvPr/>
        </p:nvSpPr>
        <p:spPr>
          <a:xfrm>
            <a:off x="4212260" y="1711147"/>
            <a:ext cx="375207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9" dirty="0">
                <a:latin typeface="Verdana"/>
                <a:cs typeface="Verdana"/>
              </a:rPr>
              <a:t>Юрь</a:t>
            </a:r>
            <a:r>
              <a:rPr sz="600" spc="4" dirty="0">
                <a:latin typeface="Verdana"/>
                <a:cs typeface="Verdana"/>
              </a:rPr>
              <a:t>е</a:t>
            </a:r>
            <a:r>
              <a:rPr sz="600" spc="-4" dirty="0">
                <a:latin typeface="Verdana"/>
                <a:cs typeface="Verdana"/>
              </a:rPr>
              <a:t>вец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01" name="object 28"/>
          <p:cNvSpPr txBox="1"/>
          <p:nvPr/>
        </p:nvSpPr>
        <p:spPr>
          <a:xfrm>
            <a:off x="4467651" y="2276362"/>
            <a:ext cx="275297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П</a:t>
            </a:r>
            <a:r>
              <a:rPr sz="600" spc="-9" dirty="0">
                <a:latin typeface="Verdana"/>
                <a:cs typeface="Verdana"/>
              </a:rPr>
              <a:t>уч</a:t>
            </a:r>
            <a:r>
              <a:rPr sz="600" spc="-4" dirty="0">
                <a:latin typeface="Verdana"/>
                <a:cs typeface="Verdana"/>
              </a:rPr>
              <a:t>еж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02" name="object 29"/>
          <p:cNvSpPr/>
          <p:nvPr/>
        </p:nvSpPr>
        <p:spPr>
          <a:xfrm>
            <a:off x="2396076" y="2187037"/>
            <a:ext cx="285396" cy="2694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37" name="Прямая соединительная линия 136"/>
          <p:cNvCxnSpPr>
            <a:endCxn id="102" idx="2"/>
          </p:cNvCxnSpPr>
          <p:nvPr/>
        </p:nvCxnSpPr>
        <p:spPr>
          <a:xfrm flipH="1" flipV="1">
            <a:off x="2538774" y="2456519"/>
            <a:ext cx="3041338" cy="3852801"/>
          </a:xfrm>
          <a:prstGeom prst="line">
            <a:avLst/>
          </a:prstGeom>
          <a:ln w="28575">
            <a:solidFill>
              <a:srgbClr val="00C86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endCxn id="102" idx="0"/>
          </p:cNvCxnSpPr>
          <p:nvPr/>
        </p:nvCxnSpPr>
        <p:spPr>
          <a:xfrm flipH="1">
            <a:off x="2538774" y="1988840"/>
            <a:ext cx="3041338" cy="198197"/>
          </a:xfrm>
          <a:prstGeom prst="line">
            <a:avLst/>
          </a:prstGeom>
          <a:ln w="28575">
            <a:solidFill>
              <a:srgbClr val="00C86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580112" y="1988840"/>
            <a:ext cx="3384376" cy="432048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5580112" y="4149080"/>
            <a:ext cx="338437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bject 34"/>
          <p:cNvSpPr/>
          <p:nvPr/>
        </p:nvSpPr>
        <p:spPr>
          <a:xfrm>
            <a:off x="5039703" y="3429000"/>
            <a:ext cx="1260489" cy="1387702"/>
          </a:xfrm>
          <a:custGeom>
            <a:avLst/>
            <a:gdLst/>
            <a:ahLst/>
            <a:cxnLst/>
            <a:rect l="l" t="t" r="r" b="b"/>
            <a:pathLst>
              <a:path w="1209040" h="1339850">
                <a:moveTo>
                  <a:pt x="1039367" y="1339596"/>
                </a:moveTo>
                <a:lnTo>
                  <a:pt x="0" y="146304"/>
                </a:lnTo>
                <a:lnTo>
                  <a:pt x="169164" y="0"/>
                </a:lnTo>
                <a:lnTo>
                  <a:pt x="1208532" y="1191767"/>
                </a:lnTo>
                <a:lnTo>
                  <a:pt x="1039367" y="1339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object 36"/>
          <p:cNvSpPr/>
          <p:nvPr/>
        </p:nvSpPr>
        <p:spPr>
          <a:xfrm>
            <a:off x="5158681" y="3555312"/>
            <a:ext cx="1004285" cy="1145676"/>
          </a:xfrm>
          <a:custGeom>
            <a:avLst/>
            <a:gdLst/>
            <a:ahLst/>
            <a:cxnLst/>
            <a:rect l="l" t="t" r="r" b="b"/>
            <a:pathLst>
              <a:path w="963295" h="1106170">
                <a:moveTo>
                  <a:pt x="18287" y="95250"/>
                </a:moveTo>
                <a:lnTo>
                  <a:pt x="0" y="73660"/>
                </a:lnTo>
                <a:lnTo>
                  <a:pt x="85344" y="0"/>
                </a:lnTo>
                <a:lnTo>
                  <a:pt x="103632" y="20320"/>
                </a:lnTo>
                <a:lnTo>
                  <a:pt x="51816" y="64770"/>
                </a:lnTo>
                <a:lnTo>
                  <a:pt x="141393" y="64770"/>
                </a:lnTo>
                <a:lnTo>
                  <a:pt x="152400" y="77470"/>
                </a:lnTo>
                <a:lnTo>
                  <a:pt x="149507" y="80010"/>
                </a:lnTo>
                <a:lnTo>
                  <a:pt x="105156" y="80010"/>
                </a:lnTo>
                <a:lnTo>
                  <a:pt x="18287" y="95250"/>
                </a:lnTo>
                <a:close/>
              </a:path>
              <a:path w="963295" h="1106170">
                <a:moveTo>
                  <a:pt x="141393" y="64770"/>
                </a:moveTo>
                <a:lnTo>
                  <a:pt x="51816" y="64770"/>
                </a:lnTo>
                <a:lnTo>
                  <a:pt x="132587" y="54610"/>
                </a:lnTo>
                <a:lnTo>
                  <a:pt x="141393" y="64770"/>
                </a:lnTo>
                <a:close/>
              </a:path>
              <a:path w="963295" h="1106170">
                <a:moveTo>
                  <a:pt x="67056" y="152400"/>
                </a:moveTo>
                <a:lnTo>
                  <a:pt x="48767" y="130810"/>
                </a:lnTo>
                <a:lnTo>
                  <a:pt x="105156" y="80010"/>
                </a:lnTo>
                <a:lnTo>
                  <a:pt x="149507" y="80010"/>
                </a:lnTo>
                <a:lnTo>
                  <a:pt x="67056" y="152400"/>
                </a:lnTo>
                <a:close/>
              </a:path>
              <a:path w="963295" h="1106170">
                <a:moveTo>
                  <a:pt x="154359" y="156210"/>
                </a:moveTo>
                <a:lnTo>
                  <a:pt x="108203" y="156210"/>
                </a:lnTo>
                <a:lnTo>
                  <a:pt x="111251" y="154940"/>
                </a:lnTo>
                <a:lnTo>
                  <a:pt x="115824" y="153670"/>
                </a:lnTo>
                <a:lnTo>
                  <a:pt x="120396" y="149860"/>
                </a:lnTo>
                <a:lnTo>
                  <a:pt x="126492" y="146050"/>
                </a:lnTo>
                <a:lnTo>
                  <a:pt x="134112" y="140970"/>
                </a:lnTo>
                <a:lnTo>
                  <a:pt x="140208" y="134620"/>
                </a:lnTo>
                <a:lnTo>
                  <a:pt x="143256" y="133350"/>
                </a:lnTo>
                <a:lnTo>
                  <a:pt x="147828" y="130810"/>
                </a:lnTo>
                <a:lnTo>
                  <a:pt x="155448" y="123190"/>
                </a:lnTo>
                <a:lnTo>
                  <a:pt x="182048" y="153670"/>
                </a:lnTo>
                <a:lnTo>
                  <a:pt x="156972" y="153670"/>
                </a:lnTo>
                <a:lnTo>
                  <a:pt x="154359" y="156210"/>
                </a:lnTo>
                <a:close/>
              </a:path>
              <a:path w="963295" h="1106170">
                <a:moveTo>
                  <a:pt x="120396" y="180340"/>
                </a:moveTo>
                <a:lnTo>
                  <a:pt x="94487" y="180340"/>
                </a:lnTo>
                <a:lnTo>
                  <a:pt x="86867" y="173990"/>
                </a:lnTo>
                <a:lnTo>
                  <a:pt x="85344" y="171450"/>
                </a:lnTo>
                <a:lnTo>
                  <a:pt x="80772" y="167640"/>
                </a:lnTo>
                <a:lnTo>
                  <a:pt x="79248" y="163830"/>
                </a:lnTo>
                <a:lnTo>
                  <a:pt x="77724" y="163830"/>
                </a:lnTo>
                <a:lnTo>
                  <a:pt x="77724" y="162560"/>
                </a:lnTo>
                <a:lnTo>
                  <a:pt x="94487" y="148590"/>
                </a:lnTo>
                <a:lnTo>
                  <a:pt x="94487" y="149860"/>
                </a:lnTo>
                <a:lnTo>
                  <a:pt x="96012" y="149860"/>
                </a:lnTo>
                <a:lnTo>
                  <a:pt x="96012" y="152400"/>
                </a:lnTo>
                <a:lnTo>
                  <a:pt x="97535" y="152400"/>
                </a:lnTo>
                <a:lnTo>
                  <a:pt x="97535" y="153670"/>
                </a:lnTo>
                <a:lnTo>
                  <a:pt x="99060" y="154940"/>
                </a:lnTo>
                <a:lnTo>
                  <a:pt x="100583" y="154940"/>
                </a:lnTo>
                <a:lnTo>
                  <a:pt x="102108" y="156210"/>
                </a:lnTo>
                <a:lnTo>
                  <a:pt x="154359" y="156210"/>
                </a:lnTo>
                <a:lnTo>
                  <a:pt x="147828" y="162560"/>
                </a:lnTo>
                <a:lnTo>
                  <a:pt x="144780" y="163830"/>
                </a:lnTo>
                <a:lnTo>
                  <a:pt x="132587" y="172720"/>
                </a:lnTo>
                <a:lnTo>
                  <a:pt x="128016" y="176530"/>
                </a:lnTo>
                <a:lnTo>
                  <a:pt x="123444" y="177800"/>
                </a:lnTo>
                <a:lnTo>
                  <a:pt x="120396" y="180340"/>
                </a:lnTo>
                <a:close/>
              </a:path>
              <a:path w="963295" h="1106170">
                <a:moveTo>
                  <a:pt x="140208" y="236220"/>
                </a:moveTo>
                <a:lnTo>
                  <a:pt x="121919" y="214630"/>
                </a:lnTo>
                <a:lnTo>
                  <a:pt x="172212" y="171450"/>
                </a:lnTo>
                <a:lnTo>
                  <a:pt x="156972" y="153670"/>
                </a:lnTo>
                <a:lnTo>
                  <a:pt x="182048" y="153670"/>
                </a:lnTo>
                <a:lnTo>
                  <a:pt x="204216" y="179070"/>
                </a:lnTo>
                <a:lnTo>
                  <a:pt x="140208" y="236220"/>
                </a:lnTo>
                <a:close/>
              </a:path>
              <a:path w="963295" h="1106170">
                <a:moveTo>
                  <a:pt x="112776" y="182880"/>
                </a:moveTo>
                <a:lnTo>
                  <a:pt x="100583" y="182880"/>
                </a:lnTo>
                <a:lnTo>
                  <a:pt x="97535" y="180340"/>
                </a:lnTo>
                <a:lnTo>
                  <a:pt x="117348" y="180340"/>
                </a:lnTo>
                <a:lnTo>
                  <a:pt x="112776" y="182880"/>
                </a:lnTo>
                <a:close/>
              </a:path>
              <a:path w="963295" h="1106170">
                <a:moveTo>
                  <a:pt x="227076" y="238760"/>
                </a:moveTo>
                <a:lnTo>
                  <a:pt x="184403" y="238760"/>
                </a:lnTo>
                <a:lnTo>
                  <a:pt x="193548" y="232410"/>
                </a:lnTo>
                <a:lnTo>
                  <a:pt x="199644" y="229870"/>
                </a:lnTo>
                <a:lnTo>
                  <a:pt x="207264" y="223520"/>
                </a:lnTo>
                <a:lnTo>
                  <a:pt x="208787" y="220980"/>
                </a:lnTo>
                <a:lnTo>
                  <a:pt x="211835" y="218440"/>
                </a:lnTo>
                <a:lnTo>
                  <a:pt x="216408" y="215900"/>
                </a:lnTo>
                <a:lnTo>
                  <a:pt x="219456" y="212090"/>
                </a:lnTo>
                <a:lnTo>
                  <a:pt x="224028" y="209550"/>
                </a:lnTo>
                <a:lnTo>
                  <a:pt x="228600" y="205740"/>
                </a:lnTo>
                <a:lnTo>
                  <a:pt x="256309" y="237490"/>
                </a:lnTo>
                <a:lnTo>
                  <a:pt x="230124" y="237490"/>
                </a:lnTo>
                <a:lnTo>
                  <a:pt x="227076" y="238760"/>
                </a:lnTo>
                <a:close/>
              </a:path>
              <a:path w="963295" h="1106170">
                <a:moveTo>
                  <a:pt x="185928" y="264160"/>
                </a:moveTo>
                <a:lnTo>
                  <a:pt x="169164" y="264160"/>
                </a:lnTo>
                <a:lnTo>
                  <a:pt x="167640" y="262890"/>
                </a:lnTo>
                <a:lnTo>
                  <a:pt x="164592" y="261620"/>
                </a:lnTo>
                <a:lnTo>
                  <a:pt x="156972" y="255270"/>
                </a:lnTo>
                <a:lnTo>
                  <a:pt x="155448" y="252730"/>
                </a:lnTo>
                <a:lnTo>
                  <a:pt x="149351" y="246380"/>
                </a:lnTo>
                <a:lnTo>
                  <a:pt x="166116" y="231140"/>
                </a:lnTo>
                <a:lnTo>
                  <a:pt x="166116" y="232410"/>
                </a:lnTo>
                <a:lnTo>
                  <a:pt x="167640" y="232410"/>
                </a:lnTo>
                <a:lnTo>
                  <a:pt x="167640" y="233680"/>
                </a:lnTo>
                <a:lnTo>
                  <a:pt x="169164" y="233680"/>
                </a:lnTo>
                <a:lnTo>
                  <a:pt x="169164" y="236220"/>
                </a:lnTo>
                <a:lnTo>
                  <a:pt x="170687" y="236220"/>
                </a:lnTo>
                <a:lnTo>
                  <a:pt x="170687" y="237490"/>
                </a:lnTo>
                <a:lnTo>
                  <a:pt x="172212" y="237490"/>
                </a:lnTo>
                <a:lnTo>
                  <a:pt x="173735" y="238760"/>
                </a:lnTo>
                <a:lnTo>
                  <a:pt x="227076" y="238760"/>
                </a:lnTo>
                <a:lnTo>
                  <a:pt x="224028" y="240030"/>
                </a:lnTo>
                <a:lnTo>
                  <a:pt x="219456" y="245110"/>
                </a:lnTo>
                <a:lnTo>
                  <a:pt x="216408" y="246380"/>
                </a:lnTo>
                <a:lnTo>
                  <a:pt x="210312" y="252730"/>
                </a:lnTo>
                <a:lnTo>
                  <a:pt x="196596" y="261620"/>
                </a:lnTo>
                <a:lnTo>
                  <a:pt x="192024" y="262890"/>
                </a:lnTo>
                <a:lnTo>
                  <a:pt x="188976" y="262890"/>
                </a:lnTo>
                <a:lnTo>
                  <a:pt x="185928" y="264160"/>
                </a:lnTo>
                <a:close/>
              </a:path>
              <a:path w="963295" h="1106170">
                <a:moveTo>
                  <a:pt x="211835" y="317500"/>
                </a:moveTo>
                <a:lnTo>
                  <a:pt x="195072" y="297180"/>
                </a:lnTo>
                <a:lnTo>
                  <a:pt x="243840" y="254000"/>
                </a:lnTo>
                <a:lnTo>
                  <a:pt x="230124" y="237490"/>
                </a:lnTo>
                <a:lnTo>
                  <a:pt x="256309" y="237490"/>
                </a:lnTo>
                <a:lnTo>
                  <a:pt x="277367" y="261620"/>
                </a:lnTo>
                <a:lnTo>
                  <a:pt x="211835" y="317500"/>
                </a:lnTo>
                <a:close/>
              </a:path>
              <a:path w="963295" h="1106170">
                <a:moveTo>
                  <a:pt x="246887" y="358140"/>
                </a:moveTo>
                <a:lnTo>
                  <a:pt x="228600" y="336550"/>
                </a:lnTo>
                <a:lnTo>
                  <a:pt x="294132" y="281940"/>
                </a:lnTo>
                <a:lnTo>
                  <a:pt x="310896" y="300990"/>
                </a:lnTo>
                <a:lnTo>
                  <a:pt x="289560" y="321310"/>
                </a:lnTo>
                <a:lnTo>
                  <a:pt x="298288" y="332740"/>
                </a:lnTo>
                <a:lnTo>
                  <a:pt x="274319" y="332740"/>
                </a:lnTo>
                <a:lnTo>
                  <a:pt x="246887" y="358140"/>
                </a:lnTo>
                <a:close/>
              </a:path>
              <a:path w="963295" h="1106170">
                <a:moveTo>
                  <a:pt x="341185" y="335280"/>
                </a:moveTo>
                <a:lnTo>
                  <a:pt x="300228" y="335280"/>
                </a:lnTo>
                <a:lnTo>
                  <a:pt x="307086" y="331470"/>
                </a:lnTo>
                <a:lnTo>
                  <a:pt x="313944" y="328930"/>
                </a:lnTo>
                <a:lnTo>
                  <a:pt x="320802" y="328930"/>
                </a:lnTo>
                <a:lnTo>
                  <a:pt x="334494" y="331470"/>
                </a:lnTo>
                <a:lnTo>
                  <a:pt x="341185" y="335280"/>
                </a:lnTo>
                <a:close/>
              </a:path>
              <a:path w="963295" h="1106170">
                <a:moveTo>
                  <a:pt x="325231" y="422910"/>
                </a:moveTo>
                <a:lnTo>
                  <a:pt x="316992" y="422910"/>
                </a:lnTo>
                <a:lnTo>
                  <a:pt x="308991" y="421640"/>
                </a:lnTo>
                <a:lnTo>
                  <a:pt x="276034" y="389890"/>
                </a:lnTo>
                <a:lnTo>
                  <a:pt x="272796" y="375920"/>
                </a:lnTo>
                <a:lnTo>
                  <a:pt x="273629" y="368300"/>
                </a:lnTo>
                <a:lnTo>
                  <a:pt x="276034" y="359410"/>
                </a:lnTo>
                <a:lnTo>
                  <a:pt x="279868" y="353060"/>
                </a:lnTo>
                <a:lnTo>
                  <a:pt x="284987" y="345440"/>
                </a:lnTo>
                <a:lnTo>
                  <a:pt x="274319" y="332740"/>
                </a:lnTo>
                <a:lnTo>
                  <a:pt x="298288" y="332740"/>
                </a:lnTo>
                <a:lnTo>
                  <a:pt x="300228" y="335280"/>
                </a:lnTo>
                <a:lnTo>
                  <a:pt x="341185" y="335280"/>
                </a:lnTo>
                <a:lnTo>
                  <a:pt x="347591" y="339090"/>
                </a:lnTo>
                <a:lnTo>
                  <a:pt x="353567" y="345440"/>
                </a:lnTo>
                <a:lnTo>
                  <a:pt x="358711" y="353060"/>
                </a:lnTo>
                <a:lnTo>
                  <a:pt x="321564" y="353060"/>
                </a:lnTo>
                <a:lnTo>
                  <a:pt x="315467" y="355600"/>
                </a:lnTo>
                <a:lnTo>
                  <a:pt x="307848" y="361950"/>
                </a:lnTo>
                <a:lnTo>
                  <a:pt x="303276" y="364490"/>
                </a:lnTo>
                <a:lnTo>
                  <a:pt x="301751" y="368300"/>
                </a:lnTo>
                <a:lnTo>
                  <a:pt x="298703" y="370840"/>
                </a:lnTo>
                <a:lnTo>
                  <a:pt x="295656" y="377190"/>
                </a:lnTo>
                <a:lnTo>
                  <a:pt x="295656" y="386080"/>
                </a:lnTo>
                <a:lnTo>
                  <a:pt x="298703" y="391160"/>
                </a:lnTo>
                <a:lnTo>
                  <a:pt x="300228" y="392430"/>
                </a:lnTo>
                <a:lnTo>
                  <a:pt x="301751" y="396240"/>
                </a:lnTo>
                <a:lnTo>
                  <a:pt x="303276" y="396240"/>
                </a:lnTo>
                <a:lnTo>
                  <a:pt x="304800" y="397510"/>
                </a:lnTo>
                <a:lnTo>
                  <a:pt x="307848" y="398780"/>
                </a:lnTo>
                <a:lnTo>
                  <a:pt x="360695" y="398780"/>
                </a:lnTo>
                <a:lnTo>
                  <a:pt x="357425" y="403860"/>
                </a:lnTo>
                <a:lnTo>
                  <a:pt x="350519" y="411480"/>
                </a:lnTo>
                <a:lnTo>
                  <a:pt x="342280" y="416560"/>
                </a:lnTo>
                <a:lnTo>
                  <a:pt x="333756" y="420370"/>
                </a:lnTo>
                <a:lnTo>
                  <a:pt x="325231" y="422910"/>
                </a:lnTo>
                <a:close/>
              </a:path>
              <a:path w="963295" h="1106170">
                <a:moveTo>
                  <a:pt x="360695" y="398780"/>
                </a:moveTo>
                <a:lnTo>
                  <a:pt x="318516" y="398780"/>
                </a:lnTo>
                <a:lnTo>
                  <a:pt x="320040" y="397510"/>
                </a:lnTo>
                <a:lnTo>
                  <a:pt x="323087" y="396240"/>
                </a:lnTo>
                <a:lnTo>
                  <a:pt x="338328" y="383540"/>
                </a:lnTo>
                <a:lnTo>
                  <a:pt x="342900" y="374650"/>
                </a:lnTo>
                <a:lnTo>
                  <a:pt x="342900" y="370840"/>
                </a:lnTo>
                <a:lnTo>
                  <a:pt x="344424" y="369570"/>
                </a:lnTo>
                <a:lnTo>
                  <a:pt x="344424" y="367030"/>
                </a:lnTo>
                <a:lnTo>
                  <a:pt x="342900" y="364490"/>
                </a:lnTo>
                <a:lnTo>
                  <a:pt x="342900" y="361950"/>
                </a:lnTo>
                <a:lnTo>
                  <a:pt x="339851" y="359410"/>
                </a:lnTo>
                <a:lnTo>
                  <a:pt x="338328" y="355600"/>
                </a:lnTo>
                <a:lnTo>
                  <a:pt x="335280" y="354330"/>
                </a:lnTo>
                <a:lnTo>
                  <a:pt x="333756" y="354330"/>
                </a:lnTo>
                <a:lnTo>
                  <a:pt x="332232" y="353060"/>
                </a:lnTo>
                <a:lnTo>
                  <a:pt x="358711" y="353060"/>
                </a:lnTo>
                <a:lnTo>
                  <a:pt x="359568" y="354330"/>
                </a:lnTo>
                <a:lnTo>
                  <a:pt x="363855" y="363220"/>
                </a:lnTo>
                <a:lnTo>
                  <a:pt x="366426" y="370840"/>
                </a:lnTo>
                <a:lnTo>
                  <a:pt x="367283" y="381000"/>
                </a:lnTo>
                <a:lnTo>
                  <a:pt x="365521" y="388620"/>
                </a:lnTo>
                <a:lnTo>
                  <a:pt x="362331" y="396240"/>
                </a:lnTo>
                <a:lnTo>
                  <a:pt x="360695" y="398780"/>
                </a:lnTo>
                <a:close/>
              </a:path>
              <a:path w="963295" h="1106170">
                <a:moveTo>
                  <a:pt x="382524" y="505460"/>
                </a:moveTo>
                <a:lnTo>
                  <a:pt x="377951" y="504190"/>
                </a:lnTo>
                <a:lnTo>
                  <a:pt x="368808" y="497840"/>
                </a:lnTo>
                <a:lnTo>
                  <a:pt x="365760" y="496570"/>
                </a:lnTo>
                <a:lnTo>
                  <a:pt x="361187" y="491490"/>
                </a:lnTo>
                <a:lnTo>
                  <a:pt x="358140" y="487680"/>
                </a:lnTo>
                <a:lnTo>
                  <a:pt x="353567" y="482600"/>
                </a:lnTo>
                <a:lnTo>
                  <a:pt x="348996" y="476250"/>
                </a:lnTo>
                <a:lnTo>
                  <a:pt x="345948" y="469900"/>
                </a:lnTo>
                <a:lnTo>
                  <a:pt x="342900" y="459740"/>
                </a:lnTo>
                <a:lnTo>
                  <a:pt x="341376" y="453390"/>
                </a:lnTo>
                <a:lnTo>
                  <a:pt x="341376" y="447040"/>
                </a:lnTo>
                <a:lnTo>
                  <a:pt x="342900" y="440690"/>
                </a:lnTo>
                <a:lnTo>
                  <a:pt x="345948" y="436880"/>
                </a:lnTo>
                <a:lnTo>
                  <a:pt x="352044" y="424180"/>
                </a:lnTo>
                <a:lnTo>
                  <a:pt x="370332" y="411480"/>
                </a:lnTo>
                <a:lnTo>
                  <a:pt x="382524" y="407670"/>
                </a:lnTo>
                <a:lnTo>
                  <a:pt x="388619" y="407670"/>
                </a:lnTo>
                <a:lnTo>
                  <a:pt x="394716" y="408940"/>
                </a:lnTo>
                <a:lnTo>
                  <a:pt x="400812" y="408940"/>
                </a:lnTo>
                <a:lnTo>
                  <a:pt x="405383" y="412750"/>
                </a:lnTo>
                <a:lnTo>
                  <a:pt x="411480" y="415290"/>
                </a:lnTo>
                <a:lnTo>
                  <a:pt x="416051" y="419100"/>
                </a:lnTo>
                <a:lnTo>
                  <a:pt x="425196" y="427990"/>
                </a:lnTo>
                <a:lnTo>
                  <a:pt x="429768" y="434340"/>
                </a:lnTo>
                <a:lnTo>
                  <a:pt x="388619" y="434340"/>
                </a:lnTo>
                <a:lnTo>
                  <a:pt x="382524" y="436880"/>
                </a:lnTo>
                <a:lnTo>
                  <a:pt x="376428" y="440690"/>
                </a:lnTo>
                <a:lnTo>
                  <a:pt x="370332" y="447040"/>
                </a:lnTo>
                <a:lnTo>
                  <a:pt x="367283" y="452120"/>
                </a:lnTo>
                <a:lnTo>
                  <a:pt x="367283" y="458470"/>
                </a:lnTo>
                <a:lnTo>
                  <a:pt x="365760" y="464820"/>
                </a:lnTo>
                <a:lnTo>
                  <a:pt x="368808" y="469900"/>
                </a:lnTo>
                <a:lnTo>
                  <a:pt x="373380" y="474980"/>
                </a:lnTo>
                <a:lnTo>
                  <a:pt x="374903" y="477520"/>
                </a:lnTo>
                <a:lnTo>
                  <a:pt x="379476" y="482600"/>
                </a:lnTo>
                <a:lnTo>
                  <a:pt x="382524" y="483870"/>
                </a:lnTo>
                <a:lnTo>
                  <a:pt x="384048" y="483870"/>
                </a:lnTo>
                <a:lnTo>
                  <a:pt x="387096" y="485140"/>
                </a:lnTo>
                <a:lnTo>
                  <a:pt x="390144" y="485140"/>
                </a:lnTo>
                <a:lnTo>
                  <a:pt x="391667" y="487680"/>
                </a:lnTo>
                <a:lnTo>
                  <a:pt x="396240" y="487680"/>
                </a:lnTo>
                <a:lnTo>
                  <a:pt x="399287" y="490220"/>
                </a:lnTo>
                <a:lnTo>
                  <a:pt x="382524" y="505460"/>
                </a:lnTo>
                <a:close/>
              </a:path>
              <a:path w="963295" h="1106170">
                <a:moveTo>
                  <a:pt x="422148" y="469900"/>
                </a:moveTo>
                <a:lnTo>
                  <a:pt x="419100" y="467360"/>
                </a:lnTo>
                <a:lnTo>
                  <a:pt x="419100" y="458470"/>
                </a:lnTo>
                <a:lnTo>
                  <a:pt x="417576" y="457200"/>
                </a:lnTo>
                <a:lnTo>
                  <a:pt x="417576" y="452120"/>
                </a:lnTo>
                <a:lnTo>
                  <a:pt x="414528" y="447040"/>
                </a:lnTo>
                <a:lnTo>
                  <a:pt x="411480" y="440690"/>
                </a:lnTo>
                <a:lnTo>
                  <a:pt x="406908" y="436880"/>
                </a:lnTo>
                <a:lnTo>
                  <a:pt x="400812" y="434340"/>
                </a:lnTo>
                <a:lnTo>
                  <a:pt x="429768" y="434340"/>
                </a:lnTo>
                <a:lnTo>
                  <a:pt x="434340" y="440690"/>
                </a:lnTo>
                <a:lnTo>
                  <a:pt x="435864" y="445770"/>
                </a:lnTo>
                <a:lnTo>
                  <a:pt x="438912" y="450850"/>
                </a:lnTo>
                <a:lnTo>
                  <a:pt x="438912" y="454660"/>
                </a:lnTo>
                <a:lnTo>
                  <a:pt x="422148" y="469900"/>
                </a:lnTo>
                <a:close/>
              </a:path>
              <a:path w="963295" h="1106170">
                <a:moveTo>
                  <a:pt x="419100" y="553720"/>
                </a:moveTo>
                <a:lnTo>
                  <a:pt x="400812" y="534670"/>
                </a:lnTo>
                <a:lnTo>
                  <a:pt x="451103" y="490220"/>
                </a:lnTo>
                <a:lnTo>
                  <a:pt x="434340" y="469900"/>
                </a:lnTo>
                <a:lnTo>
                  <a:pt x="448056" y="458470"/>
                </a:lnTo>
                <a:lnTo>
                  <a:pt x="494728" y="511810"/>
                </a:lnTo>
                <a:lnTo>
                  <a:pt x="469392" y="511810"/>
                </a:lnTo>
                <a:lnTo>
                  <a:pt x="419100" y="553720"/>
                </a:lnTo>
                <a:close/>
              </a:path>
              <a:path w="963295" h="1106170">
                <a:moveTo>
                  <a:pt x="487680" y="530860"/>
                </a:moveTo>
                <a:lnTo>
                  <a:pt x="469392" y="511810"/>
                </a:lnTo>
                <a:lnTo>
                  <a:pt x="494728" y="511810"/>
                </a:lnTo>
                <a:lnTo>
                  <a:pt x="501396" y="519430"/>
                </a:lnTo>
                <a:lnTo>
                  <a:pt x="487680" y="530860"/>
                </a:lnTo>
                <a:close/>
              </a:path>
              <a:path w="963295" h="1106170">
                <a:moveTo>
                  <a:pt x="440435" y="627380"/>
                </a:moveTo>
                <a:lnTo>
                  <a:pt x="423672" y="605790"/>
                </a:lnTo>
                <a:lnTo>
                  <a:pt x="510540" y="529590"/>
                </a:lnTo>
                <a:lnTo>
                  <a:pt x="528828" y="551180"/>
                </a:lnTo>
                <a:lnTo>
                  <a:pt x="522732" y="557530"/>
                </a:lnTo>
                <a:lnTo>
                  <a:pt x="527303" y="557530"/>
                </a:lnTo>
                <a:lnTo>
                  <a:pt x="536448" y="560070"/>
                </a:lnTo>
                <a:lnTo>
                  <a:pt x="545592" y="566420"/>
                </a:lnTo>
                <a:lnTo>
                  <a:pt x="512064" y="566420"/>
                </a:lnTo>
                <a:lnTo>
                  <a:pt x="478535" y="593090"/>
                </a:lnTo>
                <a:lnTo>
                  <a:pt x="480060" y="595630"/>
                </a:lnTo>
                <a:lnTo>
                  <a:pt x="480060" y="596900"/>
                </a:lnTo>
                <a:lnTo>
                  <a:pt x="481583" y="599440"/>
                </a:lnTo>
                <a:lnTo>
                  <a:pt x="486156" y="604520"/>
                </a:lnTo>
                <a:lnTo>
                  <a:pt x="467867" y="604520"/>
                </a:lnTo>
                <a:lnTo>
                  <a:pt x="440435" y="627380"/>
                </a:lnTo>
                <a:close/>
              </a:path>
              <a:path w="963295" h="1106170">
                <a:moveTo>
                  <a:pt x="549459" y="612140"/>
                </a:moveTo>
                <a:lnTo>
                  <a:pt x="505967" y="612140"/>
                </a:lnTo>
                <a:lnTo>
                  <a:pt x="512064" y="609600"/>
                </a:lnTo>
                <a:lnTo>
                  <a:pt x="525780" y="598170"/>
                </a:lnTo>
                <a:lnTo>
                  <a:pt x="528828" y="593090"/>
                </a:lnTo>
                <a:lnTo>
                  <a:pt x="530351" y="589280"/>
                </a:lnTo>
                <a:lnTo>
                  <a:pt x="530351" y="584200"/>
                </a:lnTo>
                <a:lnTo>
                  <a:pt x="528828" y="579120"/>
                </a:lnTo>
                <a:lnTo>
                  <a:pt x="525780" y="574040"/>
                </a:lnTo>
                <a:lnTo>
                  <a:pt x="524256" y="572770"/>
                </a:lnTo>
                <a:lnTo>
                  <a:pt x="521208" y="571500"/>
                </a:lnTo>
                <a:lnTo>
                  <a:pt x="519683" y="568960"/>
                </a:lnTo>
                <a:lnTo>
                  <a:pt x="513587" y="566420"/>
                </a:lnTo>
                <a:lnTo>
                  <a:pt x="545592" y="566420"/>
                </a:lnTo>
                <a:lnTo>
                  <a:pt x="548640" y="571500"/>
                </a:lnTo>
                <a:lnTo>
                  <a:pt x="553259" y="576580"/>
                </a:lnTo>
                <a:lnTo>
                  <a:pt x="555879" y="582930"/>
                </a:lnTo>
                <a:lnTo>
                  <a:pt x="556784" y="590550"/>
                </a:lnTo>
                <a:lnTo>
                  <a:pt x="556260" y="596900"/>
                </a:lnTo>
                <a:lnTo>
                  <a:pt x="554259" y="603250"/>
                </a:lnTo>
                <a:lnTo>
                  <a:pt x="550545" y="610870"/>
                </a:lnTo>
                <a:lnTo>
                  <a:pt x="549459" y="612140"/>
                </a:lnTo>
                <a:close/>
              </a:path>
              <a:path w="963295" h="1106170">
                <a:moveTo>
                  <a:pt x="510540" y="637540"/>
                </a:moveTo>
                <a:lnTo>
                  <a:pt x="499872" y="637540"/>
                </a:lnTo>
                <a:lnTo>
                  <a:pt x="495300" y="636270"/>
                </a:lnTo>
                <a:lnTo>
                  <a:pt x="481583" y="628650"/>
                </a:lnTo>
                <a:lnTo>
                  <a:pt x="478535" y="624840"/>
                </a:lnTo>
                <a:lnTo>
                  <a:pt x="472440" y="618490"/>
                </a:lnTo>
                <a:lnTo>
                  <a:pt x="469392" y="612140"/>
                </a:lnTo>
                <a:lnTo>
                  <a:pt x="467867" y="607060"/>
                </a:lnTo>
                <a:lnTo>
                  <a:pt x="467867" y="604520"/>
                </a:lnTo>
                <a:lnTo>
                  <a:pt x="486156" y="604520"/>
                </a:lnTo>
                <a:lnTo>
                  <a:pt x="490728" y="609600"/>
                </a:lnTo>
                <a:lnTo>
                  <a:pt x="495300" y="612140"/>
                </a:lnTo>
                <a:lnTo>
                  <a:pt x="549459" y="612140"/>
                </a:lnTo>
                <a:lnTo>
                  <a:pt x="545116" y="617220"/>
                </a:lnTo>
                <a:lnTo>
                  <a:pt x="537972" y="624840"/>
                </a:lnTo>
                <a:lnTo>
                  <a:pt x="533400" y="628650"/>
                </a:lnTo>
                <a:lnTo>
                  <a:pt x="521208" y="635000"/>
                </a:lnTo>
                <a:lnTo>
                  <a:pt x="515112" y="636270"/>
                </a:lnTo>
                <a:lnTo>
                  <a:pt x="510540" y="637540"/>
                </a:lnTo>
                <a:close/>
              </a:path>
              <a:path w="963295" h="1106170">
                <a:moveTo>
                  <a:pt x="623824" y="669290"/>
                </a:moveTo>
                <a:lnTo>
                  <a:pt x="594360" y="669290"/>
                </a:lnTo>
                <a:lnTo>
                  <a:pt x="597408" y="666750"/>
                </a:lnTo>
                <a:lnTo>
                  <a:pt x="598932" y="662940"/>
                </a:lnTo>
                <a:lnTo>
                  <a:pt x="573024" y="631190"/>
                </a:lnTo>
                <a:lnTo>
                  <a:pt x="566928" y="628650"/>
                </a:lnTo>
                <a:lnTo>
                  <a:pt x="565403" y="627380"/>
                </a:lnTo>
                <a:lnTo>
                  <a:pt x="580644" y="613410"/>
                </a:lnTo>
                <a:lnTo>
                  <a:pt x="583692" y="614680"/>
                </a:lnTo>
                <a:lnTo>
                  <a:pt x="586740" y="618490"/>
                </a:lnTo>
                <a:lnTo>
                  <a:pt x="592835" y="622300"/>
                </a:lnTo>
                <a:lnTo>
                  <a:pt x="618363" y="652780"/>
                </a:lnTo>
                <a:lnTo>
                  <a:pt x="623316" y="666750"/>
                </a:lnTo>
                <a:lnTo>
                  <a:pt x="623824" y="669290"/>
                </a:lnTo>
                <a:close/>
              </a:path>
              <a:path w="963295" h="1106170">
                <a:moveTo>
                  <a:pt x="569976" y="726440"/>
                </a:moveTo>
                <a:lnTo>
                  <a:pt x="551687" y="706120"/>
                </a:lnTo>
                <a:lnTo>
                  <a:pt x="557783" y="701040"/>
                </a:lnTo>
                <a:lnTo>
                  <a:pt x="554735" y="701040"/>
                </a:lnTo>
                <a:lnTo>
                  <a:pt x="551687" y="698500"/>
                </a:lnTo>
                <a:lnTo>
                  <a:pt x="548640" y="698500"/>
                </a:lnTo>
                <a:lnTo>
                  <a:pt x="547116" y="697230"/>
                </a:lnTo>
                <a:lnTo>
                  <a:pt x="545592" y="697230"/>
                </a:lnTo>
                <a:lnTo>
                  <a:pt x="539496" y="694690"/>
                </a:lnTo>
                <a:lnTo>
                  <a:pt x="534924" y="690880"/>
                </a:lnTo>
                <a:lnTo>
                  <a:pt x="533400" y="688340"/>
                </a:lnTo>
                <a:lnTo>
                  <a:pt x="530351" y="685800"/>
                </a:lnTo>
                <a:lnTo>
                  <a:pt x="525780" y="679450"/>
                </a:lnTo>
                <a:lnTo>
                  <a:pt x="522732" y="673100"/>
                </a:lnTo>
                <a:lnTo>
                  <a:pt x="522732" y="657860"/>
                </a:lnTo>
                <a:lnTo>
                  <a:pt x="525780" y="651510"/>
                </a:lnTo>
                <a:lnTo>
                  <a:pt x="531876" y="647700"/>
                </a:lnTo>
                <a:lnTo>
                  <a:pt x="536448" y="642620"/>
                </a:lnTo>
                <a:lnTo>
                  <a:pt x="545592" y="640080"/>
                </a:lnTo>
                <a:lnTo>
                  <a:pt x="550164" y="640080"/>
                </a:lnTo>
                <a:lnTo>
                  <a:pt x="582167" y="659130"/>
                </a:lnTo>
                <a:lnTo>
                  <a:pt x="588264" y="664210"/>
                </a:lnTo>
                <a:lnTo>
                  <a:pt x="553212" y="664210"/>
                </a:lnTo>
                <a:lnTo>
                  <a:pt x="551687" y="666750"/>
                </a:lnTo>
                <a:lnTo>
                  <a:pt x="550164" y="666750"/>
                </a:lnTo>
                <a:lnTo>
                  <a:pt x="550164" y="668020"/>
                </a:lnTo>
                <a:lnTo>
                  <a:pt x="548640" y="669290"/>
                </a:lnTo>
                <a:lnTo>
                  <a:pt x="548640" y="678180"/>
                </a:lnTo>
                <a:lnTo>
                  <a:pt x="550164" y="679450"/>
                </a:lnTo>
                <a:lnTo>
                  <a:pt x="551687" y="681990"/>
                </a:lnTo>
                <a:lnTo>
                  <a:pt x="553212" y="683260"/>
                </a:lnTo>
                <a:lnTo>
                  <a:pt x="554735" y="687070"/>
                </a:lnTo>
                <a:lnTo>
                  <a:pt x="560832" y="689610"/>
                </a:lnTo>
                <a:lnTo>
                  <a:pt x="562356" y="690880"/>
                </a:lnTo>
                <a:lnTo>
                  <a:pt x="609803" y="690880"/>
                </a:lnTo>
                <a:lnTo>
                  <a:pt x="569976" y="726440"/>
                </a:lnTo>
                <a:close/>
              </a:path>
              <a:path w="963295" h="1106170">
                <a:moveTo>
                  <a:pt x="609803" y="690880"/>
                </a:moveTo>
                <a:lnTo>
                  <a:pt x="568451" y="690880"/>
                </a:lnTo>
                <a:lnTo>
                  <a:pt x="582167" y="680720"/>
                </a:lnTo>
                <a:lnTo>
                  <a:pt x="569976" y="668020"/>
                </a:lnTo>
                <a:lnTo>
                  <a:pt x="566928" y="666750"/>
                </a:lnTo>
                <a:lnTo>
                  <a:pt x="565403" y="665480"/>
                </a:lnTo>
                <a:lnTo>
                  <a:pt x="562356" y="664210"/>
                </a:lnTo>
                <a:lnTo>
                  <a:pt x="588264" y="664210"/>
                </a:lnTo>
                <a:lnTo>
                  <a:pt x="594360" y="669290"/>
                </a:lnTo>
                <a:lnTo>
                  <a:pt x="623824" y="669290"/>
                </a:lnTo>
                <a:lnTo>
                  <a:pt x="624840" y="674370"/>
                </a:lnTo>
                <a:lnTo>
                  <a:pt x="620267" y="681990"/>
                </a:lnTo>
                <a:lnTo>
                  <a:pt x="612648" y="688340"/>
                </a:lnTo>
                <a:lnTo>
                  <a:pt x="609803" y="690880"/>
                </a:lnTo>
                <a:close/>
              </a:path>
              <a:path w="963295" h="1106170">
                <a:moveTo>
                  <a:pt x="614172" y="778510"/>
                </a:moveTo>
                <a:lnTo>
                  <a:pt x="595883" y="756920"/>
                </a:lnTo>
                <a:lnTo>
                  <a:pt x="646176" y="712470"/>
                </a:lnTo>
                <a:lnTo>
                  <a:pt x="627887" y="693420"/>
                </a:lnTo>
                <a:lnTo>
                  <a:pt x="641603" y="680720"/>
                </a:lnTo>
                <a:lnTo>
                  <a:pt x="688276" y="734060"/>
                </a:lnTo>
                <a:lnTo>
                  <a:pt x="664464" y="734060"/>
                </a:lnTo>
                <a:lnTo>
                  <a:pt x="614172" y="778510"/>
                </a:lnTo>
                <a:close/>
              </a:path>
              <a:path w="963295" h="1106170">
                <a:moveTo>
                  <a:pt x="681228" y="754380"/>
                </a:moveTo>
                <a:lnTo>
                  <a:pt x="664464" y="734060"/>
                </a:lnTo>
                <a:lnTo>
                  <a:pt x="688276" y="734060"/>
                </a:lnTo>
                <a:lnTo>
                  <a:pt x="694944" y="741680"/>
                </a:lnTo>
                <a:lnTo>
                  <a:pt x="681228" y="754380"/>
                </a:lnTo>
                <a:close/>
              </a:path>
              <a:path w="963295" h="1106170">
                <a:moveTo>
                  <a:pt x="655319" y="825500"/>
                </a:moveTo>
                <a:lnTo>
                  <a:pt x="640080" y="808990"/>
                </a:lnTo>
                <a:lnTo>
                  <a:pt x="705612" y="751840"/>
                </a:lnTo>
                <a:lnTo>
                  <a:pt x="722376" y="773430"/>
                </a:lnTo>
                <a:lnTo>
                  <a:pt x="687324" y="803910"/>
                </a:lnTo>
                <a:lnTo>
                  <a:pt x="750474" y="803910"/>
                </a:lnTo>
                <a:lnTo>
                  <a:pt x="762000" y="817880"/>
                </a:lnTo>
                <a:lnTo>
                  <a:pt x="760545" y="819150"/>
                </a:lnTo>
                <a:lnTo>
                  <a:pt x="719328" y="819150"/>
                </a:lnTo>
                <a:lnTo>
                  <a:pt x="655319" y="825500"/>
                </a:lnTo>
                <a:close/>
              </a:path>
              <a:path w="963295" h="1106170">
                <a:moveTo>
                  <a:pt x="750474" y="803910"/>
                </a:moveTo>
                <a:lnTo>
                  <a:pt x="687324" y="803910"/>
                </a:lnTo>
                <a:lnTo>
                  <a:pt x="745235" y="797560"/>
                </a:lnTo>
                <a:lnTo>
                  <a:pt x="750474" y="803910"/>
                </a:lnTo>
                <a:close/>
              </a:path>
              <a:path w="963295" h="1106170">
                <a:moveTo>
                  <a:pt x="697992" y="873760"/>
                </a:moveTo>
                <a:lnTo>
                  <a:pt x="679703" y="854710"/>
                </a:lnTo>
                <a:lnTo>
                  <a:pt x="719328" y="819150"/>
                </a:lnTo>
                <a:lnTo>
                  <a:pt x="760545" y="819150"/>
                </a:lnTo>
                <a:lnTo>
                  <a:pt x="697992" y="873760"/>
                </a:lnTo>
                <a:close/>
              </a:path>
              <a:path w="963295" h="1106170">
                <a:moveTo>
                  <a:pt x="780287" y="946150"/>
                </a:moveTo>
                <a:lnTo>
                  <a:pt x="765048" y="946150"/>
                </a:lnTo>
                <a:lnTo>
                  <a:pt x="762000" y="944880"/>
                </a:lnTo>
                <a:lnTo>
                  <a:pt x="757428" y="941070"/>
                </a:lnTo>
                <a:lnTo>
                  <a:pt x="754380" y="939800"/>
                </a:lnTo>
                <a:lnTo>
                  <a:pt x="751332" y="934720"/>
                </a:lnTo>
                <a:lnTo>
                  <a:pt x="748283" y="932180"/>
                </a:lnTo>
                <a:lnTo>
                  <a:pt x="713232" y="892810"/>
                </a:lnTo>
                <a:lnTo>
                  <a:pt x="778764" y="835660"/>
                </a:lnTo>
                <a:lnTo>
                  <a:pt x="806500" y="868680"/>
                </a:lnTo>
                <a:lnTo>
                  <a:pt x="783335" y="868680"/>
                </a:lnTo>
                <a:lnTo>
                  <a:pt x="769619" y="880110"/>
                </a:lnTo>
                <a:lnTo>
                  <a:pt x="777917" y="889000"/>
                </a:lnTo>
                <a:lnTo>
                  <a:pt x="758951" y="889000"/>
                </a:lnTo>
                <a:lnTo>
                  <a:pt x="745235" y="901700"/>
                </a:lnTo>
                <a:lnTo>
                  <a:pt x="755903" y="915670"/>
                </a:lnTo>
                <a:lnTo>
                  <a:pt x="758951" y="918210"/>
                </a:lnTo>
                <a:lnTo>
                  <a:pt x="762000" y="919480"/>
                </a:lnTo>
                <a:lnTo>
                  <a:pt x="763524" y="922020"/>
                </a:lnTo>
                <a:lnTo>
                  <a:pt x="797051" y="922020"/>
                </a:lnTo>
                <a:lnTo>
                  <a:pt x="797051" y="927100"/>
                </a:lnTo>
                <a:lnTo>
                  <a:pt x="794003" y="935990"/>
                </a:lnTo>
                <a:lnTo>
                  <a:pt x="786383" y="942340"/>
                </a:lnTo>
                <a:lnTo>
                  <a:pt x="780287" y="946150"/>
                </a:lnTo>
                <a:close/>
              </a:path>
              <a:path w="963295" h="1106170">
                <a:moveTo>
                  <a:pt x="822960" y="895350"/>
                </a:moveTo>
                <a:lnTo>
                  <a:pt x="792480" y="895350"/>
                </a:lnTo>
                <a:lnTo>
                  <a:pt x="794003" y="894080"/>
                </a:lnTo>
                <a:lnTo>
                  <a:pt x="797051" y="892810"/>
                </a:lnTo>
                <a:lnTo>
                  <a:pt x="797051" y="885190"/>
                </a:lnTo>
                <a:lnTo>
                  <a:pt x="795528" y="881380"/>
                </a:lnTo>
                <a:lnTo>
                  <a:pt x="792480" y="878840"/>
                </a:lnTo>
                <a:lnTo>
                  <a:pt x="783335" y="868680"/>
                </a:lnTo>
                <a:lnTo>
                  <a:pt x="806500" y="868680"/>
                </a:lnTo>
                <a:lnTo>
                  <a:pt x="810767" y="873760"/>
                </a:lnTo>
                <a:lnTo>
                  <a:pt x="818387" y="881380"/>
                </a:lnTo>
                <a:lnTo>
                  <a:pt x="821435" y="887730"/>
                </a:lnTo>
                <a:lnTo>
                  <a:pt x="821435" y="891540"/>
                </a:lnTo>
                <a:lnTo>
                  <a:pt x="822960" y="894080"/>
                </a:lnTo>
                <a:lnTo>
                  <a:pt x="822960" y="895350"/>
                </a:lnTo>
                <a:close/>
              </a:path>
              <a:path w="963295" h="1106170">
                <a:moveTo>
                  <a:pt x="797051" y="922020"/>
                </a:moveTo>
                <a:lnTo>
                  <a:pt x="766572" y="922020"/>
                </a:lnTo>
                <a:lnTo>
                  <a:pt x="775716" y="914400"/>
                </a:lnTo>
                <a:lnTo>
                  <a:pt x="775716" y="908050"/>
                </a:lnTo>
                <a:lnTo>
                  <a:pt x="771144" y="902970"/>
                </a:lnTo>
                <a:lnTo>
                  <a:pt x="758951" y="889000"/>
                </a:lnTo>
                <a:lnTo>
                  <a:pt x="777917" y="889000"/>
                </a:lnTo>
                <a:lnTo>
                  <a:pt x="780287" y="891540"/>
                </a:lnTo>
                <a:lnTo>
                  <a:pt x="781812" y="894080"/>
                </a:lnTo>
                <a:lnTo>
                  <a:pt x="784860" y="895350"/>
                </a:lnTo>
                <a:lnTo>
                  <a:pt x="822960" y="895350"/>
                </a:lnTo>
                <a:lnTo>
                  <a:pt x="822960" y="902970"/>
                </a:lnTo>
                <a:lnTo>
                  <a:pt x="821435" y="906780"/>
                </a:lnTo>
                <a:lnTo>
                  <a:pt x="813816" y="914400"/>
                </a:lnTo>
                <a:lnTo>
                  <a:pt x="794003" y="914400"/>
                </a:lnTo>
                <a:lnTo>
                  <a:pt x="797051" y="918210"/>
                </a:lnTo>
                <a:lnTo>
                  <a:pt x="797051" y="922020"/>
                </a:lnTo>
                <a:close/>
              </a:path>
              <a:path w="963295" h="1106170">
                <a:moveTo>
                  <a:pt x="809244" y="915670"/>
                </a:moveTo>
                <a:lnTo>
                  <a:pt x="798576" y="915670"/>
                </a:lnTo>
                <a:lnTo>
                  <a:pt x="795528" y="914400"/>
                </a:lnTo>
                <a:lnTo>
                  <a:pt x="813816" y="914400"/>
                </a:lnTo>
                <a:lnTo>
                  <a:pt x="809244" y="915670"/>
                </a:lnTo>
                <a:close/>
              </a:path>
              <a:path w="963295" h="1106170">
                <a:moveTo>
                  <a:pt x="801624" y="993140"/>
                </a:moveTo>
                <a:lnTo>
                  <a:pt x="783335" y="971550"/>
                </a:lnTo>
                <a:lnTo>
                  <a:pt x="847344" y="915670"/>
                </a:lnTo>
                <a:lnTo>
                  <a:pt x="865632" y="935990"/>
                </a:lnTo>
                <a:lnTo>
                  <a:pt x="842772" y="956310"/>
                </a:lnTo>
                <a:lnTo>
                  <a:pt x="854625" y="969010"/>
                </a:lnTo>
                <a:lnTo>
                  <a:pt x="829056" y="969010"/>
                </a:lnTo>
                <a:lnTo>
                  <a:pt x="801624" y="993140"/>
                </a:lnTo>
                <a:close/>
              </a:path>
              <a:path w="963295" h="1106170">
                <a:moveTo>
                  <a:pt x="902589" y="979170"/>
                </a:moveTo>
                <a:lnTo>
                  <a:pt x="864108" y="979170"/>
                </a:lnTo>
                <a:lnTo>
                  <a:pt x="885444" y="960120"/>
                </a:lnTo>
                <a:lnTo>
                  <a:pt x="902589" y="979170"/>
                </a:lnTo>
                <a:close/>
              </a:path>
              <a:path w="963295" h="1106170">
                <a:moveTo>
                  <a:pt x="839724" y="1037590"/>
                </a:moveTo>
                <a:lnTo>
                  <a:pt x="821435" y="1016000"/>
                </a:lnTo>
                <a:lnTo>
                  <a:pt x="848867" y="993140"/>
                </a:lnTo>
                <a:lnTo>
                  <a:pt x="829056" y="969010"/>
                </a:lnTo>
                <a:lnTo>
                  <a:pt x="854625" y="969010"/>
                </a:lnTo>
                <a:lnTo>
                  <a:pt x="864108" y="979170"/>
                </a:lnTo>
                <a:lnTo>
                  <a:pt x="902589" y="979170"/>
                </a:lnTo>
                <a:lnTo>
                  <a:pt x="903732" y="980440"/>
                </a:lnTo>
                <a:lnTo>
                  <a:pt x="839724" y="1037590"/>
                </a:lnTo>
                <a:close/>
              </a:path>
              <a:path w="963295" h="1106170">
                <a:moveTo>
                  <a:pt x="920877" y="1106170"/>
                </a:moveTo>
                <a:lnTo>
                  <a:pt x="912876" y="1106170"/>
                </a:lnTo>
                <a:lnTo>
                  <a:pt x="904017" y="1104900"/>
                </a:lnTo>
                <a:lnTo>
                  <a:pt x="874871" y="1079500"/>
                </a:lnTo>
                <a:lnTo>
                  <a:pt x="867156" y="1054100"/>
                </a:lnTo>
                <a:lnTo>
                  <a:pt x="868918" y="1046480"/>
                </a:lnTo>
                <a:lnTo>
                  <a:pt x="900112" y="1013460"/>
                </a:lnTo>
                <a:lnTo>
                  <a:pt x="908566" y="1010920"/>
                </a:lnTo>
                <a:lnTo>
                  <a:pt x="917448" y="1010920"/>
                </a:lnTo>
                <a:lnTo>
                  <a:pt x="952881" y="1033780"/>
                </a:lnTo>
                <a:lnTo>
                  <a:pt x="918972" y="1033780"/>
                </a:lnTo>
                <a:lnTo>
                  <a:pt x="909828" y="1038860"/>
                </a:lnTo>
                <a:lnTo>
                  <a:pt x="896112" y="1050290"/>
                </a:lnTo>
                <a:lnTo>
                  <a:pt x="893064" y="1056640"/>
                </a:lnTo>
                <a:lnTo>
                  <a:pt x="890016" y="1061720"/>
                </a:lnTo>
                <a:lnTo>
                  <a:pt x="890016" y="1066800"/>
                </a:lnTo>
                <a:lnTo>
                  <a:pt x="891540" y="1069340"/>
                </a:lnTo>
                <a:lnTo>
                  <a:pt x="891540" y="1070610"/>
                </a:lnTo>
                <a:lnTo>
                  <a:pt x="893064" y="1074420"/>
                </a:lnTo>
                <a:lnTo>
                  <a:pt x="894587" y="1075690"/>
                </a:lnTo>
                <a:lnTo>
                  <a:pt x="896112" y="1078230"/>
                </a:lnTo>
                <a:lnTo>
                  <a:pt x="899160" y="1079500"/>
                </a:lnTo>
                <a:lnTo>
                  <a:pt x="900683" y="1079500"/>
                </a:lnTo>
                <a:lnTo>
                  <a:pt x="902208" y="1082040"/>
                </a:lnTo>
                <a:lnTo>
                  <a:pt x="955281" y="1082040"/>
                </a:lnTo>
                <a:lnTo>
                  <a:pt x="952023" y="1085850"/>
                </a:lnTo>
                <a:lnTo>
                  <a:pt x="944880" y="1093470"/>
                </a:lnTo>
                <a:lnTo>
                  <a:pt x="936879" y="1099820"/>
                </a:lnTo>
                <a:lnTo>
                  <a:pt x="928878" y="1103630"/>
                </a:lnTo>
                <a:lnTo>
                  <a:pt x="920877" y="1106170"/>
                </a:lnTo>
                <a:close/>
              </a:path>
              <a:path w="963295" h="1106170">
                <a:moveTo>
                  <a:pt x="955281" y="1082040"/>
                </a:moveTo>
                <a:lnTo>
                  <a:pt x="912876" y="1082040"/>
                </a:lnTo>
                <a:lnTo>
                  <a:pt x="918972" y="1078230"/>
                </a:lnTo>
                <a:lnTo>
                  <a:pt x="922019" y="1075690"/>
                </a:lnTo>
                <a:lnTo>
                  <a:pt x="931164" y="1069340"/>
                </a:lnTo>
                <a:lnTo>
                  <a:pt x="932687" y="1066800"/>
                </a:lnTo>
                <a:lnTo>
                  <a:pt x="935735" y="1062990"/>
                </a:lnTo>
                <a:lnTo>
                  <a:pt x="938783" y="1056640"/>
                </a:lnTo>
                <a:lnTo>
                  <a:pt x="938783" y="1047750"/>
                </a:lnTo>
                <a:lnTo>
                  <a:pt x="937260" y="1045210"/>
                </a:lnTo>
                <a:lnTo>
                  <a:pt x="934212" y="1041400"/>
                </a:lnTo>
                <a:lnTo>
                  <a:pt x="932687" y="1038860"/>
                </a:lnTo>
                <a:lnTo>
                  <a:pt x="931164" y="1037590"/>
                </a:lnTo>
                <a:lnTo>
                  <a:pt x="929640" y="1037590"/>
                </a:lnTo>
                <a:lnTo>
                  <a:pt x="926592" y="1036320"/>
                </a:lnTo>
                <a:lnTo>
                  <a:pt x="925067" y="1033780"/>
                </a:lnTo>
                <a:lnTo>
                  <a:pt x="952881" y="1033780"/>
                </a:lnTo>
                <a:lnTo>
                  <a:pt x="955452" y="1037590"/>
                </a:lnTo>
                <a:lnTo>
                  <a:pt x="959739" y="1045210"/>
                </a:lnTo>
                <a:lnTo>
                  <a:pt x="962310" y="1054100"/>
                </a:lnTo>
                <a:lnTo>
                  <a:pt x="963167" y="1062990"/>
                </a:lnTo>
                <a:lnTo>
                  <a:pt x="961167" y="1070610"/>
                </a:lnTo>
                <a:lnTo>
                  <a:pt x="957453" y="1079500"/>
                </a:lnTo>
                <a:lnTo>
                  <a:pt x="955281" y="1082040"/>
                </a:lnTo>
                <a:close/>
              </a:path>
            </a:pathLst>
          </a:custGeom>
          <a:solidFill>
            <a:srgbClr val="C11136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object 35"/>
          <p:cNvSpPr/>
          <p:nvPr/>
        </p:nvSpPr>
        <p:spPr>
          <a:xfrm>
            <a:off x="5019303" y="3429000"/>
            <a:ext cx="1260489" cy="1387702"/>
          </a:xfrm>
          <a:custGeom>
            <a:avLst/>
            <a:gdLst/>
            <a:ahLst/>
            <a:cxnLst/>
            <a:rect l="l" t="t" r="r" b="b"/>
            <a:pathLst>
              <a:path w="1209040" h="1339850">
                <a:moveTo>
                  <a:pt x="169164" y="0"/>
                </a:moveTo>
                <a:lnTo>
                  <a:pt x="1208532" y="1191767"/>
                </a:lnTo>
                <a:lnTo>
                  <a:pt x="1039367" y="1339596"/>
                </a:lnTo>
                <a:lnTo>
                  <a:pt x="0" y="146304"/>
                </a:lnTo>
                <a:lnTo>
                  <a:pt x="169164" y="0"/>
                </a:lnTo>
                <a:close/>
              </a:path>
            </a:pathLst>
          </a:custGeom>
          <a:ln w="38100">
            <a:solidFill>
              <a:srgbClr val="C11136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7" name="Прямоугольник 116"/>
          <p:cNvSpPr/>
          <p:nvPr/>
        </p:nvSpPr>
        <p:spPr>
          <a:xfrm>
            <a:off x="611560" y="332656"/>
            <a:ext cx="4104456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object 4"/>
          <p:cNvSpPr txBox="1">
            <a:spLocks/>
          </p:cNvSpPr>
          <p:nvPr/>
        </p:nvSpPr>
        <p:spPr>
          <a:xfrm>
            <a:off x="611560" y="744171"/>
            <a:ext cx="5688632" cy="380573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Российский рынок учета электроэнергии является одним из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самых привлекательных в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мире</a:t>
            </a:r>
            <a:endParaRPr kumimoji="0" lang="ru-RU" sz="12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3" name="object 27"/>
          <p:cNvSpPr txBox="1"/>
          <p:nvPr/>
        </p:nvSpPr>
        <p:spPr>
          <a:xfrm>
            <a:off x="611560" y="1124744"/>
            <a:ext cx="5832648" cy="442689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Мировой рынок будет расти темпами не более 3% в год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из-за зрелости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развитых рынков Азии, Европы и Северное Америке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object 27"/>
          <p:cNvSpPr txBox="1"/>
          <p:nvPr/>
        </p:nvSpPr>
        <p:spPr>
          <a:xfrm>
            <a:off x="611560" y="352599"/>
            <a:ext cx="4104456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МИРОВОГО РЫНКА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539552" y="1628800"/>
          <a:ext cx="835292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8" name="Прямая со стрелкой 27"/>
          <p:cNvCxnSpPr/>
          <p:nvPr/>
        </p:nvCxnSpPr>
        <p:spPr>
          <a:xfrm flipV="1">
            <a:off x="1187624" y="1988840"/>
            <a:ext cx="7056784" cy="28803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355976" y="1916832"/>
            <a:ext cx="648072" cy="432048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bject 17"/>
          <p:cNvSpPr txBox="1"/>
          <p:nvPr/>
        </p:nvSpPr>
        <p:spPr>
          <a:xfrm>
            <a:off x="4427984" y="1988840"/>
            <a:ext cx="504056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6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16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3%</a:t>
            </a:r>
            <a:endParaRPr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4"/>
          <p:cNvSpPr txBox="1">
            <a:spLocks/>
          </p:cNvSpPr>
          <p:nvPr/>
        </p:nvSpPr>
        <p:spPr>
          <a:xfrm>
            <a:off x="539552" y="1700808"/>
            <a:ext cx="8280920" cy="180518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algn="ctr">
              <a:defRPr sz="800" b="1" i="1" u="none" strike="noStrike" kern="1200" baseline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100" b="1" i="1" dirty="0" smtClean="0"/>
              <a:t>Прогнозный объем мирового рынка электросчетчиков, </a:t>
            </a:r>
            <a:r>
              <a:rPr lang="ru-RU" sz="1100" b="1" i="1" dirty="0" err="1" smtClean="0"/>
              <a:t>млн</a:t>
            </a:r>
            <a:r>
              <a:rPr lang="ru-RU" sz="1100" b="1" i="1" dirty="0" smtClean="0"/>
              <a:t> шт.</a:t>
            </a:r>
            <a:endParaRPr lang="ru-RU" sz="11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object 4"/>
          <p:cNvSpPr txBox="1">
            <a:spLocks/>
          </p:cNvSpPr>
          <p:nvPr/>
        </p:nvSpPr>
        <p:spPr>
          <a:xfrm>
            <a:off x="539552" y="4077072"/>
            <a:ext cx="3744416" cy="380573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Структура рынка по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сегментам потребления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2019 г., %.</a:t>
            </a:r>
            <a:endParaRPr lang="ru-RU" sz="1200" b="1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467544" y="4437112"/>
          <a:ext cx="424847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object 4"/>
          <p:cNvSpPr txBox="1">
            <a:spLocks/>
          </p:cNvSpPr>
          <p:nvPr/>
        </p:nvSpPr>
        <p:spPr>
          <a:xfrm>
            <a:off x="4932040" y="4169405"/>
            <a:ext cx="3744416" cy="195907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Структура рынка по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регионам</a:t>
            </a:r>
            <a:endParaRPr lang="ru-RU" sz="1200" b="1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4860032" y="4365104"/>
          <a:ext cx="424847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821</Words>
  <Application>Microsoft Office PowerPoint</Application>
  <PresentationFormat>Экран (4:3)</PresentationFormat>
  <Paragraphs>135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Автоматические системы коммерческого учета электроэнергии (АСКУЭ) существенно расширяют возможности роста энергоэффективности</vt:lpstr>
      <vt:lpstr>Слайд 5</vt:lpstr>
      <vt:lpstr>Слайд 6</vt:lpstr>
      <vt:lpstr>Слайд 7</vt:lpstr>
      <vt:lpstr>Проект может быть размещен на greenfield площадях вблизи города Иванова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АИИО</dc:creator>
  <cp:lastModifiedBy>Елена</cp:lastModifiedBy>
  <cp:revision>21</cp:revision>
  <dcterms:created xsi:type="dcterms:W3CDTF">2020-10-18T23:50:21Z</dcterms:created>
  <dcterms:modified xsi:type="dcterms:W3CDTF">2020-10-19T01:40:36Z</dcterms:modified>
</cp:coreProperties>
</file>