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7" autoAdjust="0"/>
  </p:normalViewPr>
  <p:slideViewPr>
    <p:cSldViewPr>
      <p:cViewPr>
        <p:scale>
          <a:sx n="70" d="100"/>
          <a:sy n="70" d="100"/>
        </p:scale>
        <p:origin x="-114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33714155217321534"/>
          <c:w val="1"/>
          <c:h val="0.38895755409892735"/>
        </c:manualLayout>
      </c:layout>
      <c:barChart>
        <c:barDir val="col"/>
        <c:grouping val="stacked"/>
        <c:ser>
          <c:idx val="0"/>
          <c:order val="0"/>
          <c:tx>
            <c:strRef>
              <c:f>'Лист1'!$B$1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'Лист1'!$A$2:$A$6</c:f>
              <c:strCache>
                <c:ptCount val="5"/>
                <c:pt idx="0">
                  <c:v>2020</c:v>
                </c:pt>
                <c:pt idx="1">
                  <c:v>2021П</c:v>
                </c:pt>
                <c:pt idx="2">
                  <c:v>2022П</c:v>
                </c:pt>
                <c:pt idx="3">
                  <c:v>2023П</c:v>
                </c:pt>
                <c:pt idx="4">
                  <c:v>2024П</c:v>
                </c:pt>
              </c:strCache>
            </c:strRef>
          </c:cat>
          <c:val>
            <c:numRef>
              <c:f>'Лист1'!$B$2:$B$6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</c:numCache>
            </c:numRef>
          </c:val>
        </c:ser>
        <c:overlap val="100"/>
        <c:axId val="212165376"/>
        <c:axId val="212166912"/>
      </c:barChart>
      <c:catAx>
        <c:axId val="212165376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1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12166912"/>
        <c:crosses val="autoZero"/>
        <c:auto val="1"/>
        <c:lblAlgn val="ctr"/>
        <c:lblOffset val="100"/>
      </c:catAx>
      <c:valAx>
        <c:axId val="212166912"/>
        <c:scaling>
          <c:orientation val="minMax"/>
        </c:scaling>
        <c:delete val="1"/>
        <c:axPos val="l"/>
        <c:numFmt formatCode="General" sourceLinked="1"/>
        <c:tickLblPos val="none"/>
        <c:crossAx val="212165376"/>
        <c:crosses val="autoZero"/>
        <c:crossBetween val="between"/>
      </c:valAx>
    </c:plotArea>
    <c:plotVisOnly val="1"/>
  </c:chart>
  <c:spPr>
    <a:solidFill>
      <a:schemeClr val="bg2"/>
    </a:solidFill>
    <a:ln w="38100">
      <a:solidFill>
        <a:schemeClr val="accent2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2665935266451876"/>
          <c:w val="1"/>
          <c:h val="0.5235631226160056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19050"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1.5</c:v>
                </c:pt>
                <c:pt idx="1">
                  <c:v>1.6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1.6</c:v>
                </c:pt>
                <c:pt idx="6">
                  <c:v>1.6</c:v>
                </c:pt>
                <c:pt idx="7">
                  <c:v>1.7</c:v>
                </c:pt>
              </c:numCache>
            </c:numRef>
          </c:val>
        </c:ser>
        <c:overlap val="100"/>
        <c:axId val="301671936"/>
        <c:axId val="313840000"/>
      </c:barChart>
      <c:catAx>
        <c:axId val="301671936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9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13840000"/>
        <c:crosses val="autoZero"/>
        <c:auto val="1"/>
        <c:lblAlgn val="ctr"/>
        <c:lblOffset val="100"/>
      </c:catAx>
      <c:valAx>
        <c:axId val="313840000"/>
        <c:scaling>
          <c:orientation val="minMax"/>
        </c:scaling>
        <c:delete val="1"/>
        <c:axPos val="l"/>
        <c:numFmt formatCode="General" sourceLinked="1"/>
        <c:tickLblPos val="none"/>
        <c:crossAx val="301671936"/>
        <c:crosses val="autoZero"/>
        <c:crossBetween val="between"/>
      </c:valAx>
    </c:plotArea>
    <c:plotVisOnly val="1"/>
  </c:chart>
  <c:spPr>
    <a:solidFill>
      <a:schemeClr val="bg2"/>
    </a:solidFill>
    <a:ln w="38100">
      <a:solidFill>
        <a:schemeClr val="accent2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8115389604752761"/>
          <c:y val="0.30682007554716145"/>
          <c:w val="0.71842572155079165"/>
          <c:h val="0.68695700477724697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 Импорт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showVal val="1"/>
          </c:dLbls>
          <c:cat>
            <c:strRef>
              <c:f>Лист1!$A$2</c:f>
              <c:strCache>
                <c:ptCount val="1"/>
                <c:pt idx="0">
                  <c:v>Бытовая
химия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Внутреннее производство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Бытовая
химия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0.85</c:v>
                </c:pt>
              </c:numCache>
            </c:numRef>
          </c:val>
        </c:ser>
        <c:overlap val="100"/>
        <c:axId val="313942784"/>
        <c:axId val="313960704"/>
      </c:barChart>
      <c:catAx>
        <c:axId val="313942784"/>
        <c:scaling>
          <c:orientation val="minMax"/>
        </c:scaling>
        <c:axPos val="l"/>
        <c:tickLblPos val="nextTo"/>
        <c:spPr>
          <a:ln w="28575">
            <a:solidFill>
              <a:schemeClr val="accent2"/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13960704"/>
        <c:crosses val="autoZero"/>
        <c:auto val="1"/>
        <c:lblAlgn val="ctr"/>
        <c:lblOffset val="100"/>
      </c:catAx>
      <c:valAx>
        <c:axId val="313960704"/>
        <c:scaling>
          <c:orientation val="minMax"/>
        </c:scaling>
        <c:delete val="1"/>
        <c:axPos val="b"/>
        <c:numFmt formatCode="0%" sourceLinked="1"/>
        <c:tickLblPos val="none"/>
        <c:crossAx val="3139427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198673782009158"/>
          <c:y val="0.21660371069881124"/>
          <c:w val="0.78497069063889324"/>
          <c:h val="0.23354513638958521"/>
        </c:manualLayout>
      </c:layout>
      <c:txPr>
        <a:bodyPr/>
        <a:lstStyle/>
        <a:p>
          <a:pPr>
            <a:defRPr sz="900" b="1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8115389604752761"/>
          <c:y val="0.30682007554716167"/>
          <c:w val="0.71842572155079165"/>
          <c:h val="0.68695700477724675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 Импорт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showVal val="1"/>
          </c:dLbls>
          <c:cat>
            <c:strRef>
              <c:f>Лист1!$A$2</c:f>
              <c:strCache>
                <c:ptCount val="1"/>
                <c:pt idx="0">
                  <c:v>Мыло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Внутреннее производство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Мыло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0.87</c:v>
                </c:pt>
              </c:numCache>
            </c:numRef>
          </c:val>
        </c:ser>
        <c:overlap val="100"/>
        <c:axId val="107079936"/>
        <c:axId val="113384832"/>
      </c:barChart>
      <c:catAx>
        <c:axId val="107079936"/>
        <c:scaling>
          <c:orientation val="minMax"/>
        </c:scaling>
        <c:axPos val="l"/>
        <c:tickLblPos val="nextTo"/>
        <c:spPr>
          <a:ln w="28575">
            <a:solidFill>
              <a:schemeClr val="accent2"/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384832"/>
        <c:crosses val="autoZero"/>
        <c:auto val="1"/>
        <c:lblAlgn val="ctr"/>
        <c:lblOffset val="100"/>
      </c:catAx>
      <c:valAx>
        <c:axId val="113384832"/>
        <c:scaling>
          <c:orientation val="minMax"/>
        </c:scaling>
        <c:delete val="1"/>
        <c:axPos val="b"/>
        <c:numFmt formatCode="0%" sourceLinked="1"/>
        <c:tickLblPos val="none"/>
        <c:crossAx val="1070799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198673782009169"/>
          <c:y val="0.21660371069881118"/>
          <c:w val="0.7849706906388938"/>
          <c:h val="0.23354513638958521"/>
        </c:manualLayout>
      </c:layout>
      <c:txPr>
        <a:bodyPr/>
        <a:lstStyle/>
        <a:p>
          <a:pPr>
            <a:defRPr sz="900" b="1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0.65074112135688622"/>
          <c:y val="0.12814365655278068"/>
          <c:w val="0.30079574491723143"/>
          <c:h val="0.474940649869312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4.8804762433803722E-3"/>
                  <c:y val="1.4299837555586916E-2"/>
                </c:manualLayout>
              </c:layout>
              <c:showPercent val="1"/>
            </c:dLbl>
            <c:dLbl>
              <c:idx val="1"/>
              <c:layout>
                <c:manualLayout>
                  <c:x val="-1.545592156427064E-2"/>
                  <c:y val="5.4664978745051739E-3"/>
                </c:manualLayout>
              </c:layout>
              <c:spPr>
                <a:solidFill>
                  <a:schemeClr val="accent2"/>
                </a:solidFill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2"/>
              <c:layout>
                <c:manualLayout>
                  <c:x val="-2.6455393845128333E-2"/>
                  <c:y val="-5.5695565989743831E-2"/>
                </c:manualLayout>
              </c:layout>
              <c:spPr>
                <a:solidFill>
                  <a:schemeClr val="accent3"/>
                </a:solidFill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3"/>
              <c:layout>
                <c:manualLayout>
                  <c:x val="5.8789764100285174E-3"/>
                  <c:y val="6.5103146434021944E-2"/>
                </c:manualLayout>
              </c:layout>
              <c:spPr>
                <a:solidFill>
                  <a:schemeClr val="accent4"/>
                </a:solidFill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4"/>
              <c:layout>
                <c:manualLayout>
                  <c:x val="2.9394882050142578E-3"/>
                  <c:y val="-3.2238377022436142E-2"/>
                </c:manualLayout>
              </c:layout>
              <c:spPr>
                <a:solidFill>
                  <a:schemeClr val="accent5"/>
                </a:solidFill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5"/>
              <c:layout>
                <c:manualLayout>
                  <c:x val="8.8184646150428186E-3"/>
                  <c:y val="4.2900638667775694E-2"/>
                </c:manualLayout>
              </c:layout>
              <c:spPr>
                <a:noFill/>
                <a:ln w="1905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6"/>
              <c:layout>
                <c:manualLayout>
                  <c:x val="5.8789764100285182E-3"/>
                  <c:y val="0"/>
                </c:manualLayout>
              </c:layout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Порошковые чистящие
средства</c:v>
                </c:pt>
                <c:pt idx="1">
                  <c:v>Средства для мытья посуды</c:v>
                </c:pt>
                <c:pt idx="2">
                  <c:v>Чистящие средства для
разных поверхностей</c:v>
                </c:pt>
                <c:pt idx="3">
                  <c:v>Чистящие средства для туалета</c:v>
                </c:pt>
                <c:pt idx="4">
                  <c:v>Прочие чистящие средства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0.84000000000000019</c:v>
                </c:pt>
                <c:pt idx="1">
                  <c:v>0.05</c:v>
                </c:pt>
                <c:pt idx="2">
                  <c:v>0.05</c:v>
                </c:pt>
                <c:pt idx="3">
                  <c:v>4.0000000000000015E-2</c:v>
                </c:pt>
                <c:pt idx="4">
                  <c:v>2.0000000000000007E-2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3.4067742473058549E-2"/>
          <c:y val="0.15657324624749297"/>
          <c:w val="0.53142243454430993"/>
          <c:h val="0.40623556446944492"/>
        </c:manualLayout>
      </c:layout>
      <c:txPr>
        <a:bodyPr/>
        <a:lstStyle/>
        <a:p>
          <a:pPr>
            <a:defRPr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000" b="1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6720457629089996E-3"/>
          <c:y val="0"/>
          <c:w val="0.99132795423709097"/>
          <c:h val="0.87812909676702589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 Прочие чистящие средства</c:v>
                </c:pt>
              </c:strCache>
            </c:strRef>
          </c:tx>
          <c:dLbls>
            <c:spPr>
              <a:solidFill>
                <a:schemeClr val="accent1"/>
              </a:solidFill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2020П</c:v>
                </c:pt>
                <c:pt idx="6">
                  <c:v>2021П</c:v>
                </c:pt>
                <c:pt idx="7">
                  <c:v>2022П</c:v>
                </c:pt>
                <c:pt idx="8">
                  <c:v>2023П</c:v>
                </c:pt>
                <c:pt idx="9">
                  <c:v>2024П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Чистящие средства для туалета</c:v>
                </c:pt>
              </c:strCache>
            </c:strRef>
          </c:tx>
          <c:dLbls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2020П</c:v>
                </c:pt>
                <c:pt idx="6">
                  <c:v>2021П</c:v>
                </c:pt>
                <c:pt idx="7">
                  <c:v>2022П</c:v>
                </c:pt>
                <c:pt idx="8">
                  <c:v>2023П</c:v>
                </c:pt>
                <c:pt idx="9">
                  <c:v>2024П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9</c:v>
                </c:pt>
                <c:pt idx="8">
                  <c:v>9</c:v>
                </c:pt>
                <c:pt idx="9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Чистящие средства для
разных поверхностей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2020П</c:v>
                </c:pt>
                <c:pt idx="6">
                  <c:v>2021П</c:v>
                </c:pt>
                <c:pt idx="7">
                  <c:v>2022П</c:v>
                </c:pt>
                <c:pt idx="8">
                  <c:v>2023П</c:v>
                </c:pt>
                <c:pt idx="9">
                  <c:v>2024П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10</c:v>
                </c:pt>
                <c:pt idx="7">
                  <c:v>11</c:v>
                </c:pt>
                <c:pt idx="8">
                  <c:v>11</c:v>
                </c:pt>
                <c:pt idx="9">
                  <c:v>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Средства для мытья посуды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2020П</c:v>
                </c:pt>
                <c:pt idx="6">
                  <c:v>2021П</c:v>
                </c:pt>
                <c:pt idx="7">
                  <c:v>2022П</c:v>
                </c:pt>
                <c:pt idx="8">
                  <c:v>2023П</c:v>
                </c:pt>
                <c:pt idx="9">
                  <c:v>2024П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  <c:pt idx="5">
                  <c:v>10</c:v>
                </c:pt>
                <c:pt idx="6">
                  <c:v>11</c:v>
                </c:pt>
                <c:pt idx="7">
                  <c:v>11</c:v>
                </c:pt>
                <c:pt idx="8">
                  <c:v>12</c:v>
                </c:pt>
                <c:pt idx="9">
                  <c:v>12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Столбец1</c:v>
                </c:pt>
              </c:strCache>
            </c:strRef>
          </c:tx>
          <c:spPr>
            <a:noFill/>
          </c:spPr>
          <c:dLbls>
            <c:dLbl>
              <c:idx val="0"/>
              <c:layout>
                <c:manualLayout>
                  <c:x val="1.4575974570318632E-3"/>
                  <c:y val="0.1481502055327186"/>
                </c:manualLayout>
              </c:layout>
              <c:showVal val="1"/>
            </c:dLbl>
            <c:dLbl>
              <c:idx val="1"/>
              <c:layout>
                <c:manualLayout>
                  <c:x val="1.4575974570318632E-3"/>
                  <c:y val="0.14109543384068438"/>
                </c:manualLayout>
              </c:layout>
              <c:showVal val="1"/>
            </c:dLbl>
            <c:dLbl>
              <c:idx val="2"/>
              <c:layout>
                <c:manualLayout>
                  <c:x val="1.4575974570318632E-3"/>
                  <c:y val="0.14109543384068438"/>
                </c:manualLayout>
              </c:layout>
              <c:showVal val="1"/>
            </c:dLbl>
            <c:dLbl>
              <c:idx val="3"/>
              <c:layout>
                <c:manualLayout>
                  <c:x val="1.4575974570318632E-3"/>
                  <c:y val="0.14109543384068438"/>
                </c:manualLayout>
              </c:layout>
              <c:showVal val="1"/>
            </c:dLbl>
            <c:dLbl>
              <c:idx val="4"/>
              <c:layout>
                <c:manualLayout>
                  <c:x val="1.4575974570318632E-3"/>
                  <c:y val="0.14109543384068438"/>
                </c:manualLayout>
              </c:layout>
              <c:showVal val="1"/>
            </c:dLbl>
            <c:dLbl>
              <c:idx val="5"/>
              <c:layout>
                <c:manualLayout>
                  <c:x val="1.4575974570318632E-3"/>
                  <c:y val="0.14815020553271852"/>
                </c:manualLayout>
              </c:layout>
              <c:showVal val="1"/>
            </c:dLbl>
            <c:dLbl>
              <c:idx val="6"/>
              <c:layout>
                <c:manualLayout>
                  <c:x val="1.4575974570318632E-3"/>
                  <c:y val="0.14109543384068438"/>
                </c:manualLayout>
              </c:layout>
              <c:showVal val="1"/>
            </c:dLbl>
            <c:dLbl>
              <c:idx val="7"/>
              <c:layout>
                <c:manualLayout>
                  <c:x val="1.4575974570318632E-3"/>
                  <c:y val="0.1481502055327186"/>
                </c:manualLayout>
              </c:layout>
              <c:showVal val="1"/>
            </c:dLbl>
            <c:dLbl>
              <c:idx val="8"/>
              <c:layout>
                <c:manualLayout>
                  <c:x val="1.4575974570318632E-3"/>
                  <c:y val="0.14109543384068438"/>
                </c:manualLayout>
              </c:layout>
              <c:showVal val="1"/>
            </c:dLbl>
            <c:dLbl>
              <c:idx val="9"/>
              <c:layout>
                <c:manualLayout>
                  <c:x val="1.4575974570318632E-3"/>
                  <c:y val="0.14109543384068438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2020П</c:v>
                </c:pt>
                <c:pt idx="6">
                  <c:v>2021П</c:v>
                </c:pt>
                <c:pt idx="7">
                  <c:v>2022П</c:v>
                </c:pt>
                <c:pt idx="8">
                  <c:v>2023П</c:v>
                </c:pt>
                <c:pt idx="9">
                  <c:v>2024П</c:v>
                </c:pt>
              </c:strCache>
            </c:strRef>
          </c:cat>
          <c:val>
            <c:numRef>
              <c:f>Лист1!$F$2:$F$11</c:f>
              <c:numCache>
                <c:formatCode>General</c:formatCode>
                <c:ptCount val="10"/>
                <c:pt idx="0">
                  <c:v>27</c:v>
                </c:pt>
                <c:pt idx="1">
                  <c:v>28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33</c:v>
                </c:pt>
                <c:pt idx="7">
                  <c:v>34</c:v>
                </c:pt>
                <c:pt idx="8">
                  <c:v>36</c:v>
                </c:pt>
                <c:pt idx="9">
                  <c:v>38</c:v>
                </c:pt>
              </c:numCache>
            </c:numRef>
          </c:val>
        </c:ser>
        <c:overlap val="100"/>
        <c:axId val="129895808"/>
        <c:axId val="129924480"/>
      </c:barChart>
      <c:catAx>
        <c:axId val="129895808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9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9924480"/>
        <c:crosses val="autoZero"/>
        <c:auto val="1"/>
        <c:lblAlgn val="ctr"/>
        <c:lblOffset val="100"/>
      </c:catAx>
      <c:valAx>
        <c:axId val="129924480"/>
        <c:scaling>
          <c:orientation val="minMax"/>
        </c:scaling>
        <c:delete val="1"/>
        <c:axPos val="l"/>
        <c:numFmt formatCode="0%" sourceLinked="1"/>
        <c:tickLblPos val="none"/>
        <c:crossAx val="129895808"/>
        <c:crosses val="autoZero"/>
        <c:crossBetween val="between"/>
      </c:valAx>
      <c:spPr>
        <a:ln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7.500004788739946E-3"/>
          <c:y val="6.9475305213001024E-3"/>
          <c:w val="0.65247674500813035"/>
          <c:h val="0.11516387068103544"/>
        </c:manualLayout>
      </c:layout>
      <c:txPr>
        <a:bodyPr/>
        <a:lstStyle/>
        <a:p>
          <a:pPr>
            <a:defRPr sz="700" b="1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2362925858479501E-3"/>
          <c:y val="0.22327843202607117"/>
          <c:w val="0.99076370741415209"/>
          <c:h val="0.60745642459479809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Промышленные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2020П</c:v>
                </c:pt>
                <c:pt idx="6">
                  <c:v>2021П</c:v>
                </c:pt>
                <c:pt idx="7">
                  <c:v>2022П</c:v>
                </c:pt>
                <c:pt idx="8">
                  <c:v>2023П</c:v>
                </c:pt>
                <c:pt idx="9">
                  <c:v>2024П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54</c:v>
                </c:pt>
                <c:pt idx="1">
                  <c:v>56</c:v>
                </c:pt>
                <c:pt idx="2">
                  <c:v>59</c:v>
                </c:pt>
                <c:pt idx="3">
                  <c:v>61</c:v>
                </c:pt>
                <c:pt idx="4">
                  <c:v>64</c:v>
                </c:pt>
                <c:pt idx="5">
                  <c:v>68</c:v>
                </c:pt>
                <c:pt idx="6">
                  <c:v>71</c:v>
                </c:pt>
                <c:pt idx="7">
                  <c:v>74</c:v>
                </c:pt>
                <c:pt idx="8">
                  <c:v>78</c:v>
                </c:pt>
                <c:pt idx="9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Бытовые для домохозяйств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2020П</c:v>
                </c:pt>
                <c:pt idx="6">
                  <c:v>2021П</c:v>
                </c:pt>
                <c:pt idx="7">
                  <c:v>2022П</c:v>
                </c:pt>
                <c:pt idx="8">
                  <c:v>2023П</c:v>
                </c:pt>
                <c:pt idx="9">
                  <c:v>2024П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74</c:v>
                </c:pt>
                <c:pt idx="1">
                  <c:v>77</c:v>
                </c:pt>
                <c:pt idx="2">
                  <c:v>81</c:v>
                </c:pt>
                <c:pt idx="3">
                  <c:v>84</c:v>
                </c:pt>
                <c:pt idx="4">
                  <c:v>88</c:v>
                </c:pt>
                <c:pt idx="5">
                  <c:v>93</c:v>
                </c:pt>
                <c:pt idx="6">
                  <c:v>97</c:v>
                </c:pt>
                <c:pt idx="7">
                  <c:v>102</c:v>
                </c:pt>
                <c:pt idx="8">
                  <c:v>107</c:v>
                </c:pt>
                <c:pt idx="9">
                  <c:v>113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noFill/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2020П</c:v>
                </c:pt>
                <c:pt idx="6">
                  <c:v>2021П</c:v>
                </c:pt>
                <c:pt idx="7">
                  <c:v>2022П</c:v>
                </c:pt>
                <c:pt idx="8">
                  <c:v>2023П</c:v>
                </c:pt>
                <c:pt idx="9">
                  <c:v>2024П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128</c:v>
                </c:pt>
                <c:pt idx="1">
                  <c:v>133</c:v>
                </c:pt>
                <c:pt idx="2">
                  <c:v>139</c:v>
                </c:pt>
                <c:pt idx="3">
                  <c:v>146</c:v>
                </c:pt>
                <c:pt idx="4">
                  <c:v>153</c:v>
                </c:pt>
                <c:pt idx="5">
                  <c:v>160</c:v>
                </c:pt>
                <c:pt idx="6">
                  <c:v>168</c:v>
                </c:pt>
                <c:pt idx="7">
                  <c:v>176</c:v>
                </c:pt>
                <c:pt idx="8">
                  <c:v>185</c:v>
                </c:pt>
                <c:pt idx="9">
                  <c:v>195</c:v>
                </c:pt>
              </c:numCache>
            </c:numRef>
          </c:val>
        </c:ser>
        <c:overlap val="100"/>
        <c:axId val="129894272"/>
        <c:axId val="129900928"/>
      </c:barChart>
      <c:catAx>
        <c:axId val="129894272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9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9900928"/>
        <c:crosses val="autoZero"/>
        <c:auto val="1"/>
        <c:lblAlgn val="ctr"/>
        <c:lblOffset val="100"/>
      </c:catAx>
      <c:valAx>
        <c:axId val="129900928"/>
        <c:scaling>
          <c:orientation val="minMax"/>
        </c:scaling>
        <c:delete val="1"/>
        <c:axPos val="l"/>
        <c:numFmt formatCode="0%" sourceLinked="1"/>
        <c:tickLblPos val="none"/>
        <c:crossAx val="129894272"/>
        <c:crosses val="autoZero"/>
        <c:crossBetween val="between"/>
      </c:valAx>
      <c:spPr>
        <a:ln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7.5000047887399442E-3"/>
          <c:y val="6.9475305213001024E-3"/>
          <c:w val="0.3516964350704328"/>
          <c:h val="0.16454730338604354"/>
        </c:manualLayout>
      </c:layout>
      <c:txPr>
        <a:bodyPr/>
        <a:lstStyle/>
        <a:p>
          <a:pPr>
            <a:defRPr sz="900" b="1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2362925858479588E-3"/>
          <c:y val="0.22327843202607131"/>
          <c:w val="0.99076370741415209"/>
          <c:h val="0.60745642459479854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Промышленные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2020П</c:v>
                </c:pt>
                <c:pt idx="6">
                  <c:v>2021П</c:v>
                </c:pt>
                <c:pt idx="7">
                  <c:v>2022П</c:v>
                </c:pt>
                <c:pt idx="8">
                  <c:v>2023П</c:v>
                </c:pt>
                <c:pt idx="9">
                  <c:v>2024П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54</c:v>
                </c:pt>
                <c:pt idx="1">
                  <c:v>56</c:v>
                </c:pt>
                <c:pt idx="2">
                  <c:v>59</c:v>
                </c:pt>
                <c:pt idx="3">
                  <c:v>61</c:v>
                </c:pt>
                <c:pt idx="4">
                  <c:v>64</c:v>
                </c:pt>
                <c:pt idx="5">
                  <c:v>68</c:v>
                </c:pt>
                <c:pt idx="6">
                  <c:v>71</c:v>
                </c:pt>
                <c:pt idx="7">
                  <c:v>74</c:v>
                </c:pt>
                <c:pt idx="8">
                  <c:v>78</c:v>
                </c:pt>
                <c:pt idx="9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Бытовые для домохозяйств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2020П</c:v>
                </c:pt>
                <c:pt idx="6">
                  <c:v>2021П</c:v>
                </c:pt>
                <c:pt idx="7">
                  <c:v>2022П</c:v>
                </c:pt>
                <c:pt idx="8">
                  <c:v>2023П</c:v>
                </c:pt>
                <c:pt idx="9">
                  <c:v>2024П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74</c:v>
                </c:pt>
                <c:pt idx="1">
                  <c:v>77</c:v>
                </c:pt>
                <c:pt idx="2">
                  <c:v>81</c:v>
                </c:pt>
                <c:pt idx="3">
                  <c:v>84</c:v>
                </c:pt>
                <c:pt idx="4">
                  <c:v>88</c:v>
                </c:pt>
                <c:pt idx="5">
                  <c:v>93</c:v>
                </c:pt>
                <c:pt idx="6">
                  <c:v>97</c:v>
                </c:pt>
                <c:pt idx="7">
                  <c:v>102</c:v>
                </c:pt>
                <c:pt idx="8">
                  <c:v>107</c:v>
                </c:pt>
                <c:pt idx="9">
                  <c:v>113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noFill/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2020П</c:v>
                </c:pt>
                <c:pt idx="6">
                  <c:v>2021П</c:v>
                </c:pt>
                <c:pt idx="7">
                  <c:v>2022П</c:v>
                </c:pt>
                <c:pt idx="8">
                  <c:v>2023П</c:v>
                </c:pt>
                <c:pt idx="9">
                  <c:v>2024П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128</c:v>
                </c:pt>
                <c:pt idx="1">
                  <c:v>133</c:v>
                </c:pt>
                <c:pt idx="2">
                  <c:v>139</c:v>
                </c:pt>
                <c:pt idx="3">
                  <c:v>146</c:v>
                </c:pt>
                <c:pt idx="4">
                  <c:v>153</c:v>
                </c:pt>
                <c:pt idx="5">
                  <c:v>160</c:v>
                </c:pt>
                <c:pt idx="6">
                  <c:v>168</c:v>
                </c:pt>
                <c:pt idx="7">
                  <c:v>176</c:v>
                </c:pt>
                <c:pt idx="8">
                  <c:v>185</c:v>
                </c:pt>
                <c:pt idx="9">
                  <c:v>195</c:v>
                </c:pt>
              </c:numCache>
            </c:numRef>
          </c:val>
        </c:ser>
        <c:overlap val="100"/>
        <c:axId val="314417536"/>
        <c:axId val="314419456"/>
      </c:barChart>
      <c:catAx>
        <c:axId val="314417536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9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14419456"/>
        <c:crosses val="autoZero"/>
        <c:auto val="1"/>
        <c:lblAlgn val="ctr"/>
        <c:lblOffset val="100"/>
      </c:catAx>
      <c:valAx>
        <c:axId val="314419456"/>
        <c:scaling>
          <c:orientation val="minMax"/>
        </c:scaling>
        <c:delete val="1"/>
        <c:axPos val="l"/>
        <c:numFmt formatCode="0%" sourceLinked="1"/>
        <c:tickLblPos val="none"/>
        <c:crossAx val="314417536"/>
        <c:crosses val="autoZero"/>
        <c:crossBetween val="between"/>
      </c:valAx>
      <c:spPr>
        <a:ln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7.5000047887399477E-3"/>
          <c:y val="6.9475305213001024E-3"/>
          <c:w val="0.3516964350704328"/>
          <c:h val="0.16454730338604368"/>
        </c:manualLayout>
      </c:layout>
      <c:txPr>
        <a:bodyPr/>
        <a:lstStyle/>
        <a:p>
          <a:pPr>
            <a:defRPr sz="900" b="1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0.56843545161648701"/>
          <c:y val="6.3854747133359438E-2"/>
          <c:w val="0.30079574491723143"/>
          <c:h val="0.487776883649565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-3.9379883716624082E-3"/>
                  <c:y val="9.6586490389956679E-3"/>
                </c:manualLayout>
              </c:layout>
              <c:showPercent val="1"/>
            </c:dLbl>
            <c:dLbl>
              <c:idx val="1"/>
              <c:layout>
                <c:manualLayout>
                  <c:x val="2.1810076658149119E-3"/>
                  <c:y val="1.4749092206129142E-2"/>
                </c:manualLayout>
              </c:layout>
              <c:showPercent val="1"/>
            </c:dLbl>
            <c:dLbl>
              <c:idx val="2"/>
              <c:layout>
                <c:manualLayout>
                  <c:x val="0"/>
                  <c:y val="-9.2829597880937208E-3"/>
                </c:manualLayout>
              </c:layout>
              <c:showPercent val="1"/>
            </c:dLbl>
            <c:dLbl>
              <c:idx val="3"/>
              <c:layout>
                <c:manualLayout>
                  <c:x val="0"/>
                  <c:y val="-5.0928917254807943E-2"/>
                </c:manualLayout>
              </c:layout>
              <c:spPr>
                <a:solidFill>
                  <a:schemeClr val="accent4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4"/>
              <c:layout>
                <c:manualLayout>
                  <c:x val="5.8789764100285174E-3"/>
                  <c:y val="-9.0318911933761573E-3"/>
                </c:manualLayout>
              </c:layout>
              <c:showPercent val="1"/>
            </c:dLbl>
            <c:dLbl>
              <c:idx val="5"/>
              <c:layout>
                <c:manualLayout>
                  <c:x val="8.8184646150428307E-3"/>
                  <c:y val="4.2900638667775694E-2"/>
                </c:manualLayout>
              </c:layout>
              <c:spPr>
                <a:noFill/>
                <a:ln w="19050">
                  <a:noFill/>
                </a:ln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6"/>
              <c:layout>
                <c:manualLayout>
                  <c:x val="5.8789764100285182E-3"/>
                  <c:y val="0"/>
                </c:manualLayout>
              </c:layout>
              <c:showPercent val="1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 Моющие средства</c:v>
                </c:pt>
                <c:pt idx="1">
                  <c:v> Мыло</c:v>
                </c:pt>
                <c:pt idx="2">
                  <c:v> Органические ПАВ,
кроме мыла</c:v>
                </c:pt>
                <c:pt idx="3">
                  <c:v> Пасты чистящие,
порошки и прочие
чистящие средства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</c:v>
                </c:pt>
                <c:pt idx="1">
                  <c:v>0.2</c:v>
                </c:pt>
                <c:pt idx="2">
                  <c:v>0.06</c:v>
                </c:pt>
                <c:pt idx="3">
                  <c:v>0.04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4.582569529311558E-2"/>
          <c:y val="0.1148015717551851"/>
          <c:w val="0.29626337814316928"/>
          <c:h val="0.43408334746431682"/>
        </c:manualLayout>
      </c:layout>
      <c:txPr>
        <a:bodyPr/>
        <a:lstStyle/>
        <a:p>
          <a:pPr>
            <a:lnSpc>
              <a:spcPct val="100000"/>
            </a:lnSpc>
            <a:defRPr sz="800" b="1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0.56843545161648701"/>
          <c:y val="6.099029932346698E-2"/>
          <c:w val="0.30079574491723143"/>
          <c:h val="0.487776883649565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4.8804762433804728E-3"/>
                  <c:y val="9.6586490389956679E-3"/>
                </c:manualLayout>
              </c:layout>
              <c:showPercent val="1"/>
            </c:dLbl>
            <c:dLbl>
              <c:idx val="1"/>
              <c:layout>
                <c:manualLayout>
                  <c:x val="8.0599840758434245E-3"/>
                  <c:y val="5.4664978745051721E-3"/>
                </c:manualLayout>
              </c:layout>
              <c:showPercent val="1"/>
            </c:dLbl>
            <c:dLbl>
              <c:idx val="2"/>
              <c:layout>
                <c:manualLayout>
                  <c:x val="-4.7031811280228125E-2"/>
                  <c:y val="2.7847417538402166E-2"/>
                </c:manualLayout>
              </c:layout>
              <c:spPr>
                <a:solidFill>
                  <a:schemeClr val="accent3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3"/>
              <c:layout>
                <c:manualLayout>
                  <c:x val="2.0576417435099803E-2"/>
                  <c:y val="-1.8439837094124046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4"/>
              <c:layout>
                <c:manualLayout>
                  <c:x val="5.8789764100285174E-3"/>
                  <c:y val="-9.0318911933761539E-3"/>
                </c:manualLayout>
              </c:layout>
              <c:showPercent val="1"/>
            </c:dLbl>
            <c:dLbl>
              <c:idx val="5"/>
              <c:layout>
                <c:manualLayout>
                  <c:x val="8.8184646150428342E-3"/>
                  <c:y val="4.2900638667775694E-2"/>
                </c:manualLayout>
              </c:layout>
              <c:spPr>
                <a:noFill/>
                <a:ln w="19050">
                  <a:noFill/>
                </a:ln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6"/>
              <c:layout>
                <c:manualLayout>
                  <c:x val="5.8789764100285182E-3"/>
                  <c:y val="0"/>
                </c:manualLayout>
              </c:layout>
              <c:showPercent val="1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 Твердое туалетное</c:v>
                </c:pt>
                <c:pt idx="1">
                  <c:v> Жидкое туалетное</c:v>
                </c:pt>
                <c:pt idx="2">
                  <c:v> Жидкое хозяйственное</c:v>
                </c:pt>
                <c:pt idx="3">
                  <c:v> Твердое хозяйственное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0.33</c:v>
                </c:pt>
                <c:pt idx="1">
                  <c:v>0.36</c:v>
                </c:pt>
                <c:pt idx="2">
                  <c:v>0.04</c:v>
                </c:pt>
                <c:pt idx="3">
                  <c:v>0.27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4.582569529311558E-2"/>
          <c:y val="6.8388600097065239E-2"/>
          <c:w val="0.40208495352368256"/>
          <c:h val="0.43408334746431682"/>
        </c:manualLayout>
      </c:layout>
      <c:txPr>
        <a:bodyPr/>
        <a:lstStyle/>
        <a:p>
          <a:pPr>
            <a:lnSpc>
              <a:spcPct val="100000"/>
            </a:lnSpc>
            <a:defRPr sz="800" b="1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2362925858479553E-3"/>
          <c:y val="0.37236574408399065"/>
          <c:w val="0.99076370741415209"/>
          <c:h val="0.4372109696144873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2020П</c:v>
                </c:pt>
                <c:pt idx="6">
                  <c:v>2021П</c:v>
                </c:pt>
                <c:pt idx="7">
                  <c:v>2022П</c:v>
                </c:pt>
                <c:pt idx="8">
                  <c:v>2023П</c:v>
                </c:pt>
                <c:pt idx="9">
                  <c:v>2024П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2.8</c:v>
                </c:pt>
                <c:pt idx="1">
                  <c:v>2.8</c:v>
                </c:pt>
                <c:pt idx="2">
                  <c:v>3</c:v>
                </c:pt>
                <c:pt idx="3">
                  <c:v>3.2</c:v>
                </c:pt>
                <c:pt idx="4">
                  <c:v>3.2</c:v>
                </c:pt>
                <c:pt idx="5">
                  <c:v>3.4</c:v>
                </c:pt>
                <c:pt idx="6">
                  <c:v>3.2</c:v>
                </c:pt>
                <c:pt idx="7">
                  <c:v>3.1</c:v>
                </c:pt>
                <c:pt idx="8">
                  <c:v>3.2</c:v>
                </c:pt>
                <c:pt idx="9">
                  <c:v>3.2</c:v>
                </c:pt>
              </c:numCache>
            </c:numRef>
          </c:val>
        </c:ser>
        <c:overlap val="100"/>
        <c:axId val="113366144"/>
        <c:axId val="114894720"/>
      </c:barChart>
      <c:catAx>
        <c:axId val="113366144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9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4894720"/>
        <c:crosses val="autoZero"/>
        <c:auto val="1"/>
        <c:lblAlgn val="ctr"/>
        <c:lblOffset val="100"/>
      </c:catAx>
      <c:valAx>
        <c:axId val="114894720"/>
        <c:scaling>
          <c:orientation val="minMax"/>
        </c:scaling>
        <c:delete val="1"/>
        <c:axPos val="l"/>
        <c:numFmt formatCode="0%" sourceLinked="1"/>
        <c:tickLblPos val="none"/>
        <c:crossAx val="113366144"/>
        <c:crosses val="autoZero"/>
        <c:crossBetween val="between"/>
      </c:valAx>
      <c:spPr>
        <a:ln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33714155217321534"/>
          <c:w val="1"/>
          <c:h val="0.4530156371514276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19050"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2.2000000000000002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2.2999999999999998</c:v>
                </c:pt>
                <c:pt idx="6">
                  <c:v>2.4</c:v>
                </c:pt>
                <c:pt idx="7">
                  <c:v>2.1</c:v>
                </c:pt>
              </c:numCache>
            </c:numRef>
          </c:val>
        </c:ser>
        <c:overlap val="100"/>
        <c:axId val="106671488"/>
        <c:axId val="107044224"/>
      </c:barChart>
      <c:catAx>
        <c:axId val="106671488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9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7044224"/>
        <c:crosses val="autoZero"/>
        <c:auto val="1"/>
        <c:lblAlgn val="ctr"/>
        <c:lblOffset val="100"/>
      </c:catAx>
      <c:valAx>
        <c:axId val="107044224"/>
        <c:scaling>
          <c:orientation val="minMax"/>
        </c:scaling>
        <c:delete val="1"/>
        <c:axPos val="l"/>
        <c:numFmt formatCode="General" sourceLinked="1"/>
        <c:tickLblPos val="none"/>
        <c:crossAx val="106671488"/>
        <c:crosses val="autoZero"/>
        <c:crossBetween val="between"/>
      </c:valAx>
    </c:plotArea>
    <c:plotVisOnly val="1"/>
  </c:chart>
  <c:spPr>
    <a:solidFill>
      <a:schemeClr val="bg2"/>
    </a:solidFill>
    <a:ln w="38100">
      <a:solidFill>
        <a:schemeClr val="accent2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098A2-1929-424A-A087-A6D2CD9818A8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7D653-A78C-4EA1-A91E-7891D1C944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85A-6369-442F-BB93-00D1616DB0D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85A-6369-442F-BB93-00D1616DB0D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6698-8A8A-4FD3-912A-FF7B3BC78AD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6698-8A8A-4FD3-912A-FF7B3BC78AD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250" y="279001"/>
            <a:ext cx="49275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8119" y="1538289"/>
            <a:ext cx="4927997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548" y="234000"/>
            <a:ext cx="1687115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86" y="3113662"/>
            <a:ext cx="1687115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93852" y="549000"/>
            <a:ext cx="1687115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3852" y="4095550"/>
            <a:ext cx="1687115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310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1.jpe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10" Type="http://schemas.openxmlformats.org/officeDocument/2006/relationships/chart" Target="../charts/chart12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83768" y="2708920"/>
            <a:ext cx="5904656" cy="1584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228184" y="4365104"/>
            <a:ext cx="223224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ИВАНОВО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83768" y="2708920"/>
            <a:ext cx="5904656" cy="158417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ИНВЕСТИЦИОННОЕ ПРЕДЛОЖЕНИЕ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: </a:t>
            </a:r>
            <a:endParaRPr lang="ru-RU" sz="2200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ПРОЕКТ 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“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ПРОИЗВОДСТВО ПРОДУКЦИИ НА ОСНОВЕ ПАВ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”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611560" y="332656"/>
            <a:ext cx="468052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ject 27"/>
          <p:cNvSpPr txBox="1"/>
          <p:nvPr/>
        </p:nvSpPr>
        <p:spPr>
          <a:xfrm>
            <a:off x="611560" y="352599"/>
            <a:ext cx="468052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РОССИЙСКОГО РЫНКА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ject 4"/>
          <p:cNvSpPr txBox="1">
            <a:spLocks/>
          </p:cNvSpPr>
          <p:nvPr/>
        </p:nvSpPr>
        <p:spPr>
          <a:xfrm>
            <a:off x="611560" y="692696"/>
            <a:ext cx="5472608" cy="288240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9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Среди продукции бытовой химии в России наибольшим </a:t>
            </a:r>
            <a:r>
              <a:rPr lang="ru-RU" sz="9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спросом пользуются моющие средства </a:t>
            </a:r>
            <a:r>
              <a:rPr lang="ru-RU" sz="9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 мыло, а на глобальном рынке </a:t>
            </a:r>
            <a:r>
              <a:rPr lang="ru-RU" sz="9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– порошковые </a:t>
            </a:r>
            <a:r>
              <a:rPr lang="ru-RU" sz="9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чистящие средства</a:t>
            </a:r>
            <a:endParaRPr kumimoji="0" lang="ru-RU" sz="9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object 27"/>
          <p:cNvSpPr txBox="1"/>
          <p:nvPr/>
        </p:nvSpPr>
        <p:spPr>
          <a:xfrm>
            <a:off x="611560" y="970087"/>
            <a:ext cx="4680520" cy="442689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Российский рынок продукции на основе ПАВ растет по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2% в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большая её часть производится в РФ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467544" y="1556792"/>
            <a:ext cx="3816424" cy="28824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Объём производств бытовой химии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РФ по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видам продукции в 2016 г., </a:t>
            </a:r>
            <a:r>
              <a:rPr lang="ru-RU" sz="9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т, %</a:t>
            </a:r>
            <a:endParaRPr sz="9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395536" y="1670238"/>
          <a:ext cx="43204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object 24"/>
          <p:cNvSpPr txBox="1"/>
          <p:nvPr/>
        </p:nvSpPr>
        <p:spPr>
          <a:xfrm>
            <a:off x="5004048" y="1623076"/>
            <a:ext cx="3816424" cy="14974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Производство мыла в России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2018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г., </a:t>
            </a:r>
            <a:r>
              <a:rPr lang="ru-RU" sz="9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т, %</a:t>
            </a:r>
            <a:endParaRPr sz="9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4932040" y="1670238"/>
          <a:ext cx="43204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539552" y="4221088"/>
            <a:ext cx="8280921" cy="115212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1331640" y="4365104"/>
            <a:ext cx="6696744" cy="7200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Диаграмма 38"/>
          <p:cNvGraphicFramePr/>
          <p:nvPr/>
        </p:nvGraphicFramePr>
        <p:xfrm>
          <a:off x="467544" y="4221088"/>
          <a:ext cx="8352928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Овал 35"/>
          <p:cNvSpPr/>
          <p:nvPr/>
        </p:nvSpPr>
        <p:spPr>
          <a:xfrm>
            <a:off x="4427984" y="4293096"/>
            <a:ext cx="504056" cy="216024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bject 17"/>
          <p:cNvSpPr txBox="1"/>
          <p:nvPr/>
        </p:nvSpPr>
        <p:spPr>
          <a:xfrm>
            <a:off x="4427984" y="4308424"/>
            <a:ext cx="504056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0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10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0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ject 24"/>
          <p:cNvSpPr txBox="1"/>
          <p:nvPr/>
        </p:nvSpPr>
        <p:spPr>
          <a:xfrm>
            <a:off x="539552" y="4005064"/>
            <a:ext cx="8280920" cy="14974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продаж бытовой химии в России, </a:t>
            </a:r>
            <a:r>
              <a:rPr lang="ru-RU" sz="9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</a:t>
            </a:r>
            <a:endParaRPr sz="9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ject 24"/>
          <p:cNvSpPr txBox="1"/>
          <p:nvPr/>
        </p:nvSpPr>
        <p:spPr>
          <a:xfrm>
            <a:off x="539552" y="5439500"/>
            <a:ext cx="3960440" cy="14974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российского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производства</a:t>
            </a:r>
            <a:r>
              <a:rPr lang="en-US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бытовой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химии, </a:t>
            </a:r>
            <a:r>
              <a:rPr lang="ru-RU" sz="9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</a:t>
            </a:r>
            <a:endParaRPr sz="9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" name="Диаграмма 46"/>
          <p:cNvGraphicFramePr/>
          <p:nvPr/>
        </p:nvGraphicFramePr>
        <p:xfrm>
          <a:off x="539552" y="5661248"/>
          <a:ext cx="3960440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8" name="Прямая со стрелкой 47"/>
          <p:cNvCxnSpPr/>
          <p:nvPr/>
        </p:nvCxnSpPr>
        <p:spPr>
          <a:xfrm>
            <a:off x="1187624" y="5877272"/>
            <a:ext cx="266429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2339753" y="5733256"/>
            <a:ext cx="432048" cy="2880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bject 17"/>
          <p:cNvSpPr txBox="1"/>
          <p:nvPr/>
        </p:nvSpPr>
        <p:spPr>
          <a:xfrm>
            <a:off x="2339753" y="5763973"/>
            <a:ext cx="432048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US" sz="11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1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1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bject 24"/>
          <p:cNvSpPr txBox="1"/>
          <p:nvPr/>
        </p:nvSpPr>
        <p:spPr>
          <a:xfrm>
            <a:off x="4860032" y="5445224"/>
            <a:ext cx="3960440" cy="14974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российского </a:t>
            </a:r>
            <a:r>
              <a:rPr lang="ru-RU" sz="9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производствамоющих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средств, </a:t>
            </a:r>
            <a:r>
              <a:rPr lang="ru-RU" sz="9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</a:t>
            </a:r>
            <a:endParaRPr sz="9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" name="Диаграмма 56"/>
          <p:cNvGraphicFramePr/>
          <p:nvPr/>
        </p:nvGraphicFramePr>
        <p:xfrm>
          <a:off x="4860032" y="5666972"/>
          <a:ext cx="3960440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58" name="Прямая со стрелкой 57"/>
          <p:cNvCxnSpPr/>
          <p:nvPr/>
        </p:nvCxnSpPr>
        <p:spPr>
          <a:xfrm flipV="1">
            <a:off x="5508104" y="5871548"/>
            <a:ext cx="2664296" cy="7773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6660231" y="5733256"/>
            <a:ext cx="432049" cy="360040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bject 17"/>
          <p:cNvSpPr txBox="1"/>
          <p:nvPr/>
        </p:nvSpPr>
        <p:spPr>
          <a:xfrm>
            <a:off x="6660231" y="5805264"/>
            <a:ext cx="432049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US" sz="11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11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1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3" name="Диаграмма 62"/>
          <p:cNvGraphicFramePr/>
          <p:nvPr/>
        </p:nvGraphicFramePr>
        <p:xfrm>
          <a:off x="323528" y="3212976"/>
          <a:ext cx="4248472" cy="72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5" name="Диаграмма 64"/>
          <p:cNvGraphicFramePr/>
          <p:nvPr/>
        </p:nvGraphicFramePr>
        <p:xfrm>
          <a:off x="5004048" y="3212976"/>
          <a:ext cx="4248472" cy="72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265BBE6-C206-43E6-8FF9-EEF5F89133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61"/>
          <a:stretch>
            <a:fillRect/>
          </a:stretch>
        </p:blipFill>
        <p:spPr bwMode="auto">
          <a:xfrm>
            <a:off x="1547664" y="6237312"/>
            <a:ext cx="6408712" cy="52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C0FDC6F-E0F1-49D3-9320-F32EF8A189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6264" y="288032"/>
            <a:ext cx="6660232" cy="1268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799F29-9D0E-4C49-B7FB-E694143BF0DE}"/>
              </a:ext>
            </a:extLst>
          </p:cNvPr>
          <p:cNvSpPr txBox="1"/>
          <p:nvPr/>
        </p:nvSpPr>
        <p:spPr>
          <a:xfrm>
            <a:off x="5004048" y="4543960"/>
            <a:ext cx="3888432" cy="147732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Контакты: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Директор по привлечению инвестиций 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АНО «АИ ИО»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Туманова Юлия Евгеньевна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tumanova@aaiir.ru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+7 980 667 17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74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C1520F1-7745-4BFC-8E5F-FBA2EEC6BEBC}"/>
              </a:ext>
            </a:extLst>
          </p:cNvPr>
          <p:cNvSpPr/>
          <p:nvPr/>
        </p:nvSpPr>
        <p:spPr>
          <a:xfrm>
            <a:off x="1181554" y="1857013"/>
            <a:ext cx="360647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Заключим соглашение о сопровождении вашего проекта, закрепим персонального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менеджера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Подберем площадку со всеми подведенными коммуникациями под ваши требования с учетом всех пожеланий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Подберем эффективную схему финансирования, получения государственной поддержки, льготного кредитования и лизинга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Поможем наладить взаимодействие </a:t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органами местной власти и окажем содействие в снижении административных барьеров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D3F3BF-0677-44BB-B939-8BEEFB6D4A36}"/>
              </a:ext>
            </a:extLst>
          </p:cNvPr>
          <p:cNvSpPr/>
          <p:nvPr/>
        </p:nvSpPr>
        <p:spPr>
          <a:xfrm>
            <a:off x="395536" y="1177588"/>
            <a:ext cx="4438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предлагаем сопровождение инвестиционного проекта нашей командой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режиме одного окна: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B7D08BFA-8613-49D9-BB06-5B160F8EE713}"/>
              </a:ext>
            </a:extLst>
          </p:cNvPr>
          <p:cNvCxnSpPr>
            <a:cxnSpLocks/>
          </p:cNvCxnSpPr>
          <p:nvPr/>
        </p:nvCxnSpPr>
        <p:spPr>
          <a:xfrm>
            <a:off x="4716016" y="1844824"/>
            <a:ext cx="0" cy="4176464"/>
          </a:xfrm>
          <a:prstGeom prst="line">
            <a:avLst/>
          </a:prstGeom>
          <a:ln w="38100">
            <a:solidFill>
              <a:srgbClr val="C0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EA44405-804A-48F3-A9B9-8824A1BD082A}"/>
              </a:ext>
            </a:extLst>
          </p:cNvPr>
          <p:cNvSpPr/>
          <p:nvPr/>
        </p:nvSpPr>
        <p:spPr>
          <a:xfrm>
            <a:off x="4860032" y="1918280"/>
            <a:ext cx="4176464" cy="244682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знаем, как сделать путь реализации вашего инвестиционного </a:t>
            </a:r>
            <a:b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в регионе быстрым и комфортным!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EA44405-804A-48F3-A9B9-8824A1BD082A}"/>
              </a:ext>
            </a:extLst>
          </p:cNvPr>
          <p:cNvSpPr/>
          <p:nvPr/>
        </p:nvSpPr>
        <p:spPr>
          <a:xfrm>
            <a:off x="561139" y="1640989"/>
            <a:ext cx="5544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1234</a:t>
            </a:r>
            <a:endParaRPr lang="ru-RU" sz="7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4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332656"/>
            <a:ext cx="324036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7"/>
          <p:cNvSpPr txBox="1"/>
          <p:nvPr/>
        </p:nvSpPr>
        <p:spPr>
          <a:xfrm>
            <a:off x="611560" y="352599"/>
            <a:ext cx="324036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48680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10000"/>
              <a:buFont typeface="+mj-lt"/>
              <a:buAutoNum type="arabicPeriod"/>
              <a:tabLst>
                <a:tab pos="0" algn="l"/>
              </a:tabLst>
            </a:pPr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Цель проекта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SzPct val="110000"/>
              <a:tabLst>
                <a:tab pos="0" algn="l"/>
              </a:tabLst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Изготовление производства продукции на основе ПАВ</a:t>
            </a:r>
            <a:endParaRPr lang="en-US" sz="2800" b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467544" y="6417042"/>
            <a:ext cx="8604448" cy="226684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 2025 году выручка проекта может превысить 1 </a:t>
            </a:r>
            <a:r>
              <a:rPr lang="ru-RU" sz="14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рублей, срок окупаемости составит 5 лет</a:t>
            </a:r>
            <a:endParaRPr kumimoji="0" lang="ru-RU" sz="14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532960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82"/>
              </a:spcBef>
              <a:buSzPct val="110000"/>
              <a:buFont typeface="+mj-lt"/>
              <a:buAutoNum type="arabicPeriod" startAt="2"/>
              <a:tabLst>
                <a:tab pos="0" algn="l"/>
              </a:tabLst>
            </a:pPr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Параметры проекта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324036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7"/>
          <p:cNvSpPr txBox="1"/>
          <p:nvPr/>
        </p:nvSpPr>
        <p:spPr>
          <a:xfrm>
            <a:off x="611560" y="352599"/>
            <a:ext cx="324036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</a:p>
        </p:txBody>
      </p:sp>
      <p:sp>
        <p:nvSpPr>
          <p:cNvPr id="9" name="object 5"/>
          <p:cNvSpPr txBox="1">
            <a:spLocks noGrp="1"/>
          </p:cNvSpPr>
          <p:nvPr>
            <p:ph type="title"/>
          </p:nvPr>
        </p:nvSpPr>
        <p:spPr>
          <a:xfrm>
            <a:off x="611560" y="734880"/>
            <a:ext cx="5472608" cy="749904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algn="l"/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 основе ПАВ делают как бытовые 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моющие средства 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 товары для личной </a:t>
            </a:r>
            <a:r>
              <a:rPr lang="ru-RU" sz="16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гигены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так 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 промышленные технические вещества</a:t>
            </a:r>
            <a:endParaRPr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1763688" y="1645228"/>
            <a:ext cx="5521103" cy="4088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 txBox="1"/>
          <p:nvPr/>
        </p:nvSpPr>
        <p:spPr>
          <a:xfrm>
            <a:off x="3779913" y="2340503"/>
            <a:ext cx="1584176" cy="512433"/>
          </a:xfrm>
          <a:prstGeom prst="rect">
            <a:avLst/>
          </a:prstGeom>
        </p:spPr>
        <p:txBody>
          <a:bodyPr vert="horz" wrap="square" lIns="0" tIns="10018" rIns="0" bIns="0" rtlCol="0">
            <a:spAutoFit/>
          </a:bodyPr>
          <a:lstStyle/>
          <a:p>
            <a:pPr marL="10575" marR="4453" indent="-557" algn="ctr">
              <a:lnSpc>
                <a:spcPct val="102200"/>
              </a:lnSpc>
              <a:spcBef>
                <a:spcPts val="79"/>
              </a:spcBef>
            </a:pPr>
            <a:r>
              <a:rPr lang="ru-RU" sz="16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Продукция на основе ПАВ</a:t>
            </a:r>
            <a:endParaRPr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bject 56"/>
          <p:cNvSpPr/>
          <p:nvPr/>
        </p:nvSpPr>
        <p:spPr>
          <a:xfrm>
            <a:off x="6028050" y="3072108"/>
            <a:ext cx="1077011" cy="1141420"/>
          </a:xfrm>
          <a:custGeom>
            <a:avLst/>
            <a:gdLst/>
            <a:ahLst/>
            <a:cxnLst/>
            <a:rect l="l" t="t" r="r" b="b"/>
            <a:pathLst>
              <a:path w="1237615" h="1237614">
                <a:moveTo>
                  <a:pt x="618744" y="1237488"/>
                </a:moveTo>
                <a:lnTo>
                  <a:pt x="570434" y="1235624"/>
                </a:lnTo>
                <a:lnTo>
                  <a:pt x="523134" y="1230124"/>
                </a:lnTo>
                <a:lnTo>
                  <a:pt x="476980" y="1221128"/>
                </a:lnTo>
                <a:lnTo>
                  <a:pt x="432113" y="1208772"/>
                </a:lnTo>
                <a:lnTo>
                  <a:pt x="388669" y="1193196"/>
                </a:lnTo>
                <a:lnTo>
                  <a:pt x="346787" y="1174537"/>
                </a:lnTo>
                <a:lnTo>
                  <a:pt x="306606" y="1152934"/>
                </a:lnTo>
                <a:lnTo>
                  <a:pt x="268263" y="1128524"/>
                </a:lnTo>
                <a:lnTo>
                  <a:pt x="231896" y="1101447"/>
                </a:lnTo>
                <a:lnTo>
                  <a:pt x="197645" y="1071840"/>
                </a:lnTo>
                <a:lnTo>
                  <a:pt x="165647" y="1039842"/>
                </a:lnTo>
                <a:lnTo>
                  <a:pt x="136040" y="1005591"/>
                </a:lnTo>
                <a:lnTo>
                  <a:pt x="108963" y="969224"/>
                </a:lnTo>
                <a:lnTo>
                  <a:pt x="84553" y="930881"/>
                </a:lnTo>
                <a:lnTo>
                  <a:pt x="62950" y="890700"/>
                </a:lnTo>
                <a:lnTo>
                  <a:pt x="44291" y="848818"/>
                </a:lnTo>
                <a:lnTo>
                  <a:pt x="28715" y="805374"/>
                </a:lnTo>
                <a:lnTo>
                  <a:pt x="16359" y="760507"/>
                </a:lnTo>
                <a:lnTo>
                  <a:pt x="7363" y="714353"/>
                </a:lnTo>
                <a:lnTo>
                  <a:pt x="1863" y="667053"/>
                </a:lnTo>
                <a:lnTo>
                  <a:pt x="0" y="618744"/>
                </a:lnTo>
                <a:lnTo>
                  <a:pt x="1863" y="570237"/>
                </a:lnTo>
                <a:lnTo>
                  <a:pt x="7363" y="522777"/>
                </a:lnTo>
                <a:lnTo>
                  <a:pt x="16359" y="476501"/>
                </a:lnTo>
                <a:lnTo>
                  <a:pt x="28715" y="431542"/>
                </a:lnTo>
                <a:lnTo>
                  <a:pt x="44291" y="388037"/>
                </a:lnTo>
                <a:lnTo>
                  <a:pt x="62950" y="346121"/>
                </a:lnTo>
                <a:lnTo>
                  <a:pt x="84553" y="305928"/>
                </a:lnTo>
                <a:lnTo>
                  <a:pt x="108963" y="267595"/>
                </a:lnTo>
                <a:lnTo>
                  <a:pt x="136040" y="231257"/>
                </a:lnTo>
                <a:lnTo>
                  <a:pt x="165647" y="197048"/>
                </a:lnTo>
                <a:lnTo>
                  <a:pt x="197645" y="165104"/>
                </a:lnTo>
                <a:lnTo>
                  <a:pt x="231896" y="135560"/>
                </a:lnTo>
                <a:lnTo>
                  <a:pt x="268263" y="108552"/>
                </a:lnTo>
                <a:lnTo>
                  <a:pt x="306606" y="84215"/>
                </a:lnTo>
                <a:lnTo>
                  <a:pt x="346787" y="62683"/>
                </a:lnTo>
                <a:lnTo>
                  <a:pt x="388669" y="44094"/>
                </a:lnTo>
                <a:lnTo>
                  <a:pt x="432113" y="28580"/>
                </a:lnTo>
                <a:lnTo>
                  <a:pt x="476980" y="16279"/>
                </a:lnTo>
                <a:lnTo>
                  <a:pt x="523134" y="7325"/>
                </a:lnTo>
                <a:lnTo>
                  <a:pt x="570434" y="1853"/>
                </a:lnTo>
                <a:lnTo>
                  <a:pt x="618744" y="0"/>
                </a:lnTo>
                <a:lnTo>
                  <a:pt x="667053" y="1853"/>
                </a:lnTo>
                <a:lnTo>
                  <a:pt x="714353" y="7325"/>
                </a:lnTo>
                <a:lnTo>
                  <a:pt x="760507" y="16279"/>
                </a:lnTo>
                <a:lnTo>
                  <a:pt x="805374" y="28580"/>
                </a:lnTo>
                <a:lnTo>
                  <a:pt x="848818" y="44094"/>
                </a:lnTo>
                <a:lnTo>
                  <a:pt x="890700" y="62683"/>
                </a:lnTo>
                <a:lnTo>
                  <a:pt x="930881" y="84215"/>
                </a:lnTo>
                <a:lnTo>
                  <a:pt x="969224" y="108552"/>
                </a:lnTo>
                <a:lnTo>
                  <a:pt x="1005591" y="135560"/>
                </a:lnTo>
                <a:lnTo>
                  <a:pt x="1039842" y="165104"/>
                </a:lnTo>
                <a:lnTo>
                  <a:pt x="1071840" y="197048"/>
                </a:lnTo>
                <a:lnTo>
                  <a:pt x="1101447" y="231257"/>
                </a:lnTo>
                <a:lnTo>
                  <a:pt x="1128524" y="267595"/>
                </a:lnTo>
                <a:lnTo>
                  <a:pt x="1152934" y="305928"/>
                </a:lnTo>
                <a:lnTo>
                  <a:pt x="1174537" y="346121"/>
                </a:lnTo>
                <a:lnTo>
                  <a:pt x="1193196" y="388037"/>
                </a:lnTo>
                <a:lnTo>
                  <a:pt x="1208772" y="431542"/>
                </a:lnTo>
                <a:lnTo>
                  <a:pt x="1221128" y="476501"/>
                </a:lnTo>
                <a:lnTo>
                  <a:pt x="1230124" y="522777"/>
                </a:lnTo>
                <a:lnTo>
                  <a:pt x="1235624" y="570237"/>
                </a:lnTo>
                <a:lnTo>
                  <a:pt x="1237488" y="618744"/>
                </a:lnTo>
                <a:lnTo>
                  <a:pt x="1235624" y="667053"/>
                </a:lnTo>
                <a:lnTo>
                  <a:pt x="1230124" y="714353"/>
                </a:lnTo>
                <a:lnTo>
                  <a:pt x="1221128" y="760507"/>
                </a:lnTo>
                <a:lnTo>
                  <a:pt x="1208772" y="805374"/>
                </a:lnTo>
                <a:lnTo>
                  <a:pt x="1193196" y="848818"/>
                </a:lnTo>
                <a:lnTo>
                  <a:pt x="1174537" y="890700"/>
                </a:lnTo>
                <a:lnTo>
                  <a:pt x="1152934" y="930881"/>
                </a:lnTo>
                <a:lnTo>
                  <a:pt x="1128524" y="969224"/>
                </a:lnTo>
                <a:lnTo>
                  <a:pt x="1101447" y="1005591"/>
                </a:lnTo>
                <a:lnTo>
                  <a:pt x="1071840" y="1039842"/>
                </a:lnTo>
                <a:lnTo>
                  <a:pt x="1039842" y="1071840"/>
                </a:lnTo>
                <a:lnTo>
                  <a:pt x="1005591" y="1101447"/>
                </a:lnTo>
                <a:lnTo>
                  <a:pt x="969224" y="1128524"/>
                </a:lnTo>
                <a:lnTo>
                  <a:pt x="930881" y="1152934"/>
                </a:lnTo>
                <a:lnTo>
                  <a:pt x="890700" y="1174537"/>
                </a:lnTo>
                <a:lnTo>
                  <a:pt x="848818" y="1193196"/>
                </a:lnTo>
                <a:lnTo>
                  <a:pt x="805374" y="1208772"/>
                </a:lnTo>
                <a:lnTo>
                  <a:pt x="760507" y="1221128"/>
                </a:lnTo>
                <a:lnTo>
                  <a:pt x="714353" y="1230124"/>
                </a:lnTo>
                <a:lnTo>
                  <a:pt x="667053" y="1235624"/>
                </a:lnTo>
                <a:lnTo>
                  <a:pt x="618744" y="1237488"/>
                </a:lnTo>
                <a:close/>
              </a:path>
            </a:pathLst>
          </a:custGeom>
          <a:solidFill>
            <a:srgbClr val="E6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57"/>
          <p:cNvSpPr/>
          <p:nvPr/>
        </p:nvSpPr>
        <p:spPr>
          <a:xfrm>
            <a:off x="6028050" y="3072108"/>
            <a:ext cx="1077011" cy="1141420"/>
          </a:xfrm>
          <a:custGeom>
            <a:avLst/>
            <a:gdLst/>
            <a:ahLst/>
            <a:cxnLst/>
            <a:rect l="l" t="t" r="r" b="b"/>
            <a:pathLst>
              <a:path w="1237615" h="1237614">
                <a:moveTo>
                  <a:pt x="0" y="618743"/>
                </a:moveTo>
                <a:lnTo>
                  <a:pt x="1863" y="570236"/>
                </a:lnTo>
                <a:lnTo>
                  <a:pt x="7363" y="522777"/>
                </a:lnTo>
                <a:lnTo>
                  <a:pt x="16359" y="476501"/>
                </a:lnTo>
                <a:lnTo>
                  <a:pt x="28715" y="431542"/>
                </a:lnTo>
                <a:lnTo>
                  <a:pt x="44291" y="388037"/>
                </a:lnTo>
                <a:lnTo>
                  <a:pt x="62950" y="346121"/>
                </a:lnTo>
                <a:lnTo>
                  <a:pt x="84553" y="305928"/>
                </a:lnTo>
                <a:lnTo>
                  <a:pt x="108963" y="267595"/>
                </a:lnTo>
                <a:lnTo>
                  <a:pt x="136040" y="231256"/>
                </a:lnTo>
                <a:lnTo>
                  <a:pt x="165647" y="197048"/>
                </a:lnTo>
                <a:lnTo>
                  <a:pt x="197645" y="165104"/>
                </a:lnTo>
                <a:lnTo>
                  <a:pt x="231896" y="135560"/>
                </a:lnTo>
                <a:lnTo>
                  <a:pt x="268263" y="108552"/>
                </a:lnTo>
                <a:lnTo>
                  <a:pt x="306606" y="84215"/>
                </a:lnTo>
                <a:lnTo>
                  <a:pt x="346787" y="62683"/>
                </a:lnTo>
                <a:lnTo>
                  <a:pt x="388669" y="44094"/>
                </a:lnTo>
                <a:lnTo>
                  <a:pt x="432113" y="28580"/>
                </a:lnTo>
                <a:lnTo>
                  <a:pt x="476980" y="16279"/>
                </a:lnTo>
                <a:lnTo>
                  <a:pt x="523134" y="7325"/>
                </a:lnTo>
                <a:lnTo>
                  <a:pt x="570434" y="1853"/>
                </a:lnTo>
                <a:lnTo>
                  <a:pt x="618743" y="0"/>
                </a:lnTo>
                <a:lnTo>
                  <a:pt x="667053" y="1853"/>
                </a:lnTo>
                <a:lnTo>
                  <a:pt x="714353" y="7325"/>
                </a:lnTo>
                <a:lnTo>
                  <a:pt x="760507" y="16279"/>
                </a:lnTo>
                <a:lnTo>
                  <a:pt x="805374" y="28580"/>
                </a:lnTo>
                <a:lnTo>
                  <a:pt x="848818" y="44094"/>
                </a:lnTo>
                <a:lnTo>
                  <a:pt x="890700" y="62683"/>
                </a:lnTo>
                <a:lnTo>
                  <a:pt x="930881" y="84215"/>
                </a:lnTo>
                <a:lnTo>
                  <a:pt x="969224" y="108552"/>
                </a:lnTo>
                <a:lnTo>
                  <a:pt x="1005591" y="135560"/>
                </a:lnTo>
                <a:lnTo>
                  <a:pt x="1039842" y="165104"/>
                </a:lnTo>
                <a:lnTo>
                  <a:pt x="1071840" y="197048"/>
                </a:lnTo>
                <a:lnTo>
                  <a:pt x="1101447" y="231256"/>
                </a:lnTo>
                <a:lnTo>
                  <a:pt x="1128524" y="267595"/>
                </a:lnTo>
                <a:lnTo>
                  <a:pt x="1152934" y="305928"/>
                </a:lnTo>
                <a:lnTo>
                  <a:pt x="1174537" y="346121"/>
                </a:lnTo>
                <a:lnTo>
                  <a:pt x="1193196" y="388037"/>
                </a:lnTo>
                <a:lnTo>
                  <a:pt x="1208772" y="431542"/>
                </a:lnTo>
                <a:lnTo>
                  <a:pt x="1221128" y="476501"/>
                </a:lnTo>
                <a:lnTo>
                  <a:pt x="1230124" y="522777"/>
                </a:lnTo>
                <a:lnTo>
                  <a:pt x="1235624" y="570236"/>
                </a:lnTo>
                <a:lnTo>
                  <a:pt x="1237487" y="618743"/>
                </a:lnTo>
                <a:lnTo>
                  <a:pt x="1235624" y="667053"/>
                </a:lnTo>
                <a:lnTo>
                  <a:pt x="1230124" y="714353"/>
                </a:lnTo>
                <a:lnTo>
                  <a:pt x="1221128" y="760507"/>
                </a:lnTo>
                <a:lnTo>
                  <a:pt x="1208772" y="805374"/>
                </a:lnTo>
                <a:lnTo>
                  <a:pt x="1193196" y="848818"/>
                </a:lnTo>
                <a:lnTo>
                  <a:pt x="1174537" y="890700"/>
                </a:lnTo>
                <a:lnTo>
                  <a:pt x="1152934" y="930881"/>
                </a:lnTo>
                <a:lnTo>
                  <a:pt x="1128524" y="969224"/>
                </a:lnTo>
                <a:lnTo>
                  <a:pt x="1101447" y="1005591"/>
                </a:lnTo>
                <a:lnTo>
                  <a:pt x="1071840" y="1039842"/>
                </a:lnTo>
                <a:lnTo>
                  <a:pt x="1039842" y="1071840"/>
                </a:lnTo>
                <a:lnTo>
                  <a:pt x="1005591" y="1101447"/>
                </a:lnTo>
                <a:lnTo>
                  <a:pt x="969224" y="1128524"/>
                </a:lnTo>
                <a:lnTo>
                  <a:pt x="930881" y="1152934"/>
                </a:lnTo>
                <a:lnTo>
                  <a:pt x="890700" y="1174537"/>
                </a:lnTo>
                <a:lnTo>
                  <a:pt x="848818" y="1193196"/>
                </a:lnTo>
                <a:lnTo>
                  <a:pt x="805374" y="1208772"/>
                </a:lnTo>
                <a:lnTo>
                  <a:pt x="760507" y="1221128"/>
                </a:lnTo>
                <a:lnTo>
                  <a:pt x="714353" y="1230124"/>
                </a:lnTo>
                <a:lnTo>
                  <a:pt x="667053" y="1235624"/>
                </a:lnTo>
                <a:lnTo>
                  <a:pt x="618743" y="1237487"/>
                </a:lnTo>
                <a:lnTo>
                  <a:pt x="570434" y="1235624"/>
                </a:lnTo>
                <a:lnTo>
                  <a:pt x="523134" y="1230124"/>
                </a:lnTo>
                <a:lnTo>
                  <a:pt x="476980" y="1221128"/>
                </a:lnTo>
                <a:lnTo>
                  <a:pt x="432113" y="1208772"/>
                </a:lnTo>
                <a:lnTo>
                  <a:pt x="388669" y="1193196"/>
                </a:lnTo>
                <a:lnTo>
                  <a:pt x="346787" y="1174537"/>
                </a:lnTo>
                <a:lnTo>
                  <a:pt x="306606" y="1152934"/>
                </a:lnTo>
                <a:lnTo>
                  <a:pt x="268263" y="1128524"/>
                </a:lnTo>
                <a:lnTo>
                  <a:pt x="231896" y="1101447"/>
                </a:lnTo>
                <a:lnTo>
                  <a:pt x="197645" y="1071840"/>
                </a:lnTo>
                <a:lnTo>
                  <a:pt x="165647" y="1039842"/>
                </a:lnTo>
                <a:lnTo>
                  <a:pt x="136040" y="1005591"/>
                </a:lnTo>
                <a:lnTo>
                  <a:pt x="108963" y="969224"/>
                </a:lnTo>
                <a:lnTo>
                  <a:pt x="84553" y="930881"/>
                </a:lnTo>
                <a:lnTo>
                  <a:pt x="62950" y="890700"/>
                </a:lnTo>
                <a:lnTo>
                  <a:pt x="44291" y="848818"/>
                </a:lnTo>
                <a:lnTo>
                  <a:pt x="28715" y="805374"/>
                </a:lnTo>
                <a:lnTo>
                  <a:pt x="16359" y="760507"/>
                </a:lnTo>
                <a:lnTo>
                  <a:pt x="7363" y="714353"/>
                </a:lnTo>
                <a:lnTo>
                  <a:pt x="1863" y="667053"/>
                </a:lnTo>
                <a:lnTo>
                  <a:pt x="0" y="618743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58"/>
          <p:cNvSpPr/>
          <p:nvPr/>
        </p:nvSpPr>
        <p:spPr>
          <a:xfrm>
            <a:off x="6358625" y="3333299"/>
            <a:ext cx="427157" cy="610241"/>
          </a:xfrm>
          <a:custGeom>
            <a:avLst/>
            <a:gdLst/>
            <a:ahLst/>
            <a:cxnLst/>
            <a:rect l="l" t="t" r="r" b="b"/>
            <a:pathLst>
              <a:path w="490854" h="661670">
                <a:moveTo>
                  <a:pt x="143256" y="175260"/>
                </a:moveTo>
                <a:lnTo>
                  <a:pt x="76200" y="67056"/>
                </a:lnTo>
                <a:lnTo>
                  <a:pt x="102489" y="49315"/>
                </a:lnTo>
                <a:lnTo>
                  <a:pt x="128778" y="34861"/>
                </a:lnTo>
                <a:lnTo>
                  <a:pt x="181356" y="15240"/>
                </a:lnTo>
                <a:lnTo>
                  <a:pt x="236220" y="4191"/>
                </a:lnTo>
                <a:lnTo>
                  <a:pt x="295656" y="0"/>
                </a:lnTo>
                <a:lnTo>
                  <a:pt x="337065" y="2357"/>
                </a:lnTo>
                <a:lnTo>
                  <a:pt x="407312" y="22502"/>
                </a:lnTo>
                <a:lnTo>
                  <a:pt x="459224" y="64103"/>
                </a:lnTo>
                <a:lnTo>
                  <a:pt x="487084" y="119157"/>
                </a:lnTo>
                <a:lnTo>
                  <a:pt x="488890" y="135636"/>
                </a:lnTo>
                <a:lnTo>
                  <a:pt x="263652" y="135636"/>
                </a:lnTo>
                <a:lnTo>
                  <a:pt x="236267" y="138183"/>
                </a:lnTo>
                <a:lnTo>
                  <a:pt x="206883" y="145732"/>
                </a:lnTo>
                <a:lnTo>
                  <a:pt x="175783" y="158138"/>
                </a:lnTo>
                <a:lnTo>
                  <a:pt x="143256" y="175260"/>
                </a:lnTo>
                <a:close/>
              </a:path>
              <a:path w="490854" h="661670">
                <a:moveTo>
                  <a:pt x="449999" y="524256"/>
                </a:moveTo>
                <a:lnTo>
                  <a:pt x="166115" y="524256"/>
                </a:lnTo>
                <a:lnTo>
                  <a:pt x="195191" y="523065"/>
                </a:lnTo>
                <a:lnTo>
                  <a:pt x="220408" y="519303"/>
                </a:lnTo>
                <a:lnTo>
                  <a:pt x="257556" y="502920"/>
                </a:lnTo>
                <a:lnTo>
                  <a:pt x="284773" y="463057"/>
                </a:lnTo>
                <a:lnTo>
                  <a:pt x="286511" y="445008"/>
                </a:lnTo>
                <a:lnTo>
                  <a:pt x="285940" y="433959"/>
                </a:lnTo>
                <a:lnTo>
                  <a:pt x="260604" y="398526"/>
                </a:lnTo>
                <a:lnTo>
                  <a:pt x="207264" y="387667"/>
                </a:lnTo>
                <a:lnTo>
                  <a:pt x="166115" y="387096"/>
                </a:lnTo>
                <a:lnTo>
                  <a:pt x="128015" y="387096"/>
                </a:lnTo>
                <a:lnTo>
                  <a:pt x="152400" y="257556"/>
                </a:lnTo>
                <a:lnTo>
                  <a:pt x="184404" y="257556"/>
                </a:lnTo>
                <a:lnTo>
                  <a:pt x="215360" y="256389"/>
                </a:lnTo>
                <a:lnTo>
                  <a:pt x="265842" y="246626"/>
                </a:lnTo>
                <a:lnTo>
                  <a:pt x="302918" y="227218"/>
                </a:lnTo>
                <a:lnTo>
                  <a:pt x="321564" y="181356"/>
                </a:lnTo>
                <a:lnTo>
                  <a:pt x="320897" y="171854"/>
                </a:lnTo>
                <a:lnTo>
                  <a:pt x="287274" y="140208"/>
                </a:lnTo>
                <a:lnTo>
                  <a:pt x="263652" y="135636"/>
                </a:lnTo>
                <a:lnTo>
                  <a:pt x="488890" y="135636"/>
                </a:lnTo>
                <a:lnTo>
                  <a:pt x="488203" y="183880"/>
                </a:lnTo>
                <a:lnTo>
                  <a:pt x="468834" y="237744"/>
                </a:lnTo>
                <a:lnTo>
                  <a:pt x="429672" y="280344"/>
                </a:lnTo>
                <a:lnTo>
                  <a:pt x="374618" y="308395"/>
                </a:lnTo>
                <a:lnTo>
                  <a:pt x="341376" y="316992"/>
                </a:lnTo>
                <a:lnTo>
                  <a:pt x="341376" y="321564"/>
                </a:lnTo>
                <a:lnTo>
                  <a:pt x="391287" y="337756"/>
                </a:lnTo>
                <a:lnTo>
                  <a:pt x="429768" y="368808"/>
                </a:lnTo>
                <a:lnTo>
                  <a:pt x="453199" y="411670"/>
                </a:lnTo>
                <a:lnTo>
                  <a:pt x="461772" y="464820"/>
                </a:lnTo>
                <a:lnTo>
                  <a:pt x="456461" y="507825"/>
                </a:lnTo>
                <a:lnTo>
                  <a:pt x="449999" y="524256"/>
                </a:lnTo>
                <a:close/>
              </a:path>
              <a:path w="490854" h="661670">
                <a:moveTo>
                  <a:pt x="172212" y="661416"/>
                </a:moveTo>
                <a:lnTo>
                  <a:pt x="121539" y="659130"/>
                </a:lnTo>
                <a:lnTo>
                  <a:pt x="73152" y="652272"/>
                </a:lnTo>
                <a:lnTo>
                  <a:pt x="33147" y="640461"/>
                </a:lnTo>
                <a:lnTo>
                  <a:pt x="0" y="626363"/>
                </a:lnTo>
                <a:lnTo>
                  <a:pt x="0" y="480060"/>
                </a:lnTo>
                <a:lnTo>
                  <a:pt x="39242" y="499181"/>
                </a:lnTo>
                <a:lnTo>
                  <a:pt x="79628" y="513016"/>
                </a:lnTo>
                <a:lnTo>
                  <a:pt x="121729" y="521422"/>
                </a:lnTo>
                <a:lnTo>
                  <a:pt x="166115" y="524256"/>
                </a:lnTo>
                <a:lnTo>
                  <a:pt x="449999" y="524256"/>
                </a:lnTo>
                <a:lnTo>
                  <a:pt x="441007" y="547116"/>
                </a:lnTo>
                <a:lnTo>
                  <a:pt x="416123" y="581834"/>
                </a:lnTo>
                <a:lnTo>
                  <a:pt x="382524" y="611124"/>
                </a:lnTo>
                <a:lnTo>
                  <a:pt x="340233" y="631840"/>
                </a:lnTo>
                <a:lnTo>
                  <a:pt x="291084" y="647700"/>
                </a:lnTo>
                <a:lnTo>
                  <a:pt x="235077" y="657844"/>
                </a:lnTo>
                <a:lnTo>
                  <a:pt x="172212" y="661416"/>
                </a:lnTo>
                <a:close/>
              </a:path>
            </a:pathLst>
          </a:custGeom>
          <a:solidFill>
            <a:srgbClr val="4259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8"/>
          <p:cNvSpPr txBox="1"/>
          <p:nvPr/>
        </p:nvSpPr>
        <p:spPr>
          <a:xfrm>
            <a:off x="5364088" y="4527022"/>
            <a:ext cx="2376264" cy="1301358"/>
          </a:xfrm>
          <a:prstGeom prst="rect">
            <a:avLst/>
          </a:prstGeom>
        </p:spPr>
        <p:txBody>
          <a:bodyPr vert="horz" wrap="square" lIns="0" tIns="69572" rIns="0" bIns="0" rtlCol="0">
            <a:spAutoFit/>
          </a:bodyPr>
          <a:lstStyle/>
          <a:p>
            <a:pPr marL="11132">
              <a:spcBef>
                <a:spcPts val="548"/>
              </a:spcBef>
              <a:buClr>
                <a:schemeClr val="accent2"/>
              </a:buClr>
            </a:pP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Товары личной гигиены</a:t>
            </a:r>
            <a:endParaRPr sz="1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Туалетное мыло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Шампуни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Лосьоны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Тоники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Зубные пасты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др.</a:t>
            </a:r>
            <a:endParaRPr sz="11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bject 9"/>
          <p:cNvSpPr txBox="1"/>
          <p:nvPr/>
        </p:nvSpPr>
        <p:spPr>
          <a:xfrm>
            <a:off x="7452320" y="1623382"/>
            <a:ext cx="1584176" cy="2643292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marR="270497">
              <a:spcBef>
                <a:spcPts val="92"/>
              </a:spcBef>
              <a:buClr>
                <a:schemeClr val="accent2"/>
              </a:buClr>
            </a:pP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Техническая продукция</a:t>
            </a:r>
            <a:endParaRPr sz="1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Средство для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мойки шерсти</a:t>
            </a:r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Автокосметика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1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автошампуни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Моющие средства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дорог</a:t>
            </a:r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Эмульгаторы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пищевых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продуктов1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Пластификаторы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строительных материалов2</a:t>
            </a:r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Антисептики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др.</a:t>
            </a:r>
            <a:endParaRPr sz="11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ject 10"/>
          <p:cNvSpPr txBox="1"/>
          <p:nvPr/>
        </p:nvSpPr>
        <p:spPr>
          <a:xfrm>
            <a:off x="467544" y="1628800"/>
            <a:ext cx="1512168" cy="1978466"/>
          </a:xfrm>
          <a:prstGeom prst="rect">
            <a:avLst/>
          </a:prstGeom>
        </p:spPr>
        <p:txBody>
          <a:bodyPr vert="horz" wrap="square" lIns="0" tIns="69572" rIns="0" bIns="0" rtlCol="0">
            <a:spAutoFit/>
          </a:bodyPr>
          <a:lstStyle/>
          <a:p>
            <a:pPr marL="11132">
              <a:spcBef>
                <a:spcPts val="548"/>
              </a:spcBef>
              <a:buClr>
                <a:schemeClr val="accent2"/>
              </a:buClr>
            </a:pPr>
            <a:r>
              <a:rPr lang="ru-RU" sz="14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Бытовая химия</a:t>
            </a:r>
            <a:endParaRPr sz="1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Хозяйственное мыло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Стиральный порошок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Средство для мытья</a:t>
            </a:r>
          </a:p>
          <a:p>
            <a:pPr>
              <a:buClr>
                <a:schemeClr val="accent2"/>
              </a:buClr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посуды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Средство для чистки</a:t>
            </a:r>
          </a:p>
          <a:p>
            <a:pPr>
              <a:buClr>
                <a:schemeClr val="accent2"/>
              </a:buClr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унитаза</a:t>
            </a:r>
            <a:endParaRPr sz="11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ject 17"/>
          <p:cNvSpPr/>
          <p:nvPr/>
        </p:nvSpPr>
        <p:spPr>
          <a:xfrm>
            <a:off x="5796136" y="1628800"/>
            <a:ext cx="1512168" cy="11521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254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3"/>
          <p:cNvSpPr/>
          <p:nvPr/>
        </p:nvSpPr>
        <p:spPr>
          <a:xfrm>
            <a:off x="7099845" y="5157192"/>
            <a:ext cx="1648619" cy="1296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254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4"/>
          <p:cNvSpPr/>
          <p:nvPr/>
        </p:nvSpPr>
        <p:spPr>
          <a:xfrm>
            <a:off x="467544" y="5589240"/>
            <a:ext cx="2088232" cy="934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254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/>
          <p:cNvSpPr/>
          <p:nvPr/>
        </p:nvSpPr>
        <p:spPr>
          <a:xfrm>
            <a:off x="484640" y="3789040"/>
            <a:ext cx="1135032" cy="16561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254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6"/>
          <p:cNvSpPr/>
          <p:nvPr/>
        </p:nvSpPr>
        <p:spPr>
          <a:xfrm>
            <a:off x="2699792" y="4581129"/>
            <a:ext cx="720080" cy="19442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254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/>
          <p:cNvSpPr/>
          <p:nvPr/>
        </p:nvSpPr>
        <p:spPr>
          <a:xfrm>
            <a:off x="1931689" y="1700808"/>
            <a:ext cx="1488183" cy="10081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254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74" name="Прямоугольник 73"/>
          <p:cNvSpPr/>
          <p:nvPr/>
        </p:nvSpPr>
        <p:spPr>
          <a:xfrm>
            <a:off x="467544" y="2060848"/>
            <a:ext cx="8568952" cy="29523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1560" y="1443740"/>
            <a:ext cx="5904656" cy="442128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algn="l"/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Разнообразие </a:t>
            </a:r>
            <a:r>
              <a:rPr lang="ru-RU" sz="14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бизнес-моделей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делает рынок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продукции на основе ПАВ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привлекательным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для разного типа инвесторов</a:t>
            </a:r>
            <a:endParaRPr sz="1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9552" y="2719479"/>
            <a:ext cx="1656184" cy="1717633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Выполнение научных работ по заказу производителей / пользователей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Адаптация продукта под технические регламенты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Развитие продукта</a:t>
            </a:r>
            <a:endParaRPr sz="1200" b="1" spc="9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39752" y="2708920"/>
            <a:ext cx="1689418" cy="1163635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Добыча и переработка полезных ископаемых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Транспортировка сырья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24328" y="2708920"/>
            <a:ext cx="1368152" cy="1348301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Формирование бренда и узнаваемости продукции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Организация системы сбыта и продаж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bject 14"/>
          <p:cNvSpPr txBox="1"/>
          <p:nvPr/>
        </p:nvSpPr>
        <p:spPr>
          <a:xfrm>
            <a:off x="5652120" y="2708920"/>
            <a:ext cx="1728192" cy="1717633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Налаживание технологий серийного производства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Повышение экономической эффективности производства (увеличение объема, снижение брака и т.д.)</a:t>
            </a:r>
          </a:p>
        </p:txBody>
      </p:sp>
      <p:sp>
        <p:nvSpPr>
          <p:cNvPr id="94" name="Пятиугольник 93"/>
          <p:cNvSpPr/>
          <p:nvPr/>
        </p:nvSpPr>
        <p:spPr>
          <a:xfrm>
            <a:off x="467544" y="2060848"/>
            <a:ext cx="1800200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object 8"/>
          <p:cNvSpPr txBox="1"/>
          <p:nvPr/>
        </p:nvSpPr>
        <p:spPr>
          <a:xfrm>
            <a:off x="467544" y="2183770"/>
            <a:ext cx="1584176" cy="381134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НИОКР и развитие продукта</a:t>
            </a:r>
          </a:p>
        </p:txBody>
      </p:sp>
      <p:sp>
        <p:nvSpPr>
          <p:cNvPr id="96" name="Пятиугольник 95"/>
          <p:cNvSpPr/>
          <p:nvPr/>
        </p:nvSpPr>
        <p:spPr>
          <a:xfrm>
            <a:off x="2267744" y="2060848"/>
            <a:ext cx="1656184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ятиугольник 96"/>
          <p:cNvSpPr/>
          <p:nvPr/>
        </p:nvSpPr>
        <p:spPr>
          <a:xfrm>
            <a:off x="3923928" y="2060848"/>
            <a:ext cx="1656184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3928" y="2183770"/>
            <a:ext cx="1512168" cy="381134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11132" marR="4453" algn="ctr">
              <a:spcBef>
                <a:spcPts val="92"/>
              </a:spcBef>
            </a:pPr>
            <a:r>
              <a:rPr sz="1200" b="1" spc="-4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sz="1200" b="1" spc="4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sz="1200" b="1" spc="-9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200" b="1" spc="-9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изводство</a:t>
            </a:r>
            <a:r>
              <a:rPr lang="ru-RU" sz="1200" b="1" spc="-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пробной партии</a:t>
            </a:r>
            <a:endParaRPr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ятиугольник 97"/>
          <p:cNvSpPr/>
          <p:nvPr/>
        </p:nvSpPr>
        <p:spPr>
          <a:xfrm>
            <a:off x="5580112" y="2060848"/>
            <a:ext cx="1872208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80112" y="2183770"/>
            <a:ext cx="1728192" cy="381134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2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Серийное производство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ятиугольник 98"/>
          <p:cNvSpPr/>
          <p:nvPr/>
        </p:nvSpPr>
        <p:spPr>
          <a:xfrm>
            <a:off x="7452320" y="2060848"/>
            <a:ext cx="1584176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bject 17"/>
          <p:cNvSpPr txBox="1"/>
          <p:nvPr/>
        </p:nvSpPr>
        <p:spPr>
          <a:xfrm>
            <a:off x="7452320" y="2183770"/>
            <a:ext cx="1440160" cy="381134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R="4453" algn="ctr">
              <a:spcBef>
                <a:spcPts val="92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Продвижение и дистрибуция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bject 21"/>
          <p:cNvSpPr txBox="1"/>
          <p:nvPr/>
        </p:nvSpPr>
        <p:spPr>
          <a:xfrm>
            <a:off x="3995936" y="2710188"/>
            <a:ext cx="1584176" cy="2086964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Производство образцов пробной партии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Представление образцов потребителю (на выставках, ярмарках и т.д.)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Уточнение нормативной документации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11560" y="332656"/>
            <a:ext cx="4752528" cy="10081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bject 8"/>
          <p:cNvSpPr txBox="1"/>
          <p:nvPr/>
        </p:nvSpPr>
        <p:spPr>
          <a:xfrm>
            <a:off x="755576" y="332656"/>
            <a:ext cx="4608512" cy="935132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>
              <a:spcBef>
                <a:spcPts val="92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ЦЕПОЧКА СОЗДАНИЯ СТОИМОСТИ В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СФЕРЕ ПРОДУКЦИЙ НА ОСНОВЕ ПАВ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67744" y="2170946"/>
            <a:ext cx="1512168" cy="393958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Обеспечение</a:t>
            </a:r>
            <a:r>
              <a:rPr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1132" algn="ctr">
              <a:spcBef>
                <a:spcPts val="92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сырьем</a:t>
            </a:r>
            <a:endParaRPr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bject 27"/>
          <p:cNvSpPr/>
          <p:nvPr/>
        </p:nvSpPr>
        <p:spPr>
          <a:xfrm>
            <a:off x="467544" y="5157192"/>
            <a:ext cx="8568952" cy="1296144"/>
          </a:xfrm>
          <a:custGeom>
            <a:avLst/>
            <a:gdLst/>
            <a:ahLst/>
            <a:cxnLst/>
            <a:rect l="l" t="t" r="r" b="b"/>
            <a:pathLst>
              <a:path w="9354820" h="408939">
                <a:moveTo>
                  <a:pt x="0" y="0"/>
                </a:moveTo>
                <a:lnTo>
                  <a:pt x="9354312" y="0"/>
                </a:lnTo>
                <a:lnTo>
                  <a:pt x="9354312" y="408432"/>
                </a:lnTo>
                <a:lnTo>
                  <a:pt x="0" y="408432"/>
                </a:lnTo>
                <a:lnTo>
                  <a:pt x="0" y="0"/>
                </a:lnTo>
                <a:close/>
              </a:path>
            </a:pathLst>
          </a:custGeom>
          <a:solidFill>
            <a:srgbClr val="DAE4F2"/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1"/>
          <p:cNvSpPr txBox="1"/>
          <p:nvPr/>
        </p:nvSpPr>
        <p:spPr>
          <a:xfrm>
            <a:off x="539552" y="5219827"/>
            <a:ext cx="1656184" cy="513429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marR="4453">
              <a:lnSpc>
                <a:spcPct val="102299"/>
              </a:lnSpc>
              <a:spcBef>
                <a:spcPts val="88"/>
              </a:spcBef>
            </a:pP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Преимущественно</a:t>
            </a:r>
            <a:r>
              <a:rPr lang="ru-RU" sz="8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800" b="1" spc="13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сле</a:t>
            </a:r>
            <a:r>
              <a:rPr sz="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sz="800" b="1" spc="13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sz="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800" b="1" spc="13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sz="800" b="1" spc="13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ски</a:t>
            </a:r>
            <a:r>
              <a:rPr sz="800" b="1" spc="13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8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институты </a:t>
            </a:r>
            <a:r>
              <a:rPr lang="ru-RU" sz="8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8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крупные  химические</a:t>
            </a:r>
            <a:r>
              <a:rPr lang="ru-RU" sz="800" b="1" spc="-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компании:</a:t>
            </a:r>
            <a:endParaRPr lang="ru-RU" sz="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bject 35"/>
          <p:cNvSpPr txBox="1"/>
          <p:nvPr/>
        </p:nvSpPr>
        <p:spPr>
          <a:xfrm>
            <a:off x="2339752" y="5219827"/>
            <a:ext cx="1512168" cy="253905"/>
          </a:xfrm>
          <a:prstGeom prst="rect">
            <a:avLst/>
          </a:prstGeom>
          <a:noFill/>
        </p:spPr>
        <p:txBody>
          <a:bodyPr vert="horz" wrap="square" lIns="0" tIns="2783" rIns="0" bIns="0" rtlCol="0">
            <a:spAutoFit/>
          </a:bodyPr>
          <a:lstStyle/>
          <a:p>
            <a:pPr marL="1113" marR="53987">
              <a:lnSpc>
                <a:spcPct val="102400"/>
              </a:lnSpc>
              <a:spcBef>
                <a:spcPts val="22"/>
              </a:spcBef>
            </a:pPr>
            <a:r>
              <a:rPr sz="8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Преимущественно крупные  химические</a:t>
            </a:r>
            <a:r>
              <a:rPr sz="8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8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компании:</a:t>
            </a:r>
            <a:endParaRPr sz="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bject 38"/>
          <p:cNvSpPr txBox="1"/>
          <p:nvPr/>
        </p:nvSpPr>
        <p:spPr>
          <a:xfrm>
            <a:off x="5652120" y="5219827"/>
            <a:ext cx="1728192" cy="262335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marR="4453">
              <a:lnSpc>
                <a:spcPct val="102400"/>
              </a:lnSpc>
              <a:spcBef>
                <a:spcPts val="88"/>
              </a:spcBef>
            </a:pPr>
            <a:r>
              <a:rPr sz="8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Химические компании  любого</a:t>
            </a:r>
            <a:r>
              <a:rPr sz="8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8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размера:</a:t>
            </a:r>
            <a:endParaRPr sz="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bject 41"/>
          <p:cNvSpPr/>
          <p:nvPr/>
        </p:nvSpPr>
        <p:spPr>
          <a:xfrm>
            <a:off x="755576" y="5877272"/>
            <a:ext cx="1224136" cy="360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4"/>
          <p:cNvSpPr/>
          <p:nvPr/>
        </p:nvSpPr>
        <p:spPr>
          <a:xfrm>
            <a:off x="6012160" y="5733256"/>
            <a:ext cx="1008112" cy="504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5"/>
          <p:cNvSpPr/>
          <p:nvPr/>
        </p:nvSpPr>
        <p:spPr>
          <a:xfrm>
            <a:off x="7524328" y="5877272"/>
            <a:ext cx="1468353" cy="288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31"/>
          <p:cNvSpPr txBox="1"/>
          <p:nvPr/>
        </p:nvSpPr>
        <p:spPr>
          <a:xfrm>
            <a:off x="3995936" y="5219827"/>
            <a:ext cx="1512168" cy="513429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marR="4453">
              <a:lnSpc>
                <a:spcPct val="102299"/>
              </a:lnSpc>
              <a:spcBef>
                <a:spcPts val="88"/>
              </a:spcBef>
            </a:pP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Преимущественно</a:t>
            </a:r>
            <a:r>
              <a:rPr lang="ru-RU" sz="8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800" b="1" spc="13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сле</a:t>
            </a:r>
            <a:r>
              <a:rPr sz="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sz="800" b="1" spc="13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sz="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800" b="1" spc="13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sz="800" b="1" spc="13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ски</a:t>
            </a:r>
            <a:r>
              <a:rPr sz="800" b="1" spc="13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8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институты </a:t>
            </a:r>
            <a:r>
              <a:rPr lang="ru-RU" sz="8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8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крупные  химические</a:t>
            </a:r>
            <a:r>
              <a:rPr lang="ru-RU" sz="800" b="1" spc="-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компании:</a:t>
            </a:r>
            <a:endParaRPr lang="ru-RU" sz="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object 38"/>
          <p:cNvSpPr txBox="1"/>
          <p:nvPr/>
        </p:nvSpPr>
        <p:spPr>
          <a:xfrm>
            <a:off x="7524328" y="5219827"/>
            <a:ext cx="1440160" cy="513429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marR="4453">
              <a:lnSpc>
                <a:spcPct val="102400"/>
              </a:lnSpc>
              <a:spcBef>
                <a:spcPts val="88"/>
              </a:spcBef>
            </a:pPr>
            <a:r>
              <a:rPr sz="8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Химические компании  </a:t>
            </a:r>
            <a:r>
              <a:rPr sz="800" b="1" spc="9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любого</a:t>
            </a:r>
            <a:r>
              <a:rPr sz="8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размера</a:t>
            </a:r>
            <a:r>
              <a:rPr lang="ru-RU" sz="8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специализированные </a:t>
            </a:r>
            <a:r>
              <a:rPr lang="ru-RU"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дистрибьютеры</a:t>
            </a:r>
            <a:r>
              <a:rPr lang="en-US" sz="8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sz="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1" name="Прямая соединительная линия 110"/>
          <p:cNvCxnSpPr>
            <a:stCxn id="13" idx="1"/>
          </p:cNvCxnSpPr>
          <p:nvPr/>
        </p:nvCxnSpPr>
        <p:spPr>
          <a:xfrm>
            <a:off x="5580112" y="2374337"/>
            <a:ext cx="0" cy="4078999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stCxn id="8" idx="1"/>
          </p:cNvCxnSpPr>
          <p:nvPr/>
        </p:nvCxnSpPr>
        <p:spPr>
          <a:xfrm>
            <a:off x="2267744" y="2367925"/>
            <a:ext cx="0" cy="4085411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0" idx="1"/>
          </p:cNvCxnSpPr>
          <p:nvPr/>
        </p:nvCxnSpPr>
        <p:spPr>
          <a:xfrm>
            <a:off x="3923928" y="2374337"/>
            <a:ext cx="0" cy="4078999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stCxn id="100" idx="1"/>
          </p:cNvCxnSpPr>
          <p:nvPr/>
        </p:nvCxnSpPr>
        <p:spPr>
          <a:xfrm>
            <a:off x="7452320" y="2374337"/>
            <a:ext cx="0" cy="4078999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67544" y="4869160"/>
            <a:ext cx="8568952" cy="2880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object 4"/>
          <p:cNvSpPr txBox="1">
            <a:spLocks/>
          </p:cNvSpPr>
          <p:nvPr/>
        </p:nvSpPr>
        <p:spPr>
          <a:xfrm>
            <a:off x="467544" y="4899834"/>
            <a:ext cx="8568952" cy="226684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БИЗНЕС-МОДЕЛИ И ПРИМЕРЫ КОМПАНИЙ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0" name="object 49"/>
          <p:cNvSpPr/>
          <p:nvPr/>
        </p:nvSpPr>
        <p:spPr>
          <a:xfrm>
            <a:off x="4139952" y="5805264"/>
            <a:ext cx="1224136" cy="432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7"/>
          <p:cNvSpPr/>
          <p:nvPr/>
        </p:nvSpPr>
        <p:spPr>
          <a:xfrm>
            <a:off x="2771800" y="5805264"/>
            <a:ext cx="576064" cy="547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95536" y="1700808"/>
            <a:ext cx="8640960" cy="5057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object 27"/>
          <p:cNvSpPr txBox="1"/>
          <p:nvPr/>
        </p:nvSpPr>
        <p:spPr>
          <a:xfrm>
            <a:off x="539552" y="1824885"/>
            <a:ext cx="8352928" cy="4936227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Наличие производственных площадок,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возможностью подключения к инженерным сетям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подходящей площади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ТОСЭР:</a:t>
            </a:r>
          </a:p>
          <a:p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83 Га – свободная площадь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производственного назначения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рядом с г. Наволоки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 тыс. чел. - объем трудовых ресурсов в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радиусе 50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км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тыс. руб. / Гкал – тариф на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теплоэнергию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38 руб. / куб. м – тариф на водоснабжение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110 км – расстояние до г. Иваново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450 км – расстояние до г.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Москвы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Сильные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ВУЗы и институт, способные обеспечить потребности хим. производств: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Ивановский государственный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химико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технологический университет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Ивановский институт химии растворов им.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Г.А.Крестова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332656"/>
            <a:ext cx="4608512" cy="6480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755576" y="332656"/>
            <a:ext cx="4608512" cy="668392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ПРЕИМУЩЕСТВА РАЗМЕЩЕНИЯ В ИВАНОВСКОМ РЕГИОНЕ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object 27"/>
          <p:cNvSpPr txBox="1"/>
          <p:nvPr/>
        </p:nvSpPr>
        <p:spPr>
          <a:xfrm>
            <a:off x="395536" y="932914"/>
            <a:ext cx="7920880" cy="5736446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Требования к инфраструктуре: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Площадь: 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2-3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Энергетика: до 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МВт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Вода: до 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куб.м/мес.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Газ: 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куб. м/мес.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Теплоэнергия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до 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Гкал / мес.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Ключевые характеристики проекта: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инвестиций: 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500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руб.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Кол-во рабочих мест: 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160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Выручка предприятия: 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1,6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руб./год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производства: 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т/год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32656"/>
            <a:ext cx="2808312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611560" y="352599"/>
            <a:ext cx="2808312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БИЗНЕС - МОДЕЛЬ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object 27"/>
          <p:cNvSpPr txBox="1"/>
          <p:nvPr/>
        </p:nvSpPr>
        <p:spPr>
          <a:xfrm>
            <a:off x="648072" y="819095"/>
            <a:ext cx="8532440" cy="5490225"/>
          </a:xfrm>
          <a:prstGeom prst="rect">
            <a:avLst/>
          </a:prstGeom>
        </p:spPr>
        <p:txBody>
          <a:bodyPr vert="horz" wrap="square" lIns="0" tIns="11688" rIns="0" bIns="0" numCol="1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,6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 –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Темп роста объема рынка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моющих и чистящих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средств РФ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2015-2018 гг.</a:t>
            </a:r>
            <a:endParaRPr lang="ru-RU" sz="2400" b="1" spc="5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 –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Доля импорта моющих 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чистящих средств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России в 2018 г.</a:t>
            </a:r>
            <a:endParaRPr lang="ru-RU" sz="2400" b="1" spc="5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25230">
              <a:buClr>
                <a:schemeClr val="accent2"/>
              </a:buClr>
            </a:pPr>
            <a:endParaRPr lang="ru-RU" sz="2400" b="1" spc="5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spc="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sz="24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Доля импорта мыла и мыльных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средств в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России в 2018 г.</a:t>
            </a:r>
            <a:endParaRPr lang="ru-RU" sz="2400" b="1" spc="5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25230">
              <a:buClr>
                <a:schemeClr val="accent2"/>
              </a:buClr>
            </a:pPr>
            <a:endParaRPr lang="ru-RU" sz="2400" b="1" spc="5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spc="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148</a:t>
            </a:r>
            <a:r>
              <a:rPr lang="ru-RU" sz="24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млрд. </a:t>
            </a:r>
            <a:r>
              <a:rPr lang="ru-RU" sz="2400" b="1" spc="2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рынка РФ моющих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чистящих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средств в 2018 г.</a:t>
            </a:r>
            <a:endParaRPr lang="ru-RU" sz="2400" b="1" spc="5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25230">
              <a:buClr>
                <a:schemeClr val="accent2"/>
              </a:buClr>
            </a:pPr>
            <a:endParaRPr lang="ru-RU" sz="2400" b="1" spc="5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млрд. </a:t>
            </a:r>
            <a:r>
              <a:rPr lang="ru-RU" sz="2400" b="1" spc="2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Оборот розничной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торговли мыла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РФ в 2018 г.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332656"/>
            <a:ext cx="3816424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611560" y="352599"/>
            <a:ext cx="3816424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РЫНОЧНЫЙ ПОТЕНЦИАЛ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1560" y="775529"/>
            <a:ext cx="5184576" cy="565239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algn="l"/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Одним из оптимальных мест размещения производства </a:t>
            </a: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моющих средства является </a:t>
            </a:r>
            <a:r>
              <a:rPr lang="ru-RU" sz="12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greenfield</a:t>
            </a: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инвестиционная площадка рядом с г. Наволоки</a:t>
            </a:r>
            <a:endParaRPr sz="1200" b="1" spc="-9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11560" y="332656"/>
            <a:ext cx="4968552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27"/>
          <p:cNvSpPr txBox="1"/>
          <p:nvPr/>
        </p:nvSpPr>
        <p:spPr>
          <a:xfrm>
            <a:off x="611560" y="352599"/>
            <a:ext cx="4968552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ТРЕБОВАНИЕ К ИНФРАСТРУКТУРЕ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ject 9"/>
          <p:cNvSpPr/>
          <p:nvPr/>
        </p:nvSpPr>
        <p:spPr>
          <a:xfrm>
            <a:off x="3635896" y="2172059"/>
            <a:ext cx="5121401" cy="2913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10"/>
          <p:cNvSpPr txBox="1"/>
          <p:nvPr/>
        </p:nvSpPr>
        <p:spPr>
          <a:xfrm>
            <a:off x="5772780" y="3631493"/>
            <a:ext cx="4159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И</a:t>
            </a:r>
            <a:r>
              <a:rPr sz="700" spc="-5" dirty="0">
                <a:latin typeface="Verdana"/>
                <a:cs typeface="Verdana"/>
              </a:rPr>
              <a:t>в</a:t>
            </a:r>
            <a:r>
              <a:rPr sz="700" dirty="0">
                <a:latin typeface="Verdana"/>
                <a:cs typeface="Verdana"/>
              </a:rPr>
              <a:t>а</a:t>
            </a:r>
            <a:r>
              <a:rPr sz="700" spc="-10" dirty="0">
                <a:latin typeface="Verdana"/>
                <a:cs typeface="Verdana"/>
              </a:rPr>
              <a:t>н</a:t>
            </a:r>
            <a:r>
              <a:rPr sz="700" spc="-5" dirty="0">
                <a:latin typeface="Verdana"/>
                <a:cs typeface="Verdana"/>
              </a:rPr>
              <a:t>ово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9" name="object 11"/>
          <p:cNvSpPr txBox="1"/>
          <p:nvPr/>
        </p:nvSpPr>
        <p:spPr>
          <a:xfrm>
            <a:off x="6243679" y="3953060"/>
            <a:ext cx="2216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Шу</a:t>
            </a:r>
            <a:r>
              <a:rPr sz="700" spc="-5" dirty="0">
                <a:latin typeface="Verdana"/>
                <a:cs typeface="Verdana"/>
              </a:rPr>
              <a:t>я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0" name="object 12"/>
          <p:cNvSpPr txBox="1"/>
          <p:nvPr/>
        </p:nvSpPr>
        <p:spPr>
          <a:xfrm>
            <a:off x="4620627" y="3963742"/>
            <a:ext cx="4025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Те</a:t>
            </a:r>
            <a:r>
              <a:rPr sz="700" spc="-10" dirty="0">
                <a:latin typeface="Verdana"/>
                <a:cs typeface="Verdana"/>
              </a:rPr>
              <a:t>йко</a:t>
            </a:r>
            <a:r>
              <a:rPr sz="700" spc="5" dirty="0">
                <a:latin typeface="Verdana"/>
                <a:cs typeface="Verdana"/>
              </a:rPr>
              <a:t>в</a:t>
            </a:r>
            <a:r>
              <a:rPr sz="700" spc="-5" dirty="0">
                <a:latin typeface="Verdana"/>
                <a:cs typeface="Verdana"/>
              </a:rPr>
              <a:t>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1" name="object 13"/>
          <p:cNvSpPr txBox="1"/>
          <p:nvPr/>
        </p:nvSpPr>
        <p:spPr>
          <a:xfrm>
            <a:off x="3919584" y="3488230"/>
            <a:ext cx="1238250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015">
              <a:lnSpc>
                <a:spcPts val="75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Ком</a:t>
            </a:r>
            <a:r>
              <a:rPr sz="700" spc="-5" dirty="0">
                <a:latin typeface="Verdana"/>
                <a:cs typeface="Verdana"/>
              </a:rPr>
              <a:t>с</a:t>
            </a:r>
            <a:r>
              <a:rPr sz="700" spc="-10" dirty="0">
                <a:latin typeface="Verdana"/>
                <a:cs typeface="Verdana"/>
              </a:rPr>
              <a:t>омо</a:t>
            </a:r>
            <a:r>
              <a:rPr sz="700" spc="5" dirty="0">
                <a:latin typeface="Verdana"/>
                <a:cs typeface="Verdana"/>
              </a:rPr>
              <a:t>л</a:t>
            </a:r>
            <a:r>
              <a:rPr sz="700" spc="-10" dirty="0">
                <a:latin typeface="Verdana"/>
                <a:cs typeface="Verdana"/>
              </a:rPr>
              <a:t>ь</a:t>
            </a:r>
            <a:r>
              <a:rPr sz="700" spc="-5" dirty="0">
                <a:latin typeface="Verdana"/>
                <a:cs typeface="Verdana"/>
              </a:rPr>
              <a:t>ск</a:t>
            </a:r>
            <a:endParaRPr sz="700">
              <a:latin typeface="Verdana"/>
              <a:cs typeface="Verdana"/>
            </a:endParaRPr>
          </a:p>
          <a:p>
            <a:pPr marL="12700">
              <a:lnSpc>
                <a:spcPts val="750"/>
              </a:lnSpc>
            </a:pPr>
            <a:r>
              <a:rPr sz="700" spc="-5" dirty="0">
                <a:latin typeface="Verdana"/>
                <a:cs typeface="Verdana"/>
              </a:rPr>
              <a:t>Ильинское-</a:t>
            </a:r>
            <a:endParaRPr sz="700">
              <a:latin typeface="Verdana"/>
              <a:cs typeface="Verdana"/>
            </a:endParaRPr>
          </a:p>
          <a:p>
            <a:pPr marL="35560">
              <a:lnSpc>
                <a:spcPct val="100000"/>
              </a:lnSpc>
            </a:pPr>
            <a:r>
              <a:rPr sz="700" spc="-5" dirty="0">
                <a:latin typeface="Verdana"/>
                <a:cs typeface="Verdana"/>
              </a:rPr>
              <a:t>Хованское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2" name="object 14"/>
          <p:cNvSpPr txBox="1"/>
          <p:nvPr/>
        </p:nvSpPr>
        <p:spPr>
          <a:xfrm>
            <a:off x="4356964" y="4379747"/>
            <a:ext cx="45465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marR="5080" indent="-76835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Г</a:t>
            </a:r>
            <a:r>
              <a:rPr sz="700" spc="-10" dirty="0">
                <a:latin typeface="Verdana"/>
                <a:cs typeface="Verdana"/>
              </a:rPr>
              <a:t>а</a:t>
            </a:r>
            <a:r>
              <a:rPr sz="700" spc="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р</a:t>
            </a:r>
            <a:r>
              <a:rPr sz="700" spc="-15" dirty="0">
                <a:latin typeface="Verdana"/>
                <a:cs typeface="Verdana"/>
              </a:rPr>
              <a:t>и</a:t>
            </a:r>
            <a:r>
              <a:rPr sz="700" dirty="0">
                <a:latin typeface="Verdana"/>
                <a:cs typeface="Verdana"/>
              </a:rPr>
              <a:t>л</a:t>
            </a:r>
            <a:r>
              <a:rPr sz="700" spc="-10" dirty="0">
                <a:latin typeface="Verdana"/>
                <a:cs typeface="Verdana"/>
              </a:rPr>
              <a:t>о</a:t>
            </a:r>
            <a:r>
              <a:rPr sz="700" spc="-5" dirty="0">
                <a:latin typeface="Verdana"/>
                <a:cs typeface="Verdana"/>
              </a:rPr>
              <a:t>в  Посад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3" name="object 15"/>
          <p:cNvSpPr txBox="1"/>
          <p:nvPr/>
        </p:nvSpPr>
        <p:spPr>
          <a:xfrm>
            <a:off x="5815427" y="4423932"/>
            <a:ext cx="3613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С</a:t>
            </a:r>
            <a:r>
              <a:rPr sz="700" spc="-10" dirty="0">
                <a:latin typeface="Verdana"/>
                <a:cs typeface="Verdana"/>
              </a:rPr>
              <a:t>а</a:t>
            </a:r>
            <a:r>
              <a:rPr sz="700" spc="-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и</a:t>
            </a:r>
            <a:r>
              <a:rPr sz="700" spc="-5" dirty="0">
                <a:latin typeface="Verdana"/>
                <a:cs typeface="Verdana"/>
              </a:rPr>
              <a:t>но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4" name="object 16"/>
          <p:cNvSpPr txBox="1"/>
          <p:nvPr/>
        </p:nvSpPr>
        <p:spPr>
          <a:xfrm>
            <a:off x="5359780" y="4023167"/>
            <a:ext cx="4311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Лежнево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6" name="object 17"/>
          <p:cNvSpPr txBox="1"/>
          <p:nvPr/>
        </p:nvSpPr>
        <p:spPr>
          <a:xfrm>
            <a:off x="6828897" y="4495577"/>
            <a:ext cx="2406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Ю</a:t>
            </a:r>
            <a:r>
              <a:rPr sz="700" spc="-5" dirty="0">
                <a:latin typeface="Verdana"/>
                <a:cs typeface="Verdana"/>
              </a:rPr>
              <a:t>жа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7" name="object 18"/>
          <p:cNvSpPr txBox="1"/>
          <p:nvPr/>
        </p:nvSpPr>
        <p:spPr>
          <a:xfrm>
            <a:off x="7176360" y="3546172"/>
            <a:ext cx="19558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Л</a:t>
            </a:r>
            <a:r>
              <a:rPr sz="700" spc="-10" dirty="0">
                <a:latin typeface="Verdana"/>
                <a:cs typeface="Verdana"/>
              </a:rPr>
              <a:t>у</a:t>
            </a:r>
            <a:r>
              <a:rPr sz="700" spc="-5" dirty="0">
                <a:latin typeface="Verdana"/>
                <a:cs typeface="Verdana"/>
              </a:rPr>
              <a:t>х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4" name="object 19"/>
          <p:cNvSpPr txBox="1"/>
          <p:nvPr/>
        </p:nvSpPr>
        <p:spPr>
          <a:xfrm>
            <a:off x="6293960" y="3343430"/>
            <a:ext cx="40830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Родники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6" name="object 20"/>
          <p:cNvSpPr txBox="1"/>
          <p:nvPr/>
        </p:nvSpPr>
        <p:spPr>
          <a:xfrm>
            <a:off x="5752954" y="2775016"/>
            <a:ext cx="53530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10" dirty="0">
                <a:latin typeface="Verdana"/>
                <a:cs typeface="Verdana"/>
              </a:rPr>
              <a:t>ри</a:t>
            </a:r>
            <a:r>
              <a:rPr sz="700" spc="-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ол</a:t>
            </a:r>
            <a:r>
              <a:rPr sz="700" spc="-5" dirty="0">
                <a:latin typeface="Verdana"/>
                <a:cs typeface="Verdana"/>
              </a:rPr>
              <a:t>ж</a:t>
            </a:r>
            <a:r>
              <a:rPr sz="700" spc="-10" dirty="0">
                <a:latin typeface="Verdana"/>
                <a:cs typeface="Verdana"/>
              </a:rPr>
              <a:t>с</a:t>
            </a:r>
            <a:r>
              <a:rPr sz="700" spc="-5" dirty="0">
                <a:latin typeface="Verdana"/>
                <a:cs typeface="Verdana"/>
              </a:rPr>
              <a:t>к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7" name="object 21"/>
          <p:cNvSpPr txBox="1"/>
          <p:nvPr/>
        </p:nvSpPr>
        <p:spPr>
          <a:xfrm>
            <a:off x="6609430" y="4021603"/>
            <a:ext cx="30670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10" dirty="0">
                <a:latin typeface="Verdana"/>
                <a:cs typeface="Verdana"/>
              </a:rPr>
              <a:t>ал</a:t>
            </a:r>
            <a:r>
              <a:rPr sz="700" spc="5" dirty="0">
                <a:latin typeface="Verdana"/>
                <a:cs typeface="Verdana"/>
              </a:rPr>
              <a:t>е</a:t>
            </a:r>
            <a:r>
              <a:rPr sz="700" spc="-5" dirty="0">
                <a:latin typeface="Verdana"/>
                <a:cs typeface="Verdana"/>
              </a:rPr>
              <a:t>х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8" name="object 22"/>
          <p:cNvSpPr txBox="1"/>
          <p:nvPr/>
        </p:nvSpPr>
        <p:spPr>
          <a:xfrm>
            <a:off x="5489302" y="3023400"/>
            <a:ext cx="4819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Ф</a:t>
            </a:r>
            <a:r>
              <a:rPr sz="700" spc="-15" dirty="0">
                <a:latin typeface="Verdana"/>
                <a:cs typeface="Verdana"/>
              </a:rPr>
              <a:t>у</a:t>
            </a:r>
            <a:r>
              <a:rPr sz="700" spc="-10" dirty="0">
                <a:latin typeface="Verdana"/>
                <a:cs typeface="Verdana"/>
              </a:rPr>
              <a:t>рм</a:t>
            </a:r>
            <a:r>
              <a:rPr sz="700" dirty="0">
                <a:latin typeface="Verdana"/>
                <a:cs typeface="Verdana"/>
              </a:rPr>
              <a:t>а</a:t>
            </a:r>
            <a:r>
              <a:rPr sz="700" spc="-5" dirty="0">
                <a:latin typeface="Verdana"/>
                <a:cs typeface="Verdana"/>
              </a:rPr>
              <a:t>н</a:t>
            </a:r>
            <a:r>
              <a:rPr sz="700" spc="-10" dirty="0">
                <a:latin typeface="Verdana"/>
                <a:cs typeface="Verdana"/>
              </a:rPr>
              <a:t>о</a:t>
            </a:r>
            <a:r>
              <a:rPr sz="700" spc="-5" dirty="0">
                <a:latin typeface="Verdana"/>
                <a:cs typeface="Verdana"/>
              </a:rPr>
              <a:t>в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9" name="object 23"/>
          <p:cNvSpPr txBox="1"/>
          <p:nvPr/>
        </p:nvSpPr>
        <p:spPr>
          <a:xfrm>
            <a:off x="7394289" y="3805211"/>
            <a:ext cx="41655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 marR="5080" indent="-2794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Ве</a:t>
            </a:r>
            <a:r>
              <a:rPr sz="700" spc="-10" dirty="0">
                <a:latin typeface="Verdana"/>
                <a:cs typeface="Verdana"/>
              </a:rPr>
              <a:t>рх</a:t>
            </a:r>
            <a:r>
              <a:rPr sz="700" spc="-5" dirty="0">
                <a:latin typeface="Verdana"/>
                <a:cs typeface="Verdana"/>
              </a:rPr>
              <a:t>н</a:t>
            </a:r>
            <a:r>
              <a:rPr sz="700" spc="-10" dirty="0">
                <a:latin typeface="Verdana"/>
                <a:cs typeface="Verdana"/>
              </a:rPr>
              <a:t>и</a:t>
            </a:r>
            <a:r>
              <a:rPr sz="700" spc="-5" dirty="0">
                <a:latin typeface="Verdana"/>
                <a:cs typeface="Verdana"/>
              </a:rPr>
              <a:t>й  Ландех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110" name="object 24"/>
          <p:cNvSpPr txBox="1"/>
          <p:nvPr/>
        </p:nvSpPr>
        <p:spPr>
          <a:xfrm>
            <a:off x="6543909" y="3087411"/>
            <a:ext cx="3422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ичу</a:t>
            </a:r>
            <a:r>
              <a:rPr sz="700" spc="-15" dirty="0">
                <a:latin typeface="Verdana"/>
                <a:cs typeface="Verdana"/>
              </a:rPr>
              <a:t>г</a:t>
            </a:r>
            <a:r>
              <a:rPr sz="700" spc="-5" dirty="0">
                <a:latin typeface="Verdana"/>
                <a:cs typeface="Verdana"/>
              </a:rPr>
              <a:t>а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1" name="object 25"/>
          <p:cNvSpPr txBox="1"/>
          <p:nvPr/>
        </p:nvSpPr>
        <p:spPr>
          <a:xfrm>
            <a:off x="7048845" y="2864929"/>
            <a:ext cx="11811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spc="-10" dirty="0">
                <a:latin typeface="Verdana"/>
                <a:cs typeface="Verdana"/>
              </a:rPr>
              <a:t>К</a:t>
            </a:r>
            <a:r>
              <a:rPr sz="700" spc="-5" dirty="0">
                <a:latin typeface="Verdana"/>
                <a:cs typeface="Verdana"/>
              </a:rPr>
              <a:t>и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2" name="object 26"/>
          <p:cNvSpPr txBox="1"/>
          <p:nvPr/>
        </p:nvSpPr>
        <p:spPr>
          <a:xfrm>
            <a:off x="7153705" y="2852703"/>
            <a:ext cx="3270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неш</a:t>
            </a:r>
            <a:r>
              <a:rPr sz="700" spc="-10" dirty="0">
                <a:latin typeface="Verdana"/>
                <a:cs typeface="Verdana"/>
              </a:rPr>
              <a:t>м</a:t>
            </a:r>
            <a:r>
              <a:rPr sz="700" spc="-5" dirty="0">
                <a:latin typeface="Verdana"/>
                <a:cs typeface="Verdana"/>
              </a:rPr>
              <a:t>а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3" name="object 27"/>
          <p:cNvSpPr txBox="1"/>
          <p:nvPr/>
        </p:nvSpPr>
        <p:spPr>
          <a:xfrm>
            <a:off x="7564986" y="4233490"/>
            <a:ext cx="3994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5" dirty="0">
                <a:latin typeface="Verdana"/>
                <a:cs typeface="Verdana"/>
              </a:rPr>
              <a:t>естя</a:t>
            </a:r>
            <a:r>
              <a:rPr sz="700" spc="-10" dirty="0">
                <a:latin typeface="Verdana"/>
                <a:cs typeface="Verdana"/>
              </a:rPr>
              <a:t>к</a:t>
            </a:r>
            <a:r>
              <a:rPr sz="700" spc="-5" dirty="0">
                <a:latin typeface="Verdana"/>
                <a:cs typeface="Verdana"/>
              </a:rPr>
              <a:t>и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4" name="object 28"/>
          <p:cNvSpPr txBox="1"/>
          <p:nvPr/>
        </p:nvSpPr>
        <p:spPr>
          <a:xfrm>
            <a:off x="7578716" y="3056957"/>
            <a:ext cx="43878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Юрь</a:t>
            </a:r>
            <a:r>
              <a:rPr sz="700" spc="5" dirty="0">
                <a:latin typeface="Verdana"/>
                <a:cs typeface="Verdana"/>
              </a:rPr>
              <a:t>е</a:t>
            </a:r>
            <a:r>
              <a:rPr sz="700" spc="-5" dirty="0">
                <a:latin typeface="Verdana"/>
                <a:cs typeface="Verdana"/>
              </a:rPr>
              <a:t>вец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5" name="object 29"/>
          <p:cNvSpPr txBox="1"/>
          <p:nvPr/>
        </p:nvSpPr>
        <p:spPr>
          <a:xfrm>
            <a:off x="7877381" y="3680264"/>
            <a:ext cx="3219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10" dirty="0">
                <a:latin typeface="Verdana"/>
                <a:cs typeface="Verdana"/>
              </a:rPr>
              <a:t>уч</a:t>
            </a:r>
            <a:r>
              <a:rPr sz="700" spc="-5" dirty="0">
                <a:latin typeface="Verdana"/>
                <a:cs typeface="Verdana"/>
              </a:rPr>
              <a:t>еж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5" name="object 29"/>
          <p:cNvSpPr txBox="1"/>
          <p:nvPr/>
        </p:nvSpPr>
        <p:spPr>
          <a:xfrm>
            <a:off x="467544" y="1422743"/>
            <a:ext cx="4824536" cy="5174609"/>
          </a:xfrm>
          <a:prstGeom prst="rect">
            <a:avLst/>
          </a:prstGeom>
        </p:spPr>
        <p:txBody>
          <a:bodyPr vert="horz" wrap="square" lIns="0" tIns="47866" rIns="0" bIns="0" rtlCol="0">
            <a:spAutoFit/>
          </a:bodyPr>
          <a:lstStyle/>
          <a:p>
            <a:pPr>
              <a:spcBef>
                <a:spcPts val="295"/>
              </a:spcBef>
              <a:buClr>
                <a:schemeClr val="accent2"/>
              </a:buClr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Класс опасности производства: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-4</a:t>
            </a:r>
            <a:r>
              <a:rPr lang="ru-RU" sz="1200" b="1" spc="-6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класс</a:t>
            </a:r>
          </a:p>
          <a:p>
            <a:pPr>
              <a:spcBef>
                <a:spcPts val="662"/>
              </a:spcBef>
            </a:pPr>
            <a:endParaRPr lang="en-US" sz="12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62"/>
              </a:spcBef>
            </a:pP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Место</a:t>
            </a:r>
            <a:r>
              <a:rPr lang="ru-RU" sz="1200" b="1" spc="-13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размещения</a:t>
            </a:r>
            <a:endParaRPr lang="en-US" sz="12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62"/>
              </a:spcBef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транспортной доступности до федеральных трасс и</a:t>
            </a:r>
            <a:r>
              <a:rPr lang="ru-RU" sz="1200" b="1" spc="-127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пределами 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</a:t>
            </a:r>
            <a:r>
              <a:rPr lang="ru-RU" sz="1200" b="1" spc="-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Иваново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800">
              <a:spcBef>
                <a:spcPts val="302"/>
              </a:spcBef>
            </a:pPr>
            <a:endParaRPr lang="en-US" sz="12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12800">
              <a:spcBef>
                <a:spcPts val="302"/>
              </a:spcBef>
            </a:pP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Площадь и</a:t>
            </a:r>
            <a:r>
              <a:rPr lang="ru-RU" sz="1200" b="1" spc="-26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инфраструктура</a:t>
            </a:r>
            <a:r>
              <a:rPr lang="en-US" sz="12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350" marR="478100">
              <a:lnSpc>
                <a:spcPct val="141900"/>
              </a:lnSpc>
              <a:spcBef>
                <a:spcPts val="88"/>
              </a:spcBef>
            </a:pP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Земельный участок: 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ru-RU" sz="1200" b="1" spc="-6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</a:t>
            </a:r>
            <a:endParaRPr lang="en-US" sz="1200" b="1" spc="-4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350" marR="478100">
              <a:lnSpc>
                <a:spcPct val="141900"/>
              </a:lnSpc>
              <a:spcBef>
                <a:spcPts val="88"/>
              </a:spcBef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Площадь  производства:  </a:t>
            </a:r>
            <a:r>
              <a:rPr lang="ru-RU" sz="1400" b="1" spc="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000</a:t>
            </a:r>
            <a:r>
              <a:rPr lang="ru-RU" sz="1400" b="1" spc="-6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200" b="1" spc="-6" baseline="2380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350" marR="478100">
              <a:lnSpc>
                <a:spcPct val="141900"/>
              </a:lnSpc>
              <a:spcBef>
                <a:spcPts val="88"/>
              </a:spcBef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Электроснабжение: 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4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Мвт</a:t>
            </a:r>
            <a:endParaRPr lang="en-US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350" marR="478100">
              <a:lnSpc>
                <a:spcPct val="141900"/>
              </a:lnSpc>
              <a:spcBef>
                <a:spcPts val="88"/>
              </a:spcBef>
            </a:pP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Водопровод: </a:t>
            </a:r>
            <a:r>
              <a:rPr lang="ru-RU" sz="1400" b="1" spc="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200" b="1" spc="-18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т/час</a:t>
            </a:r>
          </a:p>
          <a:p>
            <a:pPr marL="6350">
              <a:spcBef>
                <a:spcPts val="460"/>
              </a:spcBef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Газ: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млн.</a:t>
            </a:r>
            <a:r>
              <a:rPr lang="ru-RU" sz="1200" b="1" spc="-48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200" b="1" spc="-6" baseline="2380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/мес.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40258" marR="4453" indent="-140814">
              <a:lnSpc>
                <a:spcPct val="141900"/>
              </a:lnSpc>
              <a:spcBef>
                <a:spcPts val="167"/>
              </a:spcBef>
            </a:pPr>
            <a:endParaRPr lang="en-US" sz="12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140258" marR="4453" indent="-140814">
              <a:lnSpc>
                <a:spcPct val="141900"/>
              </a:lnSpc>
              <a:spcBef>
                <a:spcPts val="167"/>
              </a:spcBef>
            </a:pP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Рабочие места  </a:t>
            </a:r>
            <a:endParaRPr lang="en-US" sz="12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R="4453">
              <a:lnSpc>
                <a:spcPct val="141900"/>
              </a:lnSpc>
              <a:spcBef>
                <a:spcPts val="167"/>
              </a:spcBef>
            </a:pP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Высококвалифицированные  рабочие:  </a:t>
            </a:r>
            <a:r>
              <a:rPr lang="ru-RU" sz="1400" b="1" spc="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54</a:t>
            </a:r>
            <a:r>
              <a:rPr lang="ru-RU" sz="1200" b="1" spc="-8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чел.</a:t>
            </a:r>
            <a:endParaRPr lang="en-US" sz="1200" b="1" spc="-4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4453">
              <a:lnSpc>
                <a:spcPct val="141900"/>
              </a:lnSpc>
              <a:spcBef>
                <a:spcPts val="167"/>
              </a:spcBef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Профессиональные</a:t>
            </a:r>
            <a:r>
              <a:rPr lang="ru-RU" sz="1200" b="1" spc="-8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рабочие 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средней 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квалификации: </a:t>
            </a:r>
            <a:r>
              <a:rPr lang="ru-RU" sz="1400" b="1" spc="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63</a:t>
            </a:r>
            <a:r>
              <a:rPr lang="ru-RU" sz="1400" b="1" spc="-92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</a:t>
            </a:r>
            <a:endParaRPr lang="en-US" sz="1200" b="1" spc="-4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4453">
              <a:lnSpc>
                <a:spcPct val="141900"/>
              </a:lnSpc>
              <a:spcBef>
                <a:spcPts val="167"/>
              </a:spcBef>
            </a:pPr>
            <a:r>
              <a:rPr lang="ru-RU" sz="1200" b="1" spc="-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Низкоквалифицированные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рабочие: </a:t>
            </a:r>
            <a:r>
              <a:rPr lang="ru-RU" sz="1400" b="1" spc="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32</a:t>
            </a:r>
            <a:r>
              <a:rPr lang="ru-RU" sz="1400" b="1" spc="-83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чел.</a:t>
            </a:r>
            <a:endParaRPr lang="en-US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4453">
              <a:lnSpc>
                <a:spcPct val="141900"/>
              </a:lnSpc>
              <a:spcBef>
                <a:spcPts val="167"/>
              </a:spcBef>
            </a:pP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Прочий</a:t>
            </a:r>
            <a:r>
              <a:rPr lang="ru-RU" sz="1200" b="1" spc="-26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персонал: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4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чел.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bject 37"/>
          <p:cNvSpPr/>
          <p:nvPr/>
        </p:nvSpPr>
        <p:spPr>
          <a:xfrm>
            <a:off x="6830537" y="2735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334009" h="312419">
                <a:moveTo>
                  <a:pt x="167640" y="312420"/>
                </a:moveTo>
                <a:lnTo>
                  <a:pt x="122943" y="306824"/>
                </a:lnTo>
                <a:lnTo>
                  <a:pt x="82860" y="291027"/>
                </a:lnTo>
                <a:lnTo>
                  <a:pt x="48958" y="266509"/>
                </a:lnTo>
                <a:lnTo>
                  <a:pt x="22803" y="234752"/>
                </a:lnTo>
                <a:lnTo>
                  <a:pt x="5961" y="197238"/>
                </a:lnTo>
                <a:lnTo>
                  <a:pt x="0" y="155448"/>
                </a:lnTo>
                <a:lnTo>
                  <a:pt x="5961" y="114300"/>
                </a:lnTo>
                <a:lnTo>
                  <a:pt x="22803" y="77216"/>
                </a:lnTo>
                <a:lnTo>
                  <a:pt x="48958" y="45720"/>
                </a:lnTo>
                <a:lnTo>
                  <a:pt x="82860" y="21336"/>
                </a:lnTo>
                <a:lnTo>
                  <a:pt x="122943" y="5588"/>
                </a:lnTo>
                <a:lnTo>
                  <a:pt x="167640" y="0"/>
                </a:lnTo>
                <a:lnTo>
                  <a:pt x="220029" y="7973"/>
                </a:lnTo>
                <a:lnTo>
                  <a:pt x="265614" y="30138"/>
                </a:lnTo>
                <a:lnTo>
                  <a:pt x="301617" y="63861"/>
                </a:lnTo>
                <a:lnTo>
                  <a:pt x="325258" y="106509"/>
                </a:lnTo>
                <a:lnTo>
                  <a:pt x="333756" y="155448"/>
                </a:lnTo>
                <a:lnTo>
                  <a:pt x="327801" y="197238"/>
                </a:lnTo>
                <a:lnTo>
                  <a:pt x="311008" y="234752"/>
                </a:lnTo>
                <a:lnTo>
                  <a:pt x="284988" y="266509"/>
                </a:lnTo>
                <a:lnTo>
                  <a:pt x="251347" y="291027"/>
                </a:lnTo>
                <a:lnTo>
                  <a:pt x="211694" y="306824"/>
                </a:lnTo>
                <a:lnTo>
                  <a:pt x="167640" y="312420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7" name="Прямоугольник 116"/>
          <p:cNvSpPr/>
          <p:nvPr/>
        </p:nvSpPr>
        <p:spPr>
          <a:xfrm>
            <a:off x="611560" y="332656"/>
            <a:ext cx="4104456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object 4"/>
          <p:cNvSpPr txBox="1">
            <a:spLocks/>
          </p:cNvSpPr>
          <p:nvPr/>
        </p:nvSpPr>
        <p:spPr>
          <a:xfrm>
            <a:off x="611560" y="692696"/>
            <a:ext cx="5472608" cy="288240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9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Среди продукции бытовой химии в России наибольшим </a:t>
            </a:r>
            <a:r>
              <a:rPr lang="ru-RU" sz="9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спросом пользуются моющие средства </a:t>
            </a:r>
            <a:r>
              <a:rPr lang="ru-RU" sz="9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 мыло, а на глобальном рынке </a:t>
            </a:r>
            <a:r>
              <a:rPr lang="ru-RU" sz="9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– порошковые </a:t>
            </a:r>
            <a:r>
              <a:rPr lang="ru-RU" sz="9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чистящие средства</a:t>
            </a:r>
            <a:endParaRPr kumimoji="0" lang="ru-RU" sz="9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32" name="object 24"/>
          <p:cNvSpPr txBox="1"/>
          <p:nvPr/>
        </p:nvSpPr>
        <p:spPr>
          <a:xfrm>
            <a:off x="395536" y="1556792"/>
            <a:ext cx="4392488" cy="28824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Глобальный рынок бытовых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чистящих средств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видам продукции в 2019 г., %</a:t>
            </a:r>
            <a:endParaRPr sz="9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3" name="object 24"/>
          <p:cNvSpPr txBox="1"/>
          <p:nvPr/>
        </p:nvSpPr>
        <p:spPr>
          <a:xfrm>
            <a:off x="5220072" y="1592506"/>
            <a:ext cx="3528392" cy="14974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Глобальный рынок мыла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ванн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млрд. долл. США</a:t>
            </a:r>
            <a:endParaRPr sz="9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bject 27"/>
          <p:cNvSpPr txBox="1"/>
          <p:nvPr/>
        </p:nvSpPr>
        <p:spPr>
          <a:xfrm>
            <a:off x="611560" y="980728"/>
            <a:ext cx="5688632" cy="442689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глобальном рынке более 80% чистящих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средств занимают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порошковые вещества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object 27"/>
          <p:cNvSpPr txBox="1"/>
          <p:nvPr/>
        </p:nvSpPr>
        <p:spPr>
          <a:xfrm>
            <a:off x="611560" y="352599"/>
            <a:ext cx="4104456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МИРОВОГО РЫНКА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" name="Диаграмма 39"/>
          <p:cNvGraphicFramePr/>
          <p:nvPr/>
        </p:nvGraphicFramePr>
        <p:xfrm>
          <a:off x="5220072" y="1886262"/>
          <a:ext cx="3528392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1" name="Прямая со стрелкой 40"/>
          <p:cNvCxnSpPr/>
          <p:nvPr/>
        </p:nvCxnSpPr>
        <p:spPr>
          <a:xfrm flipV="1">
            <a:off x="5940152" y="2030278"/>
            <a:ext cx="2160240" cy="7200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6732240" y="1958270"/>
            <a:ext cx="504056" cy="216024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17"/>
          <p:cNvSpPr txBox="1"/>
          <p:nvPr/>
        </p:nvSpPr>
        <p:spPr>
          <a:xfrm>
            <a:off x="6732240" y="1958270"/>
            <a:ext cx="504056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1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11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1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315144" y="1484784"/>
          <a:ext cx="43204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object 24"/>
          <p:cNvSpPr txBox="1"/>
          <p:nvPr/>
        </p:nvSpPr>
        <p:spPr>
          <a:xfrm>
            <a:off x="396778" y="4791428"/>
            <a:ext cx="8637856" cy="14974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продаж жидких бытовых моющих средств в мире, млрд. долл. США</a:t>
            </a:r>
            <a:endParaRPr sz="9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6777" y="5013176"/>
            <a:ext cx="8637858" cy="1800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5" name="Диаграмма 34"/>
          <p:cNvGraphicFramePr/>
          <p:nvPr/>
        </p:nvGraphicFramePr>
        <p:xfrm>
          <a:off x="323528" y="5013176"/>
          <a:ext cx="8712968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7" name="Прямая со стрелкой 46"/>
          <p:cNvCxnSpPr/>
          <p:nvPr/>
        </p:nvCxnSpPr>
        <p:spPr>
          <a:xfrm flipV="1">
            <a:off x="1331640" y="5301208"/>
            <a:ext cx="6696744" cy="14401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4427984" y="5229200"/>
            <a:ext cx="504056" cy="2880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17"/>
          <p:cNvSpPr txBox="1"/>
          <p:nvPr/>
        </p:nvSpPr>
        <p:spPr>
          <a:xfrm>
            <a:off x="4427984" y="5259917"/>
            <a:ext cx="504056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2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12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2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467544" y="3356992"/>
          <a:ext cx="8352928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5" name="object 24"/>
          <p:cNvSpPr txBox="1"/>
          <p:nvPr/>
        </p:nvSpPr>
        <p:spPr>
          <a:xfrm>
            <a:off x="611559" y="3212976"/>
            <a:ext cx="8280920" cy="14974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продаж порошковых чистящих средств, млрд. долл. США</a:t>
            </a:r>
            <a:endParaRPr sz="9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11559" y="3429000"/>
            <a:ext cx="8280921" cy="1296144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 стрелкой 56"/>
          <p:cNvCxnSpPr/>
          <p:nvPr/>
        </p:nvCxnSpPr>
        <p:spPr>
          <a:xfrm flipV="1">
            <a:off x="1403647" y="3645024"/>
            <a:ext cx="6696744" cy="14401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4499991" y="3573016"/>
            <a:ext cx="504056" cy="2880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bject 17"/>
          <p:cNvSpPr txBox="1"/>
          <p:nvPr/>
        </p:nvSpPr>
        <p:spPr>
          <a:xfrm>
            <a:off x="4499991" y="3603733"/>
            <a:ext cx="504056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2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12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2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0" name="Диаграмма 59"/>
          <p:cNvGraphicFramePr/>
          <p:nvPr/>
        </p:nvGraphicFramePr>
        <p:xfrm>
          <a:off x="539551" y="3429000"/>
          <a:ext cx="8352928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997</Words>
  <Application>Microsoft Office PowerPoint</Application>
  <PresentationFormat>Экран (4:3)</PresentationFormat>
  <Paragraphs>201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На основе ПАВ делают как бытовые моющие средства и товары для личной гигены, так и промышленные технические вещества</vt:lpstr>
      <vt:lpstr>Разнообразие бизнес-моделей делает рынок продукции на основе ПАВ привлекательным для разного типа инвесторов</vt:lpstr>
      <vt:lpstr>Слайд 5</vt:lpstr>
      <vt:lpstr>Слайд 6</vt:lpstr>
      <vt:lpstr>Слайд 7</vt:lpstr>
      <vt:lpstr>Одним из оптимальных мест размещения производства моющих средства является greenfield инвестиционная площадка рядом с г. Наволоки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АИИО</dc:creator>
  <cp:lastModifiedBy>Елена</cp:lastModifiedBy>
  <cp:revision>24</cp:revision>
  <dcterms:created xsi:type="dcterms:W3CDTF">2020-10-22T06:10:40Z</dcterms:created>
  <dcterms:modified xsi:type="dcterms:W3CDTF">2020-10-22T09:04:49Z</dcterms:modified>
</cp:coreProperties>
</file>