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76" r:id="rId6"/>
    <p:sldId id="267" r:id="rId7"/>
    <p:sldId id="268" r:id="rId8"/>
    <p:sldId id="269" r:id="rId9"/>
    <p:sldId id="270" r:id="rId10"/>
    <p:sldId id="273" r:id="rId11"/>
    <p:sldId id="274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6332" autoAdjust="0"/>
  </p:normalViewPr>
  <p:slideViewPr>
    <p:cSldViewPr>
      <p:cViewPr>
        <p:scale>
          <a:sx n="50" d="100"/>
          <a:sy n="50" d="100"/>
        </p:scale>
        <p:origin x="-2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i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200" i="1" dirty="0">
                <a:solidFill>
                  <a:schemeClr val="tx2">
                    <a:lumMod val="50000"/>
                  </a:schemeClr>
                </a:solidFill>
              </a:rPr>
              <a:t>Прогнозная выручка проекта без учета </a:t>
            </a: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</a:rPr>
              <a:t>инфляции, </a:t>
            </a:r>
            <a:r>
              <a:rPr lang="ru-RU" sz="1200" i="1" dirty="0" err="1">
                <a:solidFill>
                  <a:schemeClr val="tx2">
                    <a:lumMod val="50000"/>
                  </a:schemeClr>
                </a:solidFill>
              </a:rPr>
              <a:t>млрд</a:t>
            </a:r>
            <a:r>
              <a:rPr lang="ru-RU" sz="1200" i="1" dirty="0">
                <a:solidFill>
                  <a:schemeClr val="tx2">
                    <a:lumMod val="50000"/>
                  </a:schemeClr>
                </a:solidFill>
              </a:rPr>
              <a:t> руб.
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"/>
          <c:y val="0.1310459692748154"/>
          <c:w val="1"/>
          <c:h val="0.56869913303976494"/>
        </c:manualLayout>
      </c:layout>
      <c:barChart>
        <c:barDir val="col"/>
        <c:grouping val="stacked"/>
        <c:ser>
          <c:idx val="0"/>
          <c:order val="0"/>
          <c:tx>
            <c:strRef>
              <c:f>'Лист1'!$B$1</c:f>
              <c:strCache>
                <c:ptCount val="1"/>
                <c:pt idx="0">
                  <c:v>Прогнозная выручка проекта без учета инфляции , млрд руб.
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'Лист1'!$A$2:$A$10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cat>
          <c:val>
            <c:numRef>
              <c:f>'Лист1'!$B$2:$B$10</c:f>
              <c:numCache>
                <c:formatCode>General</c:formatCode>
                <c:ptCount val="9"/>
                <c:pt idx="0">
                  <c:v>0.5</c:v>
                </c:pt>
                <c:pt idx="1">
                  <c:v>0.70000000000000051</c:v>
                </c:pt>
                <c:pt idx="2">
                  <c:v>0.8</c:v>
                </c:pt>
                <c:pt idx="3">
                  <c:v>1</c:v>
                </c:pt>
                <c:pt idx="4">
                  <c:v>1.2</c:v>
                </c:pt>
                <c:pt idx="5">
                  <c:v>1.3</c:v>
                </c:pt>
                <c:pt idx="6">
                  <c:v>1.4</c:v>
                </c:pt>
                <c:pt idx="7">
                  <c:v>1.5</c:v>
                </c:pt>
                <c:pt idx="8">
                  <c:v>1.7000000000000006</c:v>
                </c:pt>
              </c:numCache>
            </c:numRef>
          </c:val>
        </c:ser>
        <c:overlap val="100"/>
        <c:axId val="62900480"/>
        <c:axId val="62906368"/>
      </c:barChart>
      <c:catAx>
        <c:axId val="62900480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62906368"/>
        <c:crosses val="autoZero"/>
        <c:auto val="1"/>
        <c:lblAlgn val="ctr"/>
        <c:lblOffset val="100"/>
      </c:catAx>
      <c:valAx>
        <c:axId val="62906368"/>
        <c:scaling>
          <c:orientation val="minMax"/>
        </c:scaling>
        <c:delete val="1"/>
        <c:axPos val="l"/>
        <c:numFmt formatCode="General" sourceLinked="1"/>
        <c:tickLblPos val="none"/>
        <c:crossAx val="62900480"/>
        <c:crosses val="autoZero"/>
        <c:crossBetween val="between"/>
      </c:valAx>
      <c:spPr>
        <a:ln w="38100"/>
      </c:spPr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3861871829056035"/>
          <c:y val="0.13565084359996041"/>
          <c:w val="0.50362043106321563"/>
          <c:h val="0.816681780102511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8804762433803696E-3"/>
                  <c:y val="1.4299837555586916E-2"/>
                </c:manualLayout>
              </c:layout>
              <c:showPercent val="1"/>
            </c:dLbl>
            <c:dLbl>
              <c:idx val="1"/>
              <c:layout>
                <c:manualLayout>
                  <c:x val="1.3938960485871938E-2"/>
                  <c:y val="-8.4570182892591567E-3"/>
                </c:manualLayout>
              </c:layout>
              <c:showPercent val="1"/>
            </c:dLbl>
            <c:dLbl>
              <c:idx val="2"/>
              <c:layout>
                <c:manualLayout>
                  <c:x val="5.8789764100285174E-3"/>
                  <c:y val="0"/>
                </c:manualLayout>
              </c:layout>
              <c:showPercent val="1"/>
            </c:dLbl>
            <c:dLbl>
              <c:idx val="3"/>
              <c:layout>
                <c:manualLayout>
                  <c:x val="8.8184646150427891E-3"/>
                  <c:y val="4.7667376297528524E-3"/>
                </c:manualLayout>
              </c:layout>
              <c:showPercent val="1"/>
            </c:dLbl>
            <c:dLbl>
              <c:idx val="4"/>
              <c:layout>
                <c:manualLayout>
                  <c:x val="1.1757952820056978E-2"/>
                  <c:y val="9.5334752595057116E-3"/>
                </c:manualLayout>
              </c:layout>
              <c:showPercent val="1"/>
            </c:dLbl>
            <c:dLbl>
              <c:idx val="5"/>
              <c:layout>
                <c:manualLayout>
                  <c:x val="8.8184646150427891E-3"/>
                  <c:y val="4.2900638667775673E-2"/>
                </c:manualLayout>
              </c:layout>
              <c:spPr>
                <a:solidFill>
                  <a:schemeClr val="accent6"/>
                </a:solidFill>
                <a:ln w="19050">
                  <a:solidFill>
                    <a:schemeClr val="tx2">
                      <a:lumMod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5.8789764100285174E-3"/>
                  <c:y val="0"/>
                </c:manualLayout>
              </c:layout>
              <c:showPercent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США </c:v>
                </c:pt>
                <c:pt idx="1">
                  <c:v>Германия</c:v>
                </c:pt>
                <c:pt idx="2">
                  <c:v>Китай</c:v>
                </c:pt>
                <c:pt idx="3">
                  <c:v>Франция</c:v>
                </c:pt>
                <c:pt idx="4">
                  <c:v>Великобритания</c:v>
                </c:pt>
                <c:pt idx="5">
                  <c:v>Россия</c:v>
                </c:pt>
                <c:pt idx="6">
                  <c:v>Остальные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0.2</c:v>
                </c:pt>
                <c:pt idx="1">
                  <c:v>8.0000000000000029E-2</c:v>
                </c:pt>
                <c:pt idx="2">
                  <c:v>6.0000000000000019E-2</c:v>
                </c:pt>
                <c:pt idx="3">
                  <c:v>6.0000000000000019E-2</c:v>
                </c:pt>
                <c:pt idx="4">
                  <c:v>6.0000000000000019E-2</c:v>
                </c:pt>
                <c:pt idx="5">
                  <c:v>2.0000000000000007E-2</c:v>
                </c:pt>
                <c:pt idx="6">
                  <c:v>0.53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3.1128254268044282E-2"/>
          <c:y val="0.1905677897651013"/>
          <c:w val="0.33447672480835505"/>
          <c:h val="0.70741801961944173"/>
        </c:manualLayout>
      </c:layout>
      <c:txPr>
        <a:bodyPr/>
        <a:lstStyle/>
        <a:p>
          <a:pPr>
            <a:lnSpc>
              <a:spcPct val="100000"/>
            </a:lnSpc>
            <a:defRPr sz="12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3650563933067269"/>
          <c:y val="6.6574547272525278E-2"/>
          <c:w val="0.63494360669327476"/>
          <c:h val="0.91976123023367884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28575">
              <a:solidFill>
                <a:schemeClr val="accent2"/>
              </a:solidFill>
            </a:ln>
          </c:spPr>
          <c:dPt>
            <c:idx val="0"/>
            <c:spPr>
              <a:solidFill>
                <a:schemeClr val="accent2"/>
              </a:solidFill>
              <a:ln w="28575">
                <a:solidFill>
                  <a:schemeClr val="accent2"/>
                </a:solidFill>
              </a:ln>
            </c:spPr>
          </c:dPt>
          <c:dLbls>
            <c:dLbl>
              <c:idx val="0"/>
              <c:spPr>
                <a:noFill/>
              </c:spPr>
              <c:txPr>
                <a:bodyPr/>
                <a:lstStyle/>
                <a:p>
                  <a:pPr>
                    <a:defRPr sz="1200" b="0" spc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200" b="0" spc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Великобритания</c:v>
                </c:pt>
                <c:pt idx="2">
                  <c:v>Франция</c:v>
                </c:pt>
                <c:pt idx="3">
                  <c:v>Китай</c:v>
                </c:pt>
                <c:pt idx="4">
                  <c:v>Германия</c:v>
                </c:pt>
                <c:pt idx="5">
                  <c:v>США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</c:v>
                </c:pt>
                <c:pt idx="1">
                  <c:v>192</c:v>
                </c:pt>
                <c:pt idx="2">
                  <c:v>228</c:v>
                </c:pt>
                <c:pt idx="3">
                  <c:v>240</c:v>
                </c:pt>
                <c:pt idx="4">
                  <c:v>320</c:v>
                </c:pt>
                <c:pt idx="5">
                  <c:v>784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Великобритания</c:v>
                </c:pt>
                <c:pt idx="2">
                  <c:v>Франция</c:v>
                </c:pt>
                <c:pt idx="3">
                  <c:v>Китай</c:v>
                </c:pt>
                <c:pt idx="4">
                  <c:v>Германия</c:v>
                </c:pt>
                <c:pt idx="5">
                  <c:v>США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Великобритания</c:v>
                </c:pt>
                <c:pt idx="2">
                  <c:v>Франция</c:v>
                </c:pt>
                <c:pt idx="3">
                  <c:v>Китай</c:v>
                </c:pt>
                <c:pt idx="4">
                  <c:v>Германия</c:v>
                </c:pt>
                <c:pt idx="5">
                  <c:v>США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gapWidth val="75"/>
        <c:overlap val="100"/>
        <c:axId val="134249856"/>
        <c:axId val="134251648"/>
      </c:barChart>
      <c:catAx>
        <c:axId val="134249856"/>
        <c:scaling>
          <c:orientation val="minMax"/>
        </c:scaling>
        <c:axPos val="l"/>
        <c:majorTickMark val="none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251648"/>
        <c:crosses val="autoZero"/>
        <c:auto val="1"/>
        <c:lblAlgn val="ctr"/>
        <c:lblOffset val="100"/>
      </c:catAx>
      <c:valAx>
        <c:axId val="13425164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4249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solidFill>
            <a:schemeClr val="tx2"/>
          </a:solidFill>
          <a:latin typeface="Bahnschrift Condensed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50" i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050" i="1" dirty="0" smtClean="0">
                <a:solidFill>
                  <a:schemeClr val="tx2">
                    <a:lumMod val="50000"/>
                  </a:schemeClr>
                </a:solidFill>
              </a:rPr>
              <a:t>Фактический</a:t>
            </a:r>
            <a:r>
              <a:rPr lang="ru-RU" sz="1050" i="1" baseline="0" dirty="0" smtClean="0">
                <a:solidFill>
                  <a:schemeClr val="tx2">
                    <a:lumMod val="50000"/>
                  </a:schemeClr>
                </a:solidFill>
              </a:rPr>
              <a:t> и прогнозный объем мирового рынка медицинского текстиля</a:t>
            </a:r>
            <a:r>
              <a:rPr lang="ru-RU" sz="1050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050" i="1" dirty="0" err="1">
                <a:solidFill>
                  <a:schemeClr val="tx2">
                    <a:lumMod val="50000"/>
                  </a:schemeClr>
                </a:solidFill>
              </a:rPr>
              <a:t>млрд</a:t>
            </a:r>
            <a:r>
              <a:rPr lang="ru-RU" sz="1050" i="1" dirty="0">
                <a:solidFill>
                  <a:schemeClr val="tx2">
                    <a:lumMod val="50000"/>
                  </a:schemeClr>
                </a:solidFill>
              </a:rPr>
              <a:t> руб.
</a:t>
            </a:r>
          </a:p>
        </c:rich>
      </c:tx>
      <c:layout>
        <c:manualLayout>
          <c:xMode val="edge"/>
          <c:yMode val="edge"/>
          <c:x val="0.11665812384482534"/>
          <c:y val="4.9076672640238055E-3"/>
        </c:manualLayout>
      </c:layout>
    </c:title>
    <c:plotArea>
      <c:layout>
        <c:manualLayout>
          <c:layoutTarget val="inner"/>
          <c:xMode val="edge"/>
          <c:yMode val="edge"/>
          <c:x val="0"/>
          <c:y val="0.32734362848572385"/>
          <c:w val="1"/>
          <c:h val="0.4477473517435259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3.6</c:v>
                </c:pt>
                <c:pt idx="1">
                  <c:v>3.8</c:v>
                </c:pt>
                <c:pt idx="2">
                  <c:v>4</c:v>
                </c:pt>
                <c:pt idx="3">
                  <c:v>6.3</c:v>
                </c:pt>
                <c:pt idx="4">
                  <c:v>4.4000000000000004</c:v>
                </c:pt>
                <c:pt idx="5">
                  <c:v>4.5999999999999996</c:v>
                </c:pt>
                <c:pt idx="6">
                  <c:v>4.9000000000000004</c:v>
                </c:pt>
                <c:pt idx="7">
                  <c:v>5.0999999999999996</c:v>
                </c:pt>
                <c:pt idx="8">
                  <c:v>5.4</c:v>
                </c:pt>
              </c:numCache>
            </c:numRef>
          </c:val>
        </c:ser>
        <c:overlap val="100"/>
        <c:axId val="134377856"/>
        <c:axId val="134379392"/>
      </c:barChart>
      <c:catAx>
        <c:axId val="134377856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379392"/>
        <c:crosses val="autoZero"/>
        <c:auto val="1"/>
        <c:lblAlgn val="ctr"/>
        <c:lblOffset val="100"/>
      </c:catAx>
      <c:valAx>
        <c:axId val="134379392"/>
        <c:scaling>
          <c:orientation val="minMax"/>
        </c:scaling>
        <c:delete val="1"/>
        <c:axPos val="l"/>
        <c:numFmt formatCode="General" sourceLinked="1"/>
        <c:tickLblPos val="none"/>
        <c:crossAx val="134377856"/>
        <c:crosses val="autoZero"/>
        <c:crossBetween val="between"/>
      </c:valAx>
    </c:plotArea>
    <c:plotVisOnly val="1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1" u="none" strike="noStrike" kern="1200" baseline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000" b="1" i="1" dirty="0" smtClean="0"/>
              <a:t>Российский рынок медицинских изделий, </a:t>
            </a:r>
            <a:r>
              <a:rPr lang="ru-RU" sz="1000" b="1" i="1" dirty="0" err="1" smtClean="0"/>
              <a:t>млрд</a:t>
            </a:r>
            <a:r>
              <a:rPr lang="ru-RU" sz="1000" b="1" i="1" dirty="0" smtClean="0"/>
              <a:t> руб.</a:t>
            </a:r>
            <a:endParaRPr lang="ru-RU" sz="1000" i="1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8417737810878158"/>
          <c:y val="0.26106312261600556"/>
        </c:manualLayout>
      </c:layout>
    </c:title>
    <c:plotArea>
      <c:layout>
        <c:manualLayout>
          <c:layoutTarget val="inner"/>
          <c:xMode val="edge"/>
          <c:yMode val="edge"/>
          <c:x val="0"/>
          <c:y val="9.9942598970485227E-2"/>
          <c:w val="0.86938536410817491"/>
          <c:h val="0.72337379180090888"/>
        </c:manualLayout>
      </c:layout>
      <c:barChart>
        <c:barDir val="col"/>
        <c:grouping val="stacked"/>
        <c:ser>
          <c:idx val="0"/>
          <c:order val="0"/>
          <c:tx>
            <c:strRef>
              <c:f>'Лист1'!$B$1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'Лист1'!$A$2:$A$8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'Лист1'!$B$2:$B$8</c:f>
              <c:numCache>
                <c:formatCode>General</c:formatCode>
                <c:ptCount val="7"/>
                <c:pt idx="0">
                  <c:v>3.5</c:v>
                </c:pt>
                <c:pt idx="1">
                  <c:v>4.4000000000000004</c:v>
                </c:pt>
                <c:pt idx="2">
                  <c:v>5</c:v>
                </c:pt>
                <c:pt idx="3">
                  <c:v>5.0999999999999996</c:v>
                </c:pt>
                <c:pt idx="4">
                  <c:v>5.4</c:v>
                </c:pt>
                <c:pt idx="5">
                  <c:v>5.6</c:v>
                </c:pt>
                <c:pt idx="6">
                  <c:v>20</c:v>
                </c:pt>
              </c:numCache>
            </c:numRef>
          </c:val>
        </c:ser>
        <c:overlap val="100"/>
        <c:axId val="134420352"/>
        <c:axId val="134421888"/>
      </c:barChart>
      <c:catAx>
        <c:axId val="134420352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421888"/>
        <c:crosses val="autoZero"/>
        <c:auto val="1"/>
        <c:lblAlgn val="ctr"/>
        <c:lblOffset val="100"/>
      </c:catAx>
      <c:valAx>
        <c:axId val="134421888"/>
        <c:scaling>
          <c:orientation val="minMax"/>
        </c:scaling>
        <c:delete val="1"/>
        <c:axPos val="l"/>
        <c:numFmt formatCode="General" sourceLinked="1"/>
        <c:tickLblPos val="none"/>
        <c:crossAx val="134420352"/>
        <c:crosses val="autoZero"/>
        <c:crossBetween val="between"/>
      </c:valAx>
    </c:plotArea>
    <c:plotVisOnly val="1"/>
  </c:chart>
  <c:spPr>
    <a:noFill/>
    <a:ln w="38100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FA266-64D8-4B9E-9C59-15A4DD19C0C7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E885A-6369-442F-BB93-00D1616DB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50" y="279001"/>
            <a:ext cx="49275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8119" y="1538289"/>
            <a:ext cx="4927997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548" y="234000"/>
            <a:ext cx="1687115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86" y="3113662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93852" y="549000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3852" y="4095550"/>
            <a:ext cx="1687115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310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6.jpeg"/><Relationship Id="rId9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3284984"/>
            <a:ext cx="5904656" cy="10081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228184" y="4365104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ИВАНОВО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83768" y="3284984"/>
            <a:ext cx="5904656" cy="100811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ИНВЕСТИЦИОННОЕ ПРЕДЛОЖЕНИЕ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endParaRPr lang="ru-RU" sz="220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ПРОЕКТ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“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МЕДИЦИНСКИЙ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ТЕКСТИЛЬ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”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" name="Прямоугольник 116"/>
          <p:cNvSpPr/>
          <p:nvPr/>
        </p:nvSpPr>
        <p:spPr>
          <a:xfrm>
            <a:off x="611560" y="332656"/>
            <a:ext cx="4104456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9" name="Диаграмма 288"/>
          <p:cNvGraphicFramePr/>
          <p:nvPr/>
        </p:nvGraphicFramePr>
        <p:xfrm>
          <a:off x="467544" y="4077072"/>
          <a:ext cx="43204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object 4"/>
          <p:cNvSpPr txBox="1">
            <a:spLocks/>
          </p:cNvSpPr>
          <p:nvPr/>
        </p:nvSpPr>
        <p:spPr>
          <a:xfrm>
            <a:off x="611560" y="980728"/>
            <a:ext cx="4464496" cy="347410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R="4453" lvl="0">
              <a:spcBef>
                <a:spcPts val="88"/>
              </a:spcBef>
              <a:tabLst>
                <a:tab pos="4997509" algn="l"/>
              </a:tabLst>
              <a:defRPr/>
            </a:pP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1100" b="1" spc="-4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коронавируса</a:t>
            </a:r>
            <a:r>
              <a:rPr lang="ru-RU" sz="11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привела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1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резкому росту потребности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1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медицинском  текстиле</a:t>
            </a:r>
            <a:endParaRPr kumimoji="0" lang="ru-RU" sz="11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10" name="Диаграмма 309"/>
          <p:cNvGraphicFramePr/>
          <p:nvPr/>
        </p:nvGraphicFramePr>
        <p:xfrm>
          <a:off x="5364088" y="4365104"/>
          <a:ext cx="39604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2" name="object 24"/>
          <p:cNvSpPr txBox="1"/>
          <p:nvPr/>
        </p:nvSpPr>
        <p:spPr>
          <a:xfrm>
            <a:off x="683568" y="3861048"/>
            <a:ext cx="3600400" cy="45072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marR="26716" algn="ctr">
              <a:lnSpc>
                <a:spcPct val="102400"/>
              </a:lnSpc>
              <a:spcBef>
                <a:spcPts val="88"/>
              </a:spcBef>
            </a:pPr>
            <a:r>
              <a:rPr lang="ru-RU" sz="1400" b="1" i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мирового рынка по странам в 2019 г., %</a:t>
            </a:r>
            <a:endParaRPr sz="14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3" name="object 24"/>
          <p:cNvSpPr txBox="1"/>
          <p:nvPr/>
        </p:nvSpPr>
        <p:spPr>
          <a:xfrm>
            <a:off x="5220072" y="3861048"/>
            <a:ext cx="3528392" cy="45072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marR="26716" algn="ctr">
              <a:lnSpc>
                <a:spcPct val="102400"/>
              </a:lnSpc>
              <a:spcBef>
                <a:spcPts val="88"/>
              </a:spcBef>
            </a:pP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Топ-5 стран и Россия в 2019 году, </a:t>
            </a:r>
            <a:r>
              <a:rPr lang="ru-RU" sz="14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долл</a:t>
            </a:r>
            <a:endParaRPr sz="14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bject 27"/>
          <p:cNvSpPr txBox="1"/>
          <p:nvPr/>
        </p:nvSpPr>
        <p:spPr>
          <a:xfrm>
            <a:off x="467544" y="1628800"/>
            <a:ext cx="8496944" cy="442689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14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Мировой рынок после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роста спроса в 2020 году будет расти не  </a:t>
            </a:r>
            <a:r>
              <a:rPr lang="ru-RU" sz="14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менее, чем на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5% в </a:t>
            </a:r>
            <a:r>
              <a:rPr lang="ru-RU" sz="14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год.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Доля России составляет </a:t>
            </a:r>
            <a:r>
              <a:rPr lang="ru-RU" sz="14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около</a:t>
            </a:r>
            <a:r>
              <a:rPr lang="ru-RU" sz="1400" b="1" spc="-26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2%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object 27"/>
          <p:cNvSpPr txBox="1"/>
          <p:nvPr/>
        </p:nvSpPr>
        <p:spPr>
          <a:xfrm>
            <a:off x="611560" y="352599"/>
            <a:ext cx="4104456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МИРОВОГО РЫНКА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34"/>
          <p:cNvSpPr/>
          <p:nvPr/>
        </p:nvSpPr>
        <p:spPr>
          <a:xfrm>
            <a:off x="5004048" y="6165304"/>
            <a:ext cx="360040" cy="360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82"/>
          <p:cNvSpPr/>
          <p:nvPr/>
        </p:nvSpPr>
        <p:spPr>
          <a:xfrm>
            <a:off x="5004048" y="5805264"/>
            <a:ext cx="360040" cy="360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5"/>
          <p:cNvSpPr/>
          <p:nvPr/>
        </p:nvSpPr>
        <p:spPr>
          <a:xfrm>
            <a:off x="5004048" y="4509120"/>
            <a:ext cx="360040" cy="12829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0" name="Диаграмма 39"/>
          <p:cNvGraphicFramePr/>
          <p:nvPr/>
        </p:nvGraphicFramePr>
        <p:xfrm>
          <a:off x="755576" y="2132856"/>
          <a:ext cx="792088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41" name="Прямая со стрелкой 40"/>
          <p:cNvCxnSpPr/>
          <p:nvPr/>
        </p:nvCxnSpPr>
        <p:spPr>
          <a:xfrm flipV="1">
            <a:off x="1835696" y="2492896"/>
            <a:ext cx="5760640" cy="28803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4283968" y="2420888"/>
            <a:ext cx="584448" cy="432048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17"/>
          <p:cNvSpPr txBox="1"/>
          <p:nvPr/>
        </p:nvSpPr>
        <p:spPr>
          <a:xfrm>
            <a:off x="4355976" y="2487899"/>
            <a:ext cx="512440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+5%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72" name="Прямоугольник 171"/>
          <p:cNvSpPr/>
          <p:nvPr/>
        </p:nvSpPr>
        <p:spPr>
          <a:xfrm>
            <a:off x="755576" y="2132856"/>
            <a:ext cx="7920880" cy="1656184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3" name="Прямая со стрелкой 192"/>
          <p:cNvCxnSpPr/>
          <p:nvPr/>
        </p:nvCxnSpPr>
        <p:spPr>
          <a:xfrm flipV="1">
            <a:off x="2051720" y="2492896"/>
            <a:ext cx="4392488" cy="43204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Овал 193"/>
          <p:cNvSpPr/>
          <p:nvPr/>
        </p:nvSpPr>
        <p:spPr>
          <a:xfrm>
            <a:off x="3995936" y="2492896"/>
            <a:ext cx="576064" cy="36004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object 17"/>
          <p:cNvSpPr txBox="1"/>
          <p:nvPr/>
        </p:nvSpPr>
        <p:spPr>
          <a:xfrm>
            <a:off x="3995936" y="2564904"/>
            <a:ext cx="576064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1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+10%</a:t>
            </a:r>
            <a:endParaRPr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611560" y="332656"/>
            <a:ext cx="468052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object 27"/>
          <p:cNvSpPr txBox="1"/>
          <p:nvPr/>
        </p:nvSpPr>
        <p:spPr>
          <a:xfrm>
            <a:off x="611560" y="352599"/>
            <a:ext cx="468052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РОССИЙСКОГО РЫНКА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bject 4"/>
          <p:cNvSpPr txBox="1">
            <a:spLocks/>
          </p:cNvSpPr>
          <p:nvPr/>
        </p:nvSpPr>
        <p:spPr>
          <a:xfrm>
            <a:off x="611560" y="979536"/>
            <a:ext cx="4464496" cy="349795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R="4453" lvl="0">
              <a:spcBef>
                <a:spcPts val="88"/>
              </a:spcBef>
              <a:tabLst>
                <a:tab pos="4997509" algn="l"/>
              </a:tabLst>
              <a:defRPr/>
            </a:pP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Несмотря </a:t>
            </a:r>
            <a:r>
              <a:rPr lang="ru-RU" sz="1100" b="1" spc="-9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появление вакцины,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спрос на </a:t>
            </a:r>
            <a:r>
              <a:rPr lang="ru-RU" sz="11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средства защиты будет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выше, </a:t>
            </a:r>
            <a:r>
              <a:rPr lang="ru-RU" sz="11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чем до  пандемии</a:t>
            </a:r>
            <a:endParaRPr kumimoji="0" lang="ru-RU" sz="11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8" name="object 27"/>
          <p:cNvSpPr txBox="1"/>
          <p:nvPr/>
        </p:nvSpPr>
        <p:spPr>
          <a:xfrm>
            <a:off x="1043608" y="1628800"/>
            <a:ext cx="7488832" cy="442689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Российский рынок медицинского текстиля из-за пандемии может вырасти в 4-5 раз по итогам года</a:t>
            </a:r>
            <a:endParaRPr lang="ru-RU" sz="1400" b="1" baseline="529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object 38"/>
          <p:cNvSpPr txBox="1"/>
          <p:nvPr/>
        </p:nvSpPr>
        <p:spPr>
          <a:xfrm>
            <a:off x="539552" y="3933056"/>
            <a:ext cx="8208912" cy="201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2400"/>
              </a:lnSpc>
              <a:spcBef>
                <a:spcPts val="100"/>
              </a:spcBef>
            </a:pPr>
            <a:r>
              <a:rPr lang="ru-RU" sz="12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sz="1200" b="1" spc="15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sz="12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время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пандемии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коронавируса Россия столкнулась с резким  дефицитом медицинского</a:t>
            </a:r>
            <a:r>
              <a:rPr sz="1200" b="1" spc="6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текстиля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object 73"/>
          <p:cNvSpPr/>
          <p:nvPr/>
        </p:nvSpPr>
        <p:spPr>
          <a:xfrm>
            <a:off x="539552" y="4365104"/>
            <a:ext cx="2160240" cy="1368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74"/>
          <p:cNvSpPr txBox="1"/>
          <p:nvPr/>
        </p:nvSpPr>
        <p:spPr>
          <a:xfrm>
            <a:off x="539552" y="5733256"/>
            <a:ext cx="2232248" cy="10391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sz="13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2,1</a:t>
            </a:r>
            <a:r>
              <a:rPr sz="1300" b="1" spc="-3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endParaRPr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sz="13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врачей, </a:t>
            </a:r>
            <a:r>
              <a:rPr sz="13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</a:t>
            </a:r>
            <a:r>
              <a:rPr sz="1300" b="1" spc="-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них</a:t>
            </a:r>
            <a:endParaRPr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5080">
              <a:lnSpc>
                <a:spcPct val="104099"/>
              </a:lnSpc>
              <a:spcBef>
                <a:spcPts val="140"/>
              </a:spcBef>
            </a:pPr>
            <a:r>
              <a:rPr sz="13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0,3 </a:t>
            </a:r>
            <a:r>
              <a:rPr sz="13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 </a:t>
            </a:r>
            <a:r>
              <a:rPr sz="13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заняты </a:t>
            </a:r>
            <a:r>
              <a:rPr sz="13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300" b="1" spc="-3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борьбе  с вирусными  </a:t>
            </a:r>
            <a:r>
              <a:rPr sz="13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инфекциями</a:t>
            </a:r>
            <a:endParaRPr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bject 75"/>
          <p:cNvSpPr/>
          <p:nvPr/>
        </p:nvSpPr>
        <p:spPr>
          <a:xfrm>
            <a:off x="2915816" y="4365104"/>
            <a:ext cx="1008112" cy="2304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76"/>
          <p:cNvSpPr txBox="1"/>
          <p:nvPr/>
        </p:nvSpPr>
        <p:spPr>
          <a:xfrm>
            <a:off x="3995936" y="4365104"/>
            <a:ext cx="1008112" cy="191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2800"/>
              </a:lnSpc>
              <a:spcBef>
                <a:spcPts val="95"/>
              </a:spcBef>
            </a:pP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врачей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было 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необходимо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менее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0,6 </a:t>
            </a:r>
            <a:r>
              <a:rPr sz="12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костюмов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200" b="1" spc="-3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день,  при выпуске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0,1</a:t>
            </a:r>
            <a:r>
              <a:rPr sz="1200" b="1" spc="-12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bject 77"/>
          <p:cNvSpPr/>
          <p:nvPr/>
        </p:nvSpPr>
        <p:spPr>
          <a:xfrm>
            <a:off x="5148064" y="4365104"/>
            <a:ext cx="1656184" cy="1224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78"/>
          <p:cNvSpPr/>
          <p:nvPr/>
        </p:nvSpPr>
        <p:spPr>
          <a:xfrm>
            <a:off x="7092280" y="4365104"/>
            <a:ext cx="1656184" cy="1224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79"/>
          <p:cNvSpPr/>
          <p:nvPr/>
        </p:nvSpPr>
        <p:spPr>
          <a:xfrm>
            <a:off x="8460432" y="3861048"/>
            <a:ext cx="410000" cy="385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80"/>
          <p:cNvSpPr txBox="1"/>
          <p:nvPr/>
        </p:nvSpPr>
        <p:spPr>
          <a:xfrm>
            <a:off x="7020272" y="5619462"/>
            <a:ext cx="1944216" cy="1147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2800"/>
              </a:lnSpc>
              <a:spcBef>
                <a:spcPts val="95"/>
              </a:spcBef>
            </a:pP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Потребность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респираторах  составляла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sz="1200" b="1" spc="-13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шт.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день.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учетом импорта 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была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закрыта</a:t>
            </a:r>
            <a:r>
              <a:rPr sz="1200" b="1" spc="-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12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27%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bject 81"/>
          <p:cNvSpPr txBox="1"/>
          <p:nvPr/>
        </p:nvSpPr>
        <p:spPr>
          <a:xfrm>
            <a:off x="5148064" y="5634268"/>
            <a:ext cx="1656184" cy="9630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3000"/>
              </a:lnSpc>
              <a:spcBef>
                <a:spcPts val="95"/>
              </a:spcBef>
            </a:pP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Потребность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масках  составляла </a:t>
            </a:r>
            <a:r>
              <a:rPr sz="12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менее </a:t>
            </a:r>
            <a:r>
              <a:rPr sz="12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 млн 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шт.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день, при  выпуске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sz="1200" b="1" spc="-4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 </a:t>
            </a:r>
            <a:r>
              <a:rPr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sz="12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sz="1200" b="1" spc="-13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шт.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6156176" y="3140968"/>
            <a:ext cx="1872208" cy="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164288" y="2420888"/>
            <a:ext cx="864096" cy="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8100392" y="2420888"/>
            <a:ext cx="0" cy="720080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7740352" y="2586858"/>
            <a:ext cx="720080" cy="410094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17"/>
          <p:cNvSpPr txBox="1"/>
          <p:nvPr/>
        </p:nvSpPr>
        <p:spPr>
          <a:xfrm>
            <a:off x="7740352" y="2674194"/>
            <a:ext cx="72008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4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+257%</a:t>
            </a:r>
            <a:endParaRPr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" name="Диаграмма 49"/>
          <p:cNvGraphicFramePr/>
          <p:nvPr/>
        </p:nvGraphicFramePr>
        <p:xfrm>
          <a:off x="755576" y="1628800"/>
          <a:ext cx="806489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265BBE6-C206-43E6-8FF9-EEF5F89133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61"/>
          <a:stretch>
            <a:fillRect/>
          </a:stretch>
        </p:blipFill>
        <p:spPr bwMode="auto">
          <a:xfrm>
            <a:off x="1547664" y="6237312"/>
            <a:ext cx="6408712" cy="52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C0FDC6F-E0F1-49D3-9320-F32EF8A189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4" y="288032"/>
            <a:ext cx="6660232" cy="1268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799F29-9D0E-4C49-B7FB-E694143BF0DE}"/>
              </a:ext>
            </a:extLst>
          </p:cNvPr>
          <p:cNvSpPr txBox="1"/>
          <p:nvPr/>
        </p:nvSpPr>
        <p:spPr>
          <a:xfrm>
            <a:off x="5004048" y="4543960"/>
            <a:ext cx="3888432" cy="147732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Контакты: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Директор по привлечению инвестиций 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АНО «АИ ИО»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Туманова Юлия Евгеньевна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tumanova@aaiir.ru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+7 980 667 17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74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C1520F1-7745-4BFC-8E5F-FBA2EEC6BEBC}"/>
              </a:ext>
            </a:extLst>
          </p:cNvPr>
          <p:cNvSpPr/>
          <p:nvPr/>
        </p:nvSpPr>
        <p:spPr>
          <a:xfrm>
            <a:off x="1181554" y="1857013"/>
            <a:ext cx="36064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Заключим соглашение о сопровождении вашего проекта, закрепим персонального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менеджера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площадку со всеми подведенными коммуникациями под ваши требования с учетом всех пожеланий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эффективную схему финансирования, получения государственной поддержки, льготного кредитования и лизинга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Поможем наладить взаимодействие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органами местной власти и окажем содействие в снижении административных барьеров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4D3F3BF-0677-44BB-B939-8BEEFB6D4A36}"/>
              </a:ext>
            </a:extLst>
          </p:cNvPr>
          <p:cNvSpPr/>
          <p:nvPr/>
        </p:nvSpPr>
        <p:spPr>
          <a:xfrm>
            <a:off x="395536" y="1177588"/>
            <a:ext cx="4438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предлагаем сопровождение инвестиционного проекта нашей командой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режиме одного окна: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B7D08BFA-8613-49D9-BB06-5B160F8EE713}"/>
              </a:ext>
            </a:extLst>
          </p:cNvPr>
          <p:cNvCxnSpPr>
            <a:cxnSpLocks/>
          </p:cNvCxnSpPr>
          <p:nvPr/>
        </p:nvCxnSpPr>
        <p:spPr>
          <a:xfrm>
            <a:off x="4716016" y="1844824"/>
            <a:ext cx="0" cy="4176464"/>
          </a:xfrm>
          <a:prstGeom prst="line">
            <a:avLst/>
          </a:prstGeom>
          <a:ln w="38100">
            <a:solidFill>
              <a:srgbClr val="C0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EA44405-804A-48F3-A9B9-8824A1BD082A}"/>
              </a:ext>
            </a:extLst>
          </p:cNvPr>
          <p:cNvSpPr/>
          <p:nvPr/>
        </p:nvSpPr>
        <p:spPr>
          <a:xfrm>
            <a:off x="4860032" y="1918280"/>
            <a:ext cx="4176464" cy="244682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знаем, как сделать путь реализации вашего инвестиционного </a:t>
            </a:r>
            <a:b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в регионе быстрым и комфортным!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EA44405-804A-48F3-A9B9-8824A1BD082A}"/>
              </a:ext>
            </a:extLst>
          </p:cNvPr>
          <p:cNvSpPr/>
          <p:nvPr/>
        </p:nvSpPr>
        <p:spPr>
          <a:xfrm>
            <a:off x="561139" y="1640989"/>
            <a:ext cx="554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1234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4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90872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1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Цель проекта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10000"/>
              <a:tabLst>
                <a:tab pos="0" algn="l"/>
              </a:tabLst>
            </a:pP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Изготовление медицинского текстиля</a:t>
            </a:r>
            <a:endParaRPr lang="en-US" sz="3200" b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467544" y="6417042"/>
            <a:ext cx="8604448" cy="226684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 2025 году выручка проекта может превысить 1 </a:t>
            </a:r>
            <a:r>
              <a:rPr lang="ru-RU" sz="14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рублей, срок окупаемости составит 5 лет</a:t>
            </a:r>
            <a:endParaRPr kumimoji="0" lang="ru-RU" sz="14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452046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2"/>
              </a:spcBef>
              <a:buSzPct val="110000"/>
              <a:buFont typeface="+mj-lt"/>
              <a:buAutoNum type="arabicPeriod" startAt="2"/>
              <a:tabLst>
                <a:tab pos="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 проекта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Инвестиции в ОС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рублей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Активы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1,2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Численность занятых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человек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Потребность в помещениях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8 000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м2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Участок – от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Га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Средний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ROIC – 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%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IRR – 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%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Срок окупаемости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7" name="object 21"/>
          <p:cNvSpPr txBox="1"/>
          <p:nvPr/>
        </p:nvSpPr>
        <p:spPr>
          <a:xfrm>
            <a:off x="755576" y="1765731"/>
            <a:ext cx="8064896" cy="2599373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Доля проекта оценивается в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% от прироста рынка, также учитывается возможность треть продукции отправлять на экспорт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Старт проекта планируется в 2021-2022 годах при выходе на плановую загрузку к 2023 году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Мощность проекта составит –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тыс. тонн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Средняя стоимость 1 тонны материала составит –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150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тыс. рублей</a:t>
            </a:r>
            <a:endParaRPr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0040" y="6433591"/>
            <a:ext cx="8820472" cy="30777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R="74581">
              <a:spcBef>
                <a:spcPts val="811"/>
              </a:spcBef>
            </a:pP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При выходе на полную загрузку выручка проекта </a:t>
            </a:r>
            <a:r>
              <a:rPr lang="ru-RU" sz="14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составить  </a:t>
            </a:r>
            <a:r>
              <a:rPr lang="ru-RU" sz="14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 миллиардов</a:t>
            </a:r>
            <a:r>
              <a:rPr lang="ru-RU" sz="1400" b="1" spc="-3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</p:txBody>
      </p:sp>
      <p:sp>
        <p:nvSpPr>
          <p:cNvPr id="31" name="object 21"/>
          <p:cNvSpPr txBox="1"/>
          <p:nvPr/>
        </p:nvSpPr>
        <p:spPr>
          <a:xfrm>
            <a:off x="755576" y="1101402"/>
            <a:ext cx="5112568" cy="383382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>
              <a:spcBef>
                <a:spcPts val="614"/>
              </a:spcBef>
              <a:buSzPct val="125000"/>
              <a:buFont typeface="+mj-lt"/>
              <a:buAutoNum type="arabicPeriod" startAt="3"/>
              <a:tabLst>
                <a:tab pos="496467" algn="l"/>
              </a:tabLst>
            </a:pPr>
            <a:r>
              <a:rPr lang="en-US" sz="1900" b="1" spc="9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9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Предпосылки</a:t>
            </a:r>
            <a:r>
              <a:rPr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9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прогноза</a:t>
            </a:r>
            <a:r>
              <a:rPr sz="2400" b="1" spc="9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611560" y="4437112"/>
          <a:ext cx="8280920" cy="190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pic>
        <p:nvPicPr>
          <p:cNvPr id="1028" name="Picture 4" descr="C:\Users\Елена\Desktop\djziva-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8393"/>
            <a:ext cx="4680521" cy="1881669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127854"/>
            <a:ext cx="4680520" cy="216024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6"/>
          <p:cNvSpPr txBox="1"/>
          <p:nvPr/>
        </p:nvSpPr>
        <p:spPr>
          <a:xfrm>
            <a:off x="467544" y="116632"/>
            <a:ext cx="4680520" cy="227246"/>
          </a:xfrm>
          <a:prstGeom prst="rect">
            <a:avLst/>
          </a:prstGeom>
          <a:ln w="1905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4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Завод по производству Медицинского текстиля  </a:t>
            </a:r>
            <a:endParaRPr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2492896"/>
            <a:ext cx="3672408" cy="576064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2060848"/>
            <a:ext cx="3672408" cy="43204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4"/>
          <p:cNvSpPr txBox="1">
            <a:spLocks noGrp="1"/>
          </p:cNvSpPr>
          <p:nvPr>
            <p:ph type="title"/>
          </p:nvPr>
        </p:nvSpPr>
        <p:spPr>
          <a:xfrm>
            <a:off x="5292080" y="2132856"/>
            <a:ext cx="3672408" cy="226684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R="4453">
              <a:spcBef>
                <a:spcPts val="88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Примеры продуктов</a:t>
            </a:r>
            <a:endParaRPr sz="1400" b="1" spc="-4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6"/>
          <p:cNvSpPr txBox="1"/>
          <p:nvPr/>
        </p:nvSpPr>
        <p:spPr>
          <a:xfrm>
            <a:off x="5292080" y="2564904"/>
            <a:ext cx="1224136" cy="350356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Защитные костюмы</a:t>
            </a:r>
            <a:endParaRPr sz="11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6516216" y="2564904"/>
            <a:ext cx="1224136" cy="360040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Маски и респиратор</a:t>
            </a:r>
            <a:endParaRPr sz="11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7740352" y="2492896"/>
            <a:ext cx="1224136" cy="519633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Одноразовая медицинская одежда</a:t>
            </a:r>
            <a:endParaRPr sz="11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9"/>
          <p:cNvSpPr/>
          <p:nvPr/>
        </p:nvSpPr>
        <p:spPr>
          <a:xfrm>
            <a:off x="5580113" y="3140968"/>
            <a:ext cx="648072" cy="1368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0"/>
          <p:cNvSpPr/>
          <p:nvPr/>
        </p:nvSpPr>
        <p:spPr>
          <a:xfrm>
            <a:off x="6722813" y="3179137"/>
            <a:ext cx="801515" cy="537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1"/>
          <p:cNvSpPr/>
          <p:nvPr/>
        </p:nvSpPr>
        <p:spPr>
          <a:xfrm>
            <a:off x="5364087" y="5661248"/>
            <a:ext cx="1080121" cy="648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2"/>
          <p:cNvSpPr/>
          <p:nvPr/>
        </p:nvSpPr>
        <p:spPr>
          <a:xfrm>
            <a:off x="7812360" y="3140968"/>
            <a:ext cx="1008112" cy="1296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3"/>
          <p:cNvSpPr/>
          <p:nvPr/>
        </p:nvSpPr>
        <p:spPr>
          <a:xfrm>
            <a:off x="7812360" y="5468658"/>
            <a:ext cx="1080120" cy="9126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6"/>
          <p:cNvSpPr/>
          <p:nvPr/>
        </p:nvSpPr>
        <p:spPr>
          <a:xfrm>
            <a:off x="6516217" y="5474433"/>
            <a:ext cx="1224136" cy="9789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7"/>
          <p:cNvSpPr/>
          <p:nvPr/>
        </p:nvSpPr>
        <p:spPr>
          <a:xfrm>
            <a:off x="6804248" y="3892888"/>
            <a:ext cx="663575" cy="5442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8"/>
          <p:cNvSpPr/>
          <p:nvPr/>
        </p:nvSpPr>
        <p:spPr>
          <a:xfrm>
            <a:off x="467544" y="2492896"/>
            <a:ext cx="4680520" cy="4248471"/>
          </a:xfrm>
          <a:custGeom>
            <a:avLst/>
            <a:gdLst/>
            <a:ahLst/>
            <a:cxnLst/>
            <a:rect l="l" t="t" r="r" b="b"/>
            <a:pathLst>
              <a:path w="4913630" h="4411980">
                <a:moveTo>
                  <a:pt x="0" y="0"/>
                </a:moveTo>
                <a:lnTo>
                  <a:pt x="4475987" y="0"/>
                </a:lnTo>
                <a:lnTo>
                  <a:pt x="4913375" y="2205227"/>
                </a:lnTo>
                <a:lnTo>
                  <a:pt x="4475987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8964488" y="2420888"/>
            <a:ext cx="0" cy="216024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6516216" y="2348880"/>
            <a:ext cx="0" cy="236947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7740352" y="2348880"/>
            <a:ext cx="0" cy="236947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395536" y="2060848"/>
            <a:ext cx="482453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 проекта – многослойный медицинский текстиль для производства</a:t>
            </a:r>
          </a:p>
          <a:p>
            <a:r>
              <a:rPr lang="ru-RU" sz="9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одноразовой одежды, средств защиты и расходных материалов</a:t>
            </a:r>
            <a:endParaRPr lang="ru-RU" sz="95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67544" y="2861320"/>
            <a:ext cx="4248472" cy="279648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79" name="Прямоугольник 78"/>
          <p:cNvSpPr/>
          <p:nvPr/>
        </p:nvSpPr>
        <p:spPr>
          <a:xfrm>
            <a:off x="467544" y="2492896"/>
            <a:ext cx="4248472" cy="368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object 4"/>
          <p:cNvSpPr txBox="1">
            <a:spLocks/>
          </p:cNvSpPr>
          <p:nvPr/>
        </p:nvSpPr>
        <p:spPr>
          <a:xfrm>
            <a:off x="539552" y="2472363"/>
            <a:ext cx="4032448" cy="380573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1200" b="1" spc="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производства </a:t>
            </a:r>
            <a:r>
              <a:rPr lang="ru-RU" sz="120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медицинских изделий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используются  </a:t>
            </a:r>
            <a:r>
              <a:rPr lang="ru-RU" sz="120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многослойные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нетканые</a:t>
            </a:r>
            <a:r>
              <a:rPr lang="ru-RU" sz="1200" b="1" spc="-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материалы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bject 6"/>
          <p:cNvSpPr txBox="1"/>
          <p:nvPr/>
        </p:nvSpPr>
        <p:spPr>
          <a:xfrm>
            <a:off x="467544" y="2887880"/>
            <a:ext cx="4248472" cy="196468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Основное сырьё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bject 32"/>
          <p:cNvSpPr/>
          <p:nvPr/>
        </p:nvSpPr>
        <p:spPr>
          <a:xfrm>
            <a:off x="1989601" y="3760453"/>
            <a:ext cx="1286255" cy="9646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27"/>
          <p:cNvSpPr/>
          <p:nvPr/>
        </p:nvSpPr>
        <p:spPr>
          <a:xfrm>
            <a:off x="681229" y="4869160"/>
            <a:ext cx="3890771" cy="1810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 flipH="1">
            <a:off x="5508104" y="6741368"/>
            <a:ext cx="345638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5292080" y="4581128"/>
            <a:ext cx="3672408" cy="576064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24" name="object 15"/>
          <p:cNvSpPr txBox="1"/>
          <p:nvPr/>
        </p:nvSpPr>
        <p:spPr>
          <a:xfrm>
            <a:off x="5292080" y="4653136"/>
            <a:ext cx="1224136" cy="360040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</a:pPr>
            <a:r>
              <a:rPr lang="ru-RU" sz="11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Одноразовые простыни</a:t>
            </a:r>
            <a:endParaRPr sz="11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17"/>
          <p:cNvSpPr txBox="1"/>
          <p:nvPr/>
        </p:nvSpPr>
        <p:spPr>
          <a:xfrm>
            <a:off x="6516216" y="4581128"/>
            <a:ext cx="1224136" cy="519633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marR="4453" indent="-557" algn="ctr">
              <a:spcBef>
                <a:spcPts val="92"/>
              </a:spcBef>
            </a:pPr>
            <a:r>
              <a:rPr lang="ru-RU" sz="11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Хирургические комплекты и салфетки</a:t>
            </a:r>
            <a:endParaRPr sz="11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19"/>
          <p:cNvSpPr txBox="1"/>
          <p:nvPr/>
        </p:nvSpPr>
        <p:spPr>
          <a:xfrm>
            <a:off x="7740352" y="4581128"/>
            <a:ext cx="1224136" cy="519633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26716" algn="ctr">
              <a:spcBef>
                <a:spcPts val="92"/>
              </a:spcBef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Пластырь и средства фиксации</a:t>
            </a:r>
            <a:endParaRPr sz="1100" baseline="23809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flipV="1">
            <a:off x="6516216" y="4581128"/>
            <a:ext cx="0" cy="216024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7740352" y="4581128"/>
            <a:ext cx="0" cy="216024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8964488" y="4581128"/>
            <a:ext cx="0" cy="216024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3635896" y="3140968"/>
            <a:ext cx="108012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07704" y="3140968"/>
            <a:ext cx="1512168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67544" y="3140968"/>
            <a:ext cx="122413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>
            <a:stCxn id="70" idx="2"/>
            <a:endCxn id="93" idx="1"/>
          </p:cNvCxnSpPr>
          <p:nvPr/>
        </p:nvCxnSpPr>
        <p:spPr>
          <a:xfrm>
            <a:off x="1079612" y="3491324"/>
            <a:ext cx="909989" cy="751475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63" idx="2"/>
            <a:endCxn id="93" idx="3"/>
          </p:cNvCxnSpPr>
          <p:nvPr/>
        </p:nvCxnSpPr>
        <p:spPr>
          <a:xfrm flipH="1">
            <a:off x="3275856" y="3491324"/>
            <a:ext cx="900100" cy="751475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2627784" y="3429000"/>
            <a:ext cx="4945" cy="331453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bject 6"/>
          <p:cNvSpPr txBox="1"/>
          <p:nvPr/>
        </p:nvSpPr>
        <p:spPr>
          <a:xfrm>
            <a:off x="1907704" y="3140968"/>
            <a:ext cx="1512168" cy="35035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Полиолефиновая пленка</a:t>
            </a:r>
            <a:endParaRPr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ject 6"/>
          <p:cNvSpPr txBox="1"/>
          <p:nvPr/>
        </p:nvSpPr>
        <p:spPr>
          <a:xfrm>
            <a:off x="3635896" y="3140968"/>
            <a:ext cx="1080120" cy="35035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Вискозные волны</a:t>
            </a:r>
            <a:endParaRPr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bject 6"/>
          <p:cNvSpPr txBox="1"/>
          <p:nvPr/>
        </p:nvSpPr>
        <p:spPr>
          <a:xfrm>
            <a:off x="467544" y="3140968"/>
            <a:ext cx="1224136" cy="35035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Полиэфирные волокна</a:t>
            </a:r>
            <a:endParaRPr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flipV="1">
            <a:off x="1763688" y="5105510"/>
            <a:ext cx="576064" cy="51682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/>
        </p:nvSpPr>
        <p:spPr>
          <a:xfrm>
            <a:off x="2339752" y="5013176"/>
            <a:ext cx="648072" cy="216024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object 28"/>
          <p:cNvSpPr txBox="1"/>
          <p:nvPr/>
        </p:nvSpPr>
        <p:spPr>
          <a:xfrm>
            <a:off x="2339752" y="5013176"/>
            <a:ext cx="648072" cy="176972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800" b="1" spc="15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Спанбонд</a:t>
            </a:r>
            <a:endParaRPr sz="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339752" y="5517232"/>
            <a:ext cx="108012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1763688" y="5661248"/>
            <a:ext cx="648072" cy="288032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1835696" y="6381328"/>
            <a:ext cx="576064" cy="92333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Прямоугольник 131"/>
          <p:cNvSpPr/>
          <p:nvPr/>
        </p:nvSpPr>
        <p:spPr>
          <a:xfrm>
            <a:off x="3563888" y="4941168"/>
            <a:ext cx="864096" cy="5040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3563888" y="5517232"/>
            <a:ext cx="864096" cy="5040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3563888" y="6093296"/>
            <a:ext cx="864096" cy="50405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2411760" y="6381328"/>
            <a:ext cx="648072" cy="216024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object 28"/>
          <p:cNvSpPr txBox="1"/>
          <p:nvPr/>
        </p:nvSpPr>
        <p:spPr>
          <a:xfrm>
            <a:off x="2411760" y="6381328"/>
            <a:ext cx="648072" cy="176972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8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Спанбонд</a:t>
            </a:r>
            <a:endParaRPr sz="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 flipH="1">
            <a:off x="5292080" y="6741368"/>
            <a:ext cx="345638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5292080" y="4437112"/>
            <a:ext cx="0" cy="230425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292080" y="2492896"/>
            <a:ext cx="0" cy="208823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flipH="1">
            <a:off x="5292080" y="4581128"/>
            <a:ext cx="367240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>
            <a:off x="5292080" y="3068960"/>
            <a:ext cx="367240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>
            <a:off x="5292080" y="5157192"/>
            <a:ext cx="367240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2411760" y="5661248"/>
            <a:ext cx="936104" cy="64807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object 15"/>
          <p:cNvSpPr txBox="1"/>
          <p:nvPr/>
        </p:nvSpPr>
        <p:spPr>
          <a:xfrm>
            <a:off x="2411760" y="5702290"/>
            <a:ext cx="936104" cy="535022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0" tIns="11688" rIns="0" bIns="0" rtlCol="0" anchor="t">
            <a:spAutoFit/>
          </a:bodyPr>
          <a:lstStyle/>
          <a:p>
            <a:pPr algn="ctr">
              <a:spcBef>
                <a:spcPts val="92"/>
              </a:spcBef>
            </a:pPr>
            <a:r>
              <a:rPr lang="ru-RU" sz="85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Фильтрующий слой с различными пропитками</a:t>
            </a:r>
            <a:endParaRPr sz="85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467544" y="1739848"/>
            <a:ext cx="8568952" cy="3024336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1560" y="971229"/>
            <a:ext cx="4752528" cy="657571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marR="4453" algn="l">
              <a:spcBef>
                <a:spcPts val="88"/>
              </a:spcBef>
            </a:pP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НИОКР и сбыт 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продукции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– являются основными 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звеньями цепочки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создания  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стоимости медицинского</a:t>
            </a:r>
            <a:r>
              <a:rPr lang="ru-RU" sz="1400" b="1" spc="-4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текстиля</a:t>
            </a:r>
            <a:endParaRPr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552" y="2387920"/>
            <a:ext cx="1368152" cy="2409232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R="25602">
              <a:lnSpc>
                <a:spcPct val="103099"/>
              </a:lnSpc>
              <a:spcBef>
                <a:spcPts val="424"/>
              </a:spcBef>
              <a:buClr>
                <a:schemeClr val="accent2"/>
              </a:buClr>
              <a:buFont typeface="Wingdings"/>
              <a:buChar char=""/>
              <a:tabLst>
                <a:tab pos="0" algn="l"/>
              </a:tabLst>
            </a:pP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Разработка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модификация  продукта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большинство 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запущенных 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 масок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защитных  комбинезонов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обеспечивают  необходимую  защиту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1"/>
              </a:spcBef>
              <a:buClr>
                <a:schemeClr val="accent2"/>
              </a:buClr>
              <a:buFont typeface="Wingdings"/>
              <a:buChar char=""/>
              <a:tabLst>
                <a:tab pos="0" algn="l"/>
              </a:tabLst>
            </a:pP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Испытания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288864">
              <a:lnSpc>
                <a:spcPct val="102400"/>
              </a:lnSpc>
              <a:spcBef>
                <a:spcPts val="13"/>
              </a:spcBef>
              <a:buClr>
                <a:schemeClr val="accent2"/>
              </a:buClr>
              <a:buFont typeface="Wingdings"/>
              <a:buChar char=""/>
              <a:tabLst>
                <a:tab pos="0" algn="l"/>
              </a:tabLst>
            </a:pP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Тестирование</a:t>
            </a:r>
            <a:r>
              <a:rPr lang="ru-RU" sz="900" b="1" spc="-2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сертификация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517617">
              <a:lnSpc>
                <a:spcPct val="103499"/>
              </a:lnSpc>
              <a:buClr>
                <a:schemeClr val="accent2"/>
              </a:buClr>
              <a:buFont typeface="Wingdings"/>
              <a:buChar char=""/>
              <a:tabLst>
                <a:tab pos="0" algn="l"/>
              </a:tabLst>
            </a:pP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</a:t>
            </a:r>
            <a:r>
              <a:rPr lang="ru-RU" sz="900" b="1" spc="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9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900" b="1" spc="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9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тка  упаковки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90166">
              <a:spcBef>
                <a:spcPts val="434"/>
              </a:spcBef>
              <a:buClr>
                <a:schemeClr val="accent2"/>
              </a:buClr>
              <a:buFont typeface="Wingdings"/>
              <a:buChar char=""/>
              <a:tabLst>
                <a:tab pos="161964" algn="l"/>
              </a:tabLst>
            </a:pPr>
            <a:endParaRPr sz="1100" spc="9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79712" y="2438498"/>
            <a:ext cx="1440160" cy="2181670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R="414094">
              <a:lnSpc>
                <a:spcPct val="102400"/>
              </a:lnSpc>
              <a:spcBef>
                <a:spcPts val="429"/>
              </a:spcBef>
              <a:buClr>
                <a:schemeClr val="accent2"/>
              </a:buClr>
              <a:buFont typeface="Wingdings"/>
              <a:buChar char=""/>
              <a:tabLst>
                <a:tab pos="0" algn="l"/>
              </a:tabLst>
            </a:pP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9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900" b="1" spc="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фирные  волокна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08533">
              <a:lnSpc>
                <a:spcPct val="103099"/>
              </a:lnSpc>
              <a:spcBef>
                <a:spcPts val="4"/>
              </a:spcBef>
              <a:buClr>
                <a:schemeClr val="accent2"/>
              </a:buClr>
              <a:buFont typeface="Wingdings"/>
              <a:buChar char=""/>
              <a:tabLst>
                <a:tab pos="0" algn="l"/>
              </a:tabLst>
            </a:pP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Полипропиленовые  волокна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самый 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дефицитный, </a:t>
            </a:r>
            <a:r>
              <a:rPr lang="ru-RU" sz="900" b="1" spc="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 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доступный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  сегмент из-за  </a:t>
            </a:r>
            <a:r>
              <a:rPr lang="ru-RU" sz="9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которого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  страны смогли  нарастить  производство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"/>
              </a:spcBef>
              <a:buClr>
                <a:schemeClr val="accent2"/>
              </a:buClr>
              <a:buFont typeface="Wingdings"/>
              <a:buChar char=""/>
              <a:tabLst>
                <a:tab pos="0" algn="l"/>
              </a:tabLst>
            </a:pP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Вискозные</a:t>
            </a:r>
            <a:r>
              <a:rPr lang="ru-RU" sz="900" b="1" spc="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волокна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253799">
              <a:lnSpc>
                <a:spcPct val="102400"/>
              </a:lnSpc>
              <a:spcBef>
                <a:spcPts val="9"/>
              </a:spcBef>
              <a:buClr>
                <a:schemeClr val="accent2"/>
              </a:buClr>
              <a:buFont typeface="Wingdings"/>
              <a:buChar char=""/>
              <a:tabLst>
                <a:tab pos="0" algn="l"/>
              </a:tabLst>
            </a:pP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9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900" b="1" spc="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9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</a:t>
            </a:r>
            <a:r>
              <a:rPr lang="ru-RU" sz="900" b="1" spc="2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9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вая  пленка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1"/>
              </a:spcBef>
              <a:buClr>
                <a:schemeClr val="accent2"/>
              </a:buClr>
              <a:buFont typeface="Wingdings"/>
              <a:buChar char=""/>
              <a:tabLst>
                <a:tab pos="0" algn="l"/>
              </a:tabLst>
            </a:pP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Анти</a:t>
            </a:r>
            <a:endParaRPr lang="ru-RU" sz="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6176" y="2387920"/>
            <a:ext cx="1440160" cy="1196977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R="46196">
              <a:lnSpc>
                <a:spcPct val="103099"/>
              </a:lnSpc>
              <a:spcBef>
                <a:spcPts val="424"/>
              </a:spcBef>
              <a:buClr>
                <a:schemeClr val="accent2"/>
              </a:buClr>
              <a:buFont typeface="Wingdings"/>
              <a:buChar char=""/>
              <a:tabLst>
                <a:tab pos="160851" algn="l"/>
              </a:tabLst>
            </a:pP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Для получения  сертификатов  </a:t>
            </a:r>
            <a:r>
              <a:rPr lang="ru-RU" sz="9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готовые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изделия  должны пройти  процесс  обеззараживания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быть</a:t>
            </a:r>
            <a:r>
              <a:rPr lang="ru-RU" sz="900" b="1" spc="-3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протестированы 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барьерные  свойства</a:t>
            </a:r>
            <a:endParaRPr lang="ru-RU" sz="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14"/>
          <p:cNvSpPr txBox="1"/>
          <p:nvPr/>
        </p:nvSpPr>
        <p:spPr>
          <a:xfrm>
            <a:off x="4860032" y="2381930"/>
            <a:ext cx="1296144" cy="1302134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R="158625">
              <a:spcBef>
                <a:spcPts val="434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Производство  изделий состоит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простых</a:t>
            </a:r>
            <a:r>
              <a:rPr lang="ru-RU" sz="900" b="1" spc="-26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процессов, 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требующих  дорогостоящего  оборудования:  пайка, сшивание,  раскрой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14"/>
          <p:cNvSpPr txBox="1"/>
          <p:nvPr/>
        </p:nvSpPr>
        <p:spPr>
          <a:xfrm>
            <a:off x="7668344" y="2387920"/>
            <a:ext cx="1368152" cy="2338315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R="38960">
              <a:lnSpc>
                <a:spcPct val="102899"/>
              </a:lnSpc>
              <a:spcBef>
                <a:spcPts val="424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900" b="1" spc="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Ключевые поставки  медицинских изделий  происходят через  государственные  закупки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200368">
              <a:lnSpc>
                <a:spcPct val="103000"/>
              </a:lnSpc>
              <a:spcBef>
                <a:spcPts val="4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частный</a:t>
            </a:r>
            <a:r>
              <a:rPr lang="ru-RU" sz="900" b="1" spc="-4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сектор  приходится менее 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20%</a:t>
            </a:r>
            <a:r>
              <a:rPr lang="ru-RU" sz="9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поставок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04080">
              <a:lnSpc>
                <a:spcPct val="103099"/>
              </a:lnSpc>
              <a:spcBef>
                <a:spcPts val="4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9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торги,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 правило,  выставляются  комплексные  закупки, которые  требуют кооперации  производителей</a:t>
            </a:r>
            <a:endParaRPr lang="ru-RU" sz="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ятиугольник 93"/>
          <p:cNvSpPr/>
          <p:nvPr/>
        </p:nvSpPr>
        <p:spPr>
          <a:xfrm>
            <a:off x="467544" y="1739848"/>
            <a:ext cx="1440160" cy="648072"/>
          </a:xfrm>
          <a:prstGeom prst="homePlate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67544" y="1811856"/>
            <a:ext cx="1224136" cy="519633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НИОКР и развитие продукта</a:t>
            </a:r>
          </a:p>
        </p:txBody>
      </p:sp>
      <p:sp>
        <p:nvSpPr>
          <p:cNvPr id="96" name="Пятиугольник 95"/>
          <p:cNvSpPr/>
          <p:nvPr/>
        </p:nvSpPr>
        <p:spPr>
          <a:xfrm>
            <a:off x="1907704" y="1739848"/>
            <a:ext cx="1440160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ятиугольник 96"/>
          <p:cNvSpPr/>
          <p:nvPr/>
        </p:nvSpPr>
        <p:spPr>
          <a:xfrm>
            <a:off x="3347864" y="1739848"/>
            <a:ext cx="1440160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5856" y="1883864"/>
            <a:ext cx="1440160" cy="350356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marR="4453" algn="ctr">
              <a:spcBef>
                <a:spcPts val="92"/>
              </a:spcBef>
            </a:pPr>
            <a:r>
              <a:rPr sz="1100" b="1" spc="-4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1100" b="1" spc="4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100" b="1" spc="-9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100" b="1" spc="-9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изводство</a:t>
            </a:r>
            <a:r>
              <a:rPr lang="ru-RU" sz="11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материала</a:t>
            </a:r>
            <a:endParaRPr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ятиугольник 97"/>
          <p:cNvSpPr/>
          <p:nvPr/>
        </p:nvSpPr>
        <p:spPr>
          <a:xfrm>
            <a:off x="4788024" y="1739848"/>
            <a:ext cx="1296144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16016" y="1811856"/>
            <a:ext cx="1296144" cy="519633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1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1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1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100" b="1" spc="-13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1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1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1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1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1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1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  </a:t>
            </a:r>
            <a:r>
              <a:rPr lang="ru-RU" sz="11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медицинских  </a:t>
            </a:r>
            <a:r>
              <a:rPr lang="ru-RU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изделий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ятиугольник 98"/>
          <p:cNvSpPr/>
          <p:nvPr/>
        </p:nvSpPr>
        <p:spPr>
          <a:xfrm>
            <a:off x="6084168" y="1739848"/>
            <a:ext cx="1512168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ject 17"/>
          <p:cNvSpPr txBox="1"/>
          <p:nvPr/>
        </p:nvSpPr>
        <p:spPr>
          <a:xfrm>
            <a:off x="6012160" y="1893548"/>
            <a:ext cx="1512168" cy="350356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4453" algn="ctr">
              <a:spcBef>
                <a:spcPts val="92"/>
              </a:spcBef>
            </a:pPr>
            <a:r>
              <a:rPr lang="ru-RU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Стерилизация</a:t>
            </a:r>
            <a:r>
              <a:rPr lang="ru-RU" sz="1100" b="1" spc="-96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  </a:t>
            </a:r>
            <a:r>
              <a:rPr lang="ru-RU" sz="11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тестирование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ятиугольник 100"/>
          <p:cNvSpPr/>
          <p:nvPr/>
        </p:nvSpPr>
        <p:spPr>
          <a:xfrm>
            <a:off x="7596336" y="1739848"/>
            <a:ext cx="1440160" cy="648072"/>
          </a:xfrm>
          <a:prstGeom prst="homePlate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24328" y="1955872"/>
            <a:ext cx="1440160" cy="181079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Сбыт</a:t>
            </a:r>
            <a:endParaRPr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1907704" y="1955872"/>
            <a:ext cx="0" cy="2808312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4788024" y="1811856"/>
            <a:ext cx="0" cy="295232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6084168" y="1883864"/>
            <a:ext cx="0" cy="288032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7596336" y="1883864"/>
            <a:ext cx="0" cy="288032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347864" y="1883864"/>
            <a:ext cx="0" cy="288032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ject 21"/>
          <p:cNvSpPr txBox="1"/>
          <p:nvPr/>
        </p:nvSpPr>
        <p:spPr>
          <a:xfrm>
            <a:off x="3419872" y="2393676"/>
            <a:ext cx="1368152" cy="208247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R="23376">
              <a:lnSpc>
                <a:spcPct val="103000"/>
              </a:lnSpc>
              <a:spcBef>
                <a:spcPts val="424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Нетканые материалы  из волокна делают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технологиям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454724">
              <a:lnSpc>
                <a:spcPct val="102899"/>
              </a:lnSpc>
              <a:spcBef>
                <a:spcPts val="9"/>
              </a:spcBef>
              <a:buClr>
                <a:schemeClr val="accent2"/>
              </a:buClr>
            </a:pP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9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спанбонд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 </a:t>
            </a:r>
            <a:r>
              <a:rPr lang="ru-RU" sz="9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(в</a:t>
            </a:r>
            <a:r>
              <a:rPr lang="ru-RU" sz="900" b="1" spc="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гива</a:t>
            </a:r>
            <a:r>
              <a:rPr lang="ru-RU" sz="900" b="1" spc="2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ие  волокон)</a:t>
            </a:r>
            <a:r>
              <a:rPr lang="ru-RU" sz="900" b="1" spc="2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262148">
              <a:lnSpc>
                <a:spcPct val="103099"/>
              </a:lnSpc>
              <a:buClr>
                <a:schemeClr val="accent2"/>
              </a:buClr>
            </a:pP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9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мельтблаун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 (волокна  укладываются</a:t>
            </a:r>
            <a:r>
              <a:rPr lang="ru-RU" sz="900" b="1" spc="-26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 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конвейер).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385708">
              <a:lnSpc>
                <a:spcPts val="929"/>
              </a:lnSpc>
              <a:spcBef>
                <a:spcPts val="26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Второй способ  необходим</a:t>
            </a:r>
            <a:r>
              <a:rPr lang="ru-RU" sz="900" b="1" spc="-2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391831">
              <a:lnSpc>
                <a:spcPts val="912"/>
              </a:lnSpc>
              <a:spcBef>
                <a:spcPts val="4"/>
              </a:spcBef>
              <a:buClr>
                <a:schemeClr val="accent2"/>
              </a:buClr>
            </a:pP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производства  филь</a:t>
            </a: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</a:t>
            </a:r>
            <a:r>
              <a:rPr lang="ru-RU" sz="900" b="1" spc="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ющ</a:t>
            </a: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9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9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"/>
              </a:spcBef>
              <a:buClr>
                <a:schemeClr val="accent2"/>
              </a:buClr>
            </a:pPr>
            <a:r>
              <a:rPr lang="ru-RU" sz="9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материалы</a:t>
            </a:r>
            <a:endParaRPr lang="ru-RU" sz="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bject 18"/>
          <p:cNvSpPr txBox="1"/>
          <p:nvPr/>
        </p:nvSpPr>
        <p:spPr>
          <a:xfrm>
            <a:off x="467544" y="4797152"/>
            <a:ext cx="8568952" cy="1864913"/>
          </a:xfrm>
          <a:prstGeom prst="rect">
            <a:avLst/>
          </a:prstGeom>
        </p:spPr>
        <p:txBody>
          <a:bodyPr vert="horz" wrap="square" lIns="0" tIns="71798" rIns="0" bIns="0" rtlCol="0">
            <a:spAutoFit/>
          </a:bodyPr>
          <a:lstStyle/>
          <a:p>
            <a:pPr marL="11132">
              <a:spcBef>
                <a:spcPts val="565"/>
              </a:spcBef>
              <a:buClr>
                <a:schemeClr val="accent2"/>
              </a:buClr>
            </a:pPr>
            <a:r>
              <a:rPr sz="1400" b="1" spc="13" dirty="0" err="1" smtClean="0">
                <a:solidFill>
                  <a:schemeClr val="accent2"/>
                </a:solidFill>
                <a:latin typeface="Verdana"/>
                <a:cs typeface="Verdana"/>
              </a:rPr>
              <a:t>Комментарии</a:t>
            </a:r>
            <a:r>
              <a:rPr lang="en-US" sz="1400" b="1" spc="13" dirty="0" smtClean="0">
                <a:solidFill>
                  <a:schemeClr val="accent2"/>
                </a:solidFill>
                <a:latin typeface="Verdana"/>
                <a:cs typeface="Verdana"/>
              </a:rPr>
              <a:t>:</a:t>
            </a:r>
            <a:endParaRPr sz="1400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marR="503146">
              <a:lnSpc>
                <a:spcPct val="102899"/>
              </a:lnSpc>
              <a:spcBef>
                <a:spcPts val="460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0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Среди</a:t>
            </a:r>
            <a:r>
              <a:rPr sz="11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представленных </a:t>
            </a:r>
            <a:r>
              <a:rPr sz="11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sz="11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российском рынке игроков встречаются различные бизнес-модели с точки зрения интеграции </a:t>
            </a:r>
            <a:r>
              <a:rPr sz="11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sz="11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цепочки стоимости. Большинство  компаний стараются самостоятельно делать </a:t>
            </a:r>
            <a:r>
              <a:rPr sz="11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готовые </a:t>
            </a:r>
            <a:r>
              <a:rPr sz="11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изделия, однако </a:t>
            </a:r>
            <a:r>
              <a:rPr sz="11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сбывают их </a:t>
            </a:r>
            <a:r>
              <a:rPr sz="11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sz="11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дилеров, </a:t>
            </a:r>
            <a:r>
              <a:rPr sz="11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которые аккумулируют более широкий набор </a:t>
            </a:r>
            <a:r>
              <a:rPr sz="11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товаров </a:t>
            </a:r>
            <a:r>
              <a:rPr sz="11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 удовлетворения запроса </a:t>
            </a:r>
            <a:r>
              <a:rPr sz="1100" b="1" spc="9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медицинских</a:t>
            </a:r>
            <a:r>
              <a:rPr sz="1100" b="1" spc="66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учреждений</a:t>
            </a:r>
            <a:endParaRPr sz="11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1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</a:t>
            </a:r>
            <a:r>
              <a:rPr sz="11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медицинского текстиля может быть объединено с производством различных средств</a:t>
            </a:r>
            <a:r>
              <a:rPr sz="1100" b="1" spc="4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гигиены, </a:t>
            </a:r>
            <a:r>
              <a:rPr sz="11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sz="11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также других нетканых материалов</a:t>
            </a:r>
            <a:endParaRPr sz="11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286081">
              <a:lnSpc>
                <a:spcPct val="103499"/>
              </a:lnSpc>
              <a:spcBef>
                <a:spcPts val="451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1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Ключевую</a:t>
            </a:r>
            <a:r>
              <a:rPr sz="11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роль </a:t>
            </a:r>
            <a:r>
              <a:rPr sz="11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sz="11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процессе создания продукта </a:t>
            </a:r>
            <a:r>
              <a:rPr sz="11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играет </a:t>
            </a:r>
            <a:r>
              <a:rPr sz="11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НИОКР, </a:t>
            </a:r>
            <a:r>
              <a:rPr sz="11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 </a:t>
            </a:r>
            <a:r>
              <a:rPr sz="11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различные модификации состава волокон </a:t>
            </a:r>
            <a:r>
              <a:rPr sz="11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sz="11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используемых дополнительных пропиток могут  существенно изменить </a:t>
            </a:r>
            <a:r>
              <a:rPr sz="1100" b="1" spc="9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потребительские</a:t>
            </a:r>
            <a:r>
              <a:rPr sz="1100" b="1" spc="8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свойства</a:t>
            </a:r>
            <a:endParaRPr sz="11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11560" y="332656"/>
            <a:ext cx="4752528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bject 8"/>
          <p:cNvSpPr txBox="1"/>
          <p:nvPr/>
        </p:nvSpPr>
        <p:spPr>
          <a:xfrm>
            <a:off x="755576" y="332656"/>
            <a:ext cx="4608512" cy="627355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>
              <a:spcBef>
                <a:spcPts val="92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ЦЕПОЧКА СОЗДАНИЯ СТОИМОСТИ МЕДИЦИНСКОГО ТЕКСТИЛЯ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696" y="1883864"/>
            <a:ext cx="1440160" cy="363180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1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роизводство</a:t>
            </a:r>
            <a:r>
              <a:rPr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1132" algn="ctr">
              <a:spcBef>
                <a:spcPts val="92"/>
              </a:spcBef>
            </a:pPr>
            <a:r>
              <a:rPr lang="ru-RU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сырья</a:t>
            </a:r>
            <a:endParaRPr sz="11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979712" y="1728192"/>
            <a:ext cx="7164288" cy="515719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35"/>
          <p:cNvSpPr/>
          <p:nvPr/>
        </p:nvSpPr>
        <p:spPr>
          <a:xfrm>
            <a:off x="395536" y="3212976"/>
            <a:ext cx="1440160" cy="648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25"/>
          <p:cNvSpPr/>
          <p:nvPr/>
        </p:nvSpPr>
        <p:spPr>
          <a:xfrm>
            <a:off x="611560" y="1988840"/>
            <a:ext cx="1080120" cy="936104"/>
          </a:xfrm>
          <a:custGeom>
            <a:avLst/>
            <a:gdLst/>
            <a:ahLst/>
            <a:cxnLst/>
            <a:rect l="l" t="t" r="r" b="b"/>
            <a:pathLst>
              <a:path w="567054" h="454660">
                <a:moveTo>
                  <a:pt x="201167" y="72390"/>
                </a:moveTo>
                <a:lnTo>
                  <a:pt x="155447" y="72390"/>
                </a:lnTo>
                <a:lnTo>
                  <a:pt x="153923" y="0"/>
                </a:lnTo>
                <a:lnTo>
                  <a:pt x="201167" y="0"/>
                </a:lnTo>
                <a:lnTo>
                  <a:pt x="201167" y="72390"/>
                </a:lnTo>
                <a:close/>
              </a:path>
              <a:path w="567054" h="454660">
                <a:moveTo>
                  <a:pt x="406288" y="6350"/>
                </a:moveTo>
                <a:lnTo>
                  <a:pt x="327635" y="6350"/>
                </a:lnTo>
                <a:lnTo>
                  <a:pt x="336232" y="5080"/>
                </a:lnTo>
                <a:lnTo>
                  <a:pt x="349686" y="2540"/>
                </a:lnTo>
                <a:lnTo>
                  <a:pt x="384666" y="2540"/>
                </a:lnTo>
                <a:lnTo>
                  <a:pt x="397763" y="5080"/>
                </a:lnTo>
                <a:lnTo>
                  <a:pt x="406288" y="6350"/>
                </a:lnTo>
                <a:close/>
              </a:path>
              <a:path w="567054" h="454660">
                <a:moveTo>
                  <a:pt x="282380" y="77470"/>
                </a:moveTo>
                <a:lnTo>
                  <a:pt x="205739" y="77470"/>
                </a:lnTo>
                <a:lnTo>
                  <a:pt x="205739" y="6350"/>
                </a:lnTo>
                <a:lnTo>
                  <a:pt x="236838" y="20320"/>
                </a:lnTo>
                <a:lnTo>
                  <a:pt x="262508" y="43180"/>
                </a:lnTo>
                <a:lnTo>
                  <a:pt x="280749" y="71120"/>
                </a:lnTo>
                <a:lnTo>
                  <a:pt x="282380" y="77470"/>
                </a:lnTo>
                <a:close/>
              </a:path>
              <a:path w="567054" h="454660">
                <a:moveTo>
                  <a:pt x="307847" y="87630"/>
                </a:moveTo>
                <a:lnTo>
                  <a:pt x="306323" y="87630"/>
                </a:lnTo>
                <a:lnTo>
                  <a:pt x="302132" y="72390"/>
                </a:lnTo>
                <a:lnTo>
                  <a:pt x="299465" y="66040"/>
                </a:lnTo>
                <a:lnTo>
                  <a:pt x="295655" y="58420"/>
                </a:lnTo>
                <a:lnTo>
                  <a:pt x="303275" y="55880"/>
                </a:lnTo>
                <a:lnTo>
                  <a:pt x="307847" y="54610"/>
                </a:lnTo>
                <a:lnTo>
                  <a:pt x="304800" y="54610"/>
                </a:lnTo>
                <a:lnTo>
                  <a:pt x="309371" y="52070"/>
                </a:lnTo>
                <a:lnTo>
                  <a:pt x="313943" y="20320"/>
                </a:lnTo>
                <a:lnTo>
                  <a:pt x="313943" y="13970"/>
                </a:lnTo>
                <a:lnTo>
                  <a:pt x="318516" y="8890"/>
                </a:lnTo>
                <a:lnTo>
                  <a:pt x="324611" y="6350"/>
                </a:lnTo>
                <a:lnTo>
                  <a:pt x="409955" y="6350"/>
                </a:lnTo>
                <a:lnTo>
                  <a:pt x="416051" y="8890"/>
                </a:lnTo>
                <a:lnTo>
                  <a:pt x="419100" y="12700"/>
                </a:lnTo>
                <a:lnTo>
                  <a:pt x="420623" y="19050"/>
                </a:lnTo>
                <a:lnTo>
                  <a:pt x="422635" y="33020"/>
                </a:lnTo>
                <a:lnTo>
                  <a:pt x="352615" y="33020"/>
                </a:lnTo>
                <a:lnTo>
                  <a:pt x="346495" y="34290"/>
                </a:lnTo>
                <a:lnTo>
                  <a:pt x="341375" y="34290"/>
                </a:lnTo>
                <a:lnTo>
                  <a:pt x="338327" y="66040"/>
                </a:lnTo>
                <a:lnTo>
                  <a:pt x="336803" y="71120"/>
                </a:lnTo>
                <a:lnTo>
                  <a:pt x="333755" y="77470"/>
                </a:lnTo>
                <a:lnTo>
                  <a:pt x="327659" y="78740"/>
                </a:lnTo>
                <a:lnTo>
                  <a:pt x="320920" y="81280"/>
                </a:lnTo>
                <a:lnTo>
                  <a:pt x="317182" y="82550"/>
                </a:lnTo>
                <a:lnTo>
                  <a:pt x="313729" y="83820"/>
                </a:lnTo>
                <a:lnTo>
                  <a:pt x="307847" y="87630"/>
                </a:lnTo>
                <a:close/>
              </a:path>
              <a:path w="567054" h="454660">
                <a:moveTo>
                  <a:pt x="117347" y="125730"/>
                </a:moveTo>
                <a:lnTo>
                  <a:pt x="53339" y="125730"/>
                </a:lnTo>
                <a:lnTo>
                  <a:pt x="50291" y="120650"/>
                </a:lnTo>
                <a:lnTo>
                  <a:pt x="50291" y="111760"/>
                </a:lnTo>
                <a:lnTo>
                  <a:pt x="53339" y="107950"/>
                </a:lnTo>
                <a:lnTo>
                  <a:pt x="67055" y="107950"/>
                </a:lnTo>
                <a:lnTo>
                  <a:pt x="75628" y="73660"/>
                </a:lnTo>
                <a:lnTo>
                  <a:pt x="93344" y="44450"/>
                </a:lnTo>
                <a:lnTo>
                  <a:pt x="118490" y="22860"/>
                </a:lnTo>
                <a:lnTo>
                  <a:pt x="149351" y="8890"/>
                </a:lnTo>
                <a:lnTo>
                  <a:pt x="150875" y="39370"/>
                </a:lnTo>
                <a:lnTo>
                  <a:pt x="150875" y="77470"/>
                </a:lnTo>
                <a:lnTo>
                  <a:pt x="282380" y="77470"/>
                </a:lnTo>
                <a:lnTo>
                  <a:pt x="289559" y="105410"/>
                </a:lnTo>
                <a:lnTo>
                  <a:pt x="303275" y="105410"/>
                </a:lnTo>
                <a:lnTo>
                  <a:pt x="306323" y="109220"/>
                </a:lnTo>
                <a:lnTo>
                  <a:pt x="306323" y="115570"/>
                </a:lnTo>
                <a:lnTo>
                  <a:pt x="307847" y="119380"/>
                </a:lnTo>
                <a:lnTo>
                  <a:pt x="303275" y="123190"/>
                </a:lnTo>
                <a:lnTo>
                  <a:pt x="298703" y="124460"/>
                </a:lnTo>
                <a:lnTo>
                  <a:pt x="140207" y="124460"/>
                </a:lnTo>
                <a:lnTo>
                  <a:pt x="117347" y="125730"/>
                </a:lnTo>
                <a:close/>
              </a:path>
              <a:path w="567054" h="454660">
                <a:moveTo>
                  <a:pt x="501840" y="54610"/>
                </a:moveTo>
                <a:lnTo>
                  <a:pt x="431291" y="54610"/>
                </a:lnTo>
                <a:lnTo>
                  <a:pt x="457200" y="34290"/>
                </a:lnTo>
                <a:lnTo>
                  <a:pt x="463295" y="29210"/>
                </a:lnTo>
                <a:lnTo>
                  <a:pt x="469391" y="29210"/>
                </a:lnTo>
                <a:lnTo>
                  <a:pt x="475487" y="33020"/>
                </a:lnTo>
                <a:lnTo>
                  <a:pt x="477916" y="34290"/>
                </a:lnTo>
                <a:lnTo>
                  <a:pt x="484631" y="39370"/>
                </a:lnTo>
                <a:lnTo>
                  <a:pt x="494775" y="48260"/>
                </a:lnTo>
                <a:lnTo>
                  <a:pt x="501840" y="54610"/>
                </a:lnTo>
                <a:close/>
              </a:path>
              <a:path w="567054" h="454660">
                <a:moveTo>
                  <a:pt x="438911" y="87630"/>
                </a:moveTo>
                <a:lnTo>
                  <a:pt x="432816" y="87630"/>
                </a:lnTo>
                <a:lnTo>
                  <a:pt x="428243" y="86360"/>
                </a:lnTo>
                <a:lnTo>
                  <a:pt x="421695" y="82550"/>
                </a:lnTo>
                <a:lnTo>
                  <a:pt x="418147" y="81280"/>
                </a:lnTo>
                <a:lnTo>
                  <a:pt x="414313" y="80010"/>
                </a:lnTo>
                <a:lnTo>
                  <a:pt x="406907" y="77470"/>
                </a:lnTo>
                <a:lnTo>
                  <a:pt x="400811" y="76200"/>
                </a:lnTo>
                <a:lnTo>
                  <a:pt x="397763" y="71120"/>
                </a:lnTo>
                <a:lnTo>
                  <a:pt x="396239" y="64770"/>
                </a:lnTo>
                <a:lnTo>
                  <a:pt x="393191" y="34290"/>
                </a:lnTo>
                <a:lnTo>
                  <a:pt x="388071" y="33020"/>
                </a:lnTo>
                <a:lnTo>
                  <a:pt x="422635" y="33020"/>
                </a:lnTo>
                <a:lnTo>
                  <a:pt x="425195" y="50800"/>
                </a:lnTo>
                <a:lnTo>
                  <a:pt x="429767" y="52070"/>
                </a:lnTo>
                <a:lnTo>
                  <a:pt x="426719" y="52070"/>
                </a:lnTo>
                <a:lnTo>
                  <a:pt x="431291" y="54610"/>
                </a:lnTo>
                <a:lnTo>
                  <a:pt x="501840" y="54610"/>
                </a:lnTo>
                <a:lnTo>
                  <a:pt x="507491" y="59690"/>
                </a:lnTo>
                <a:lnTo>
                  <a:pt x="511855" y="64770"/>
                </a:lnTo>
                <a:lnTo>
                  <a:pt x="467867" y="64770"/>
                </a:lnTo>
                <a:lnTo>
                  <a:pt x="443483" y="85090"/>
                </a:lnTo>
                <a:lnTo>
                  <a:pt x="438911" y="87630"/>
                </a:lnTo>
                <a:close/>
              </a:path>
              <a:path w="567054" h="454660">
                <a:moveTo>
                  <a:pt x="514817" y="339090"/>
                </a:moveTo>
                <a:lnTo>
                  <a:pt x="470916" y="339090"/>
                </a:lnTo>
                <a:lnTo>
                  <a:pt x="475487" y="336550"/>
                </a:lnTo>
                <a:lnTo>
                  <a:pt x="489203" y="322580"/>
                </a:lnTo>
                <a:lnTo>
                  <a:pt x="494394" y="316230"/>
                </a:lnTo>
                <a:lnTo>
                  <a:pt x="498728" y="311150"/>
                </a:lnTo>
                <a:lnTo>
                  <a:pt x="502491" y="306070"/>
                </a:lnTo>
                <a:lnTo>
                  <a:pt x="505967" y="302260"/>
                </a:lnTo>
                <a:lnTo>
                  <a:pt x="486155" y="278130"/>
                </a:lnTo>
                <a:lnTo>
                  <a:pt x="483107" y="273050"/>
                </a:lnTo>
                <a:lnTo>
                  <a:pt x="481583" y="267970"/>
                </a:lnTo>
                <a:lnTo>
                  <a:pt x="484631" y="262890"/>
                </a:lnTo>
                <a:lnTo>
                  <a:pt x="488441" y="252730"/>
                </a:lnTo>
                <a:lnTo>
                  <a:pt x="489775" y="248920"/>
                </a:lnTo>
                <a:lnTo>
                  <a:pt x="492251" y="241300"/>
                </a:lnTo>
                <a:lnTo>
                  <a:pt x="493775" y="234950"/>
                </a:lnTo>
                <a:lnTo>
                  <a:pt x="499871" y="232410"/>
                </a:lnTo>
                <a:lnTo>
                  <a:pt x="504443" y="231140"/>
                </a:lnTo>
                <a:lnTo>
                  <a:pt x="536447" y="226060"/>
                </a:lnTo>
                <a:lnTo>
                  <a:pt x="536447" y="219710"/>
                </a:lnTo>
                <a:lnTo>
                  <a:pt x="537971" y="212090"/>
                </a:lnTo>
                <a:lnTo>
                  <a:pt x="536447" y="201930"/>
                </a:lnTo>
                <a:lnTo>
                  <a:pt x="536368" y="191770"/>
                </a:lnTo>
                <a:lnTo>
                  <a:pt x="536257" y="186690"/>
                </a:lnTo>
                <a:lnTo>
                  <a:pt x="535804" y="181610"/>
                </a:lnTo>
                <a:lnTo>
                  <a:pt x="534923" y="176530"/>
                </a:lnTo>
                <a:lnTo>
                  <a:pt x="504443" y="171450"/>
                </a:lnTo>
                <a:lnTo>
                  <a:pt x="499871" y="171450"/>
                </a:lnTo>
                <a:lnTo>
                  <a:pt x="493775" y="166370"/>
                </a:lnTo>
                <a:lnTo>
                  <a:pt x="492251" y="162560"/>
                </a:lnTo>
                <a:lnTo>
                  <a:pt x="489751" y="154940"/>
                </a:lnTo>
                <a:lnTo>
                  <a:pt x="488251" y="151130"/>
                </a:lnTo>
                <a:lnTo>
                  <a:pt x="486465" y="148590"/>
                </a:lnTo>
                <a:lnTo>
                  <a:pt x="483107" y="140970"/>
                </a:lnTo>
                <a:lnTo>
                  <a:pt x="481583" y="135890"/>
                </a:lnTo>
                <a:lnTo>
                  <a:pt x="481583" y="130810"/>
                </a:lnTo>
                <a:lnTo>
                  <a:pt x="484631" y="125730"/>
                </a:lnTo>
                <a:lnTo>
                  <a:pt x="504443" y="101600"/>
                </a:lnTo>
                <a:lnTo>
                  <a:pt x="500943" y="97790"/>
                </a:lnTo>
                <a:lnTo>
                  <a:pt x="472439" y="69850"/>
                </a:lnTo>
                <a:lnTo>
                  <a:pt x="467867" y="64770"/>
                </a:lnTo>
                <a:lnTo>
                  <a:pt x="511855" y="64770"/>
                </a:lnTo>
                <a:lnTo>
                  <a:pt x="519493" y="73660"/>
                </a:lnTo>
                <a:lnTo>
                  <a:pt x="528065" y="82550"/>
                </a:lnTo>
                <a:lnTo>
                  <a:pt x="534923" y="92710"/>
                </a:lnTo>
                <a:lnTo>
                  <a:pt x="537971" y="97790"/>
                </a:lnTo>
                <a:lnTo>
                  <a:pt x="537971" y="104140"/>
                </a:lnTo>
                <a:lnTo>
                  <a:pt x="533400" y="110490"/>
                </a:lnTo>
                <a:lnTo>
                  <a:pt x="513587" y="135890"/>
                </a:lnTo>
                <a:lnTo>
                  <a:pt x="515111" y="138430"/>
                </a:lnTo>
                <a:lnTo>
                  <a:pt x="516635" y="140970"/>
                </a:lnTo>
                <a:lnTo>
                  <a:pt x="517143" y="140970"/>
                </a:lnTo>
                <a:lnTo>
                  <a:pt x="518159" y="142240"/>
                </a:lnTo>
                <a:lnTo>
                  <a:pt x="556259" y="148590"/>
                </a:lnTo>
                <a:lnTo>
                  <a:pt x="566825" y="198120"/>
                </a:lnTo>
                <a:lnTo>
                  <a:pt x="566825" y="203200"/>
                </a:lnTo>
                <a:lnTo>
                  <a:pt x="563070" y="241300"/>
                </a:lnTo>
                <a:lnTo>
                  <a:pt x="518159" y="260350"/>
                </a:lnTo>
                <a:lnTo>
                  <a:pt x="516635" y="264160"/>
                </a:lnTo>
                <a:lnTo>
                  <a:pt x="517397" y="264160"/>
                </a:lnTo>
                <a:lnTo>
                  <a:pt x="515111" y="267970"/>
                </a:lnTo>
                <a:lnTo>
                  <a:pt x="536447" y="293370"/>
                </a:lnTo>
                <a:lnTo>
                  <a:pt x="539495" y="298450"/>
                </a:lnTo>
                <a:lnTo>
                  <a:pt x="539495" y="304800"/>
                </a:lnTo>
                <a:lnTo>
                  <a:pt x="536447" y="309880"/>
                </a:lnTo>
                <a:lnTo>
                  <a:pt x="534971" y="313690"/>
                </a:lnTo>
                <a:lnTo>
                  <a:pt x="530351" y="320040"/>
                </a:lnTo>
                <a:lnTo>
                  <a:pt x="522303" y="330200"/>
                </a:lnTo>
                <a:lnTo>
                  <a:pt x="514817" y="339090"/>
                </a:lnTo>
                <a:close/>
              </a:path>
              <a:path w="567054" h="454660">
                <a:moveTo>
                  <a:pt x="368807" y="267970"/>
                </a:moveTo>
                <a:lnTo>
                  <a:pt x="298703" y="267970"/>
                </a:lnTo>
                <a:lnTo>
                  <a:pt x="289536" y="255270"/>
                </a:lnTo>
                <a:lnTo>
                  <a:pt x="282511" y="242570"/>
                </a:lnTo>
                <a:lnTo>
                  <a:pt x="277486" y="228600"/>
                </a:lnTo>
                <a:lnTo>
                  <a:pt x="274319" y="214630"/>
                </a:lnTo>
                <a:lnTo>
                  <a:pt x="282558" y="198120"/>
                </a:lnTo>
                <a:lnTo>
                  <a:pt x="288797" y="180340"/>
                </a:lnTo>
                <a:lnTo>
                  <a:pt x="292750" y="162560"/>
                </a:lnTo>
                <a:lnTo>
                  <a:pt x="294131" y="143510"/>
                </a:lnTo>
                <a:lnTo>
                  <a:pt x="294131" y="142240"/>
                </a:lnTo>
                <a:lnTo>
                  <a:pt x="298703" y="142240"/>
                </a:lnTo>
                <a:lnTo>
                  <a:pt x="308562" y="140970"/>
                </a:lnTo>
                <a:lnTo>
                  <a:pt x="316991" y="135890"/>
                </a:lnTo>
                <a:lnTo>
                  <a:pt x="323135" y="127000"/>
                </a:lnTo>
                <a:lnTo>
                  <a:pt x="326135" y="116840"/>
                </a:lnTo>
                <a:lnTo>
                  <a:pt x="335565" y="113030"/>
                </a:lnTo>
                <a:lnTo>
                  <a:pt x="345566" y="109220"/>
                </a:lnTo>
                <a:lnTo>
                  <a:pt x="356139" y="107950"/>
                </a:lnTo>
                <a:lnTo>
                  <a:pt x="367283" y="107950"/>
                </a:lnTo>
                <a:lnTo>
                  <a:pt x="404788" y="114300"/>
                </a:lnTo>
                <a:lnTo>
                  <a:pt x="435292" y="134620"/>
                </a:lnTo>
                <a:lnTo>
                  <a:pt x="437854" y="138430"/>
                </a:lnTo>
                <a:lnTo>
                  <a:pt x="367276" y="138431"/>
                </a:lnTo>
                <a:lnTo>
                  <a:pt x="342494" y="143510"/>
                </a:lnTo>
                <a:lnTo>
                  <a:pt x="322135" y="157480"/>
                </a:lnTo>
                <a:lnTo>
                  <a:pt x="308347" y="177800"/>
                </a:lnTo>
                <a:lnTo>
                  <a:pt x="303275" y="203200"/>
                </a:lnTo>
                <a:lnTo>
                  <a:pt x="309014" y="228600"/>
                </a:lnTo>
                <a:lnTo>
                  <a:pt x="322897" y="250190"/>
                </a:lnTo>
                <a:lnTo>
                  <a:pt x="343352" y="262890"/>
                </a:lnTo>
                <a:lnTo>
                  <a:pt x="368807" y="267970"/>
                </a:lnTo>
                <a:close/>
              </a:path>
              <a:path w="567054" h="454660">
                <a:moveTo>
                  <a:pt x="254507" y="209550"/>
                </a:moveTo>
                <a:lnTo>
                  <a:pt x="255174" y="186690"/>
                </a:lnTo>
                <a:lnTo>
                  <a:pt x="254126" y="166370"/>
                </a:lnTo>
                <a:lnTo>
                  <a:pt x="250221" y="147320"/>
                </a:lnTo>
                <a:lnTo>
                  <a:pt x="242316" y="128270"/>
                </a:lnTo>
                <a:lnTo>
                  <a:pt x="274319" y="128270"/>
                </a:lnTo>
                <a:lnTo>
                  <a:pt x="274653" y="149860"/>
                </a:lnTo>
                <a:lnTo>
                  <a:pt x="271271" y="171450"/>
                </a:lnTo>
                <a:lnTo>
                  <a:pt x="264461" y="191770"/>
                </a:lnTo>
                <a:lnTo>
                  <a:pt x="254507" y="209550"/>
                </a:lnTo>
                <a:close/>
              </a:path>
              <a:path w="567054" h="454660">
                <a:moveTo>
                  <a:pt x="105155" y="209550"/>
                </a:moveTo>
                <a:lnTo>
                  <a:pt x="96464" y="198120"/>
                </a:lnTo>
                <a:lnTo>
                  <a:pt x="89344" y="180340"/>
                </a:lnTo>
                <a:lnTo>
                  <a:pt x="84796" y="156210"/>
                </a:lnTo>
                <a:lnTo>
                  <a:pt x="83819" y="130810"/>
                </a:lnTo>
                <a:lnTo>
                  <a:pt x="114300" y="130810"/>
                </a:lnTo>
                <a:lnTo>
                  <a:pt x="107513" y="149860"/>
                </a:lnTo>
                <a:lnTo>
                  <a:pt x="104584" y="170180"/>
                </a:lnTo>
                <a:lnTo>
                  <a:pt x="104293" y="186690"/>
                </a:lnTo>
                <a:lnTo>
                  <a:pt x="104412" y="194310"/>
                </a:lnTo>
                <a:lnTo>
                  <a:pt x="105155" y="209550"/>
                </a:lnTo>
                <a:close/>
              </a:path>
              <a:path w="567054" h="454660">
                <a:moveTo>
                  <a:pt x="176664" y="140970"/>
                </a:moveTo>
                <a:lnTo>
                  <a:pt x="161543" y="138430"/>
                </a:lnTo>
                <a:lnTo>
                  <a:pt x="156971" y="134620"/>
                </a:lnTo>
                <a:lnTo>
                  <a:pt x="153923" y="133350"/>
                </a:lnTo>
                <a:lnTo>
                  <a:pt x="149351" y="132080"/>
                </a:lnTo>
                <a:lnTo>
                  <a:pt x="149351" y="130810"/>
                </a:lnTo>
                <a:lnTo>
                  <a:pt x="210311" y="130810"/>
                </a:lnTo>
                <a:lnTo>
                  <a:pt x="201191" y="135890"/>
                </a:lnTo>
                <a:lnTo>
                  <a:pt x="189928" y="139700"/>
                </a:lnTo>
                <a:lnTo>
                  <a:pt x="176664" y="140970"/>
                </a:lnTo>
                <a:close/>
              </a:path>
              <a:path w="567054" h="454660">
                <a:moveTo>
                  <a:pt x="368807" y="298450"/>
                </a:moveTo>
                <a:lnTo>
                  <a:pt x="362711" y="298450"/>
                </a:lnTo>
                <a:lnTo>
                  <a:pt x="358139" y="293370"/>
                </a:lnTo>
                <a:lnTo>
                  <a:pt x="335279" y="280670"/>
                </a:lnTo>
                <a:lnTo>
                  <a:pt x="327659" y="278130"/>
                </a:lnTo>
                <a:lnTo>
                  <a:pt x="300227" y="267970"/>
                </a:lnTo>
                <a:lnTo>
                  <a:pt x="368807" y="267970"/>
                </a:lnTo>
                <a:lnTo>
                  <a:pt x="394453" y="262890"/>
                </a:lnTo>
                <a:lnTo>
                  <a:pt x="415099" y="248920"/>
                </a:lnTo>
                <a:lnTo>
                  <a:pt x="428601" y="227330"/>
                </a:lnTo>
                <a:lnTo>
                  <a:pt x="432816" y="201930"/>
                </a:lnTo>
                <a:lnTo>
                  <a:pt x="427720" y="176530"/>
                </a:lnTo>
                <a:lnTo>
                  <a:pt x="413765" y="156210"/>
                </a:lnTo>
                <a:lnTo>
                  <a:pt x="392953" y="143510"/>
                </a:lnTo>
                <a:lnTo>
                  <a:pt x="367283" y="138430"/>
                </a:lnTo>
                <a:lnTo>
                  <a:pt x="437855" y="138431"/>
                </a:lnTo>
                <a:lnTo>
                  <a:pt x="455794" y="165100"/>
                </a:lnTo>
                <a:lnTo>
                  <a:pt x="463295" y="201930"/>
                </a:lnTo>
                <a:lnTo>
                  <a:pt x="456032" y="240030"/>
                </a:lnTo>
                <a:lnTo>
                  <a:pt x="436054" y="270510"/>
                </a:lnTo>
                <a:lnTo>
                  <a:pt x="406074" y="290830"/>
                </a:lnTo>
                <a:lnTo>
                  <a:pt x="368807" y="298450"/>
                </a:lnTo>
                <a:close/>
              </a:path>
              <a:path w="567054" h="454660">
                <a:moveTo>
                  <a:pt x="517143" y="140970"/>
                </a:moveTo>
                <a:lnTo>
                  <a:pt x="516635" y="140970"/>
                </a:lnTo>
                <a:lnTo>
                  <a:pt x="515112" y="138431"/>
                </a:lnTo>
                <a:lnTo>
                  <a:pt x="517143" y="140970"/>
                </a:lnTo>
                <a:close/>
              </a:path>
              <a:path w="567054" h="454660">
                <a:moveTo>
                  <a:pt x="517397" y="264160"/>
                </a:moveTo>
                <a:lnTo>
                  <a:pt x="516635" y="264160"/>
                </a:lnTo>
                <a:lnTo>
                  <a:pt x="518159" y="262890"/>
                </a:lnTo>
                <a:lnTo>
                  <a:pt x="517397" y="264160"/>
                </a:lnTo>
                <a:close/>
              </a:path>
              <a:path w="567054" h="454660">
                <a:moveTo>
                  <a:pt x="182689" y="454660"/>
                </a:moveTo>
                <a:lnTo>
                  <a:pt x="133758" y="452120"/>
                </a:lnTo>
                <a:lnTo>
                  <a:pt x="88283" y="444500"/>
                </a:lnTo>
                <a:lnTo>
                  <a:pt x="49767" y="430530"/>
                </a:lnTo>
                <a:lnTo>
                  <a:pt x="7619" y="386080"/>
                </a:lnTo>
                <a:lnTo>
                  <a:pt x="0" y="344170"/>
                </a:lnTo>
                <a:lnTo>
                  <a:pt x="0" y="337820"/>
                </a:lnTo>
                <a:lnTo>
                  <a:pt x="3047" y="330200"/>
                </a:lnTo>
                <a:lnTo>
                  <a:pt x="6095" y="325120"/>
                </a:lnTo>
                <a:lnTo>
                  <a:pt x="7619" y="318770"/>
                </a:lnTo>
                <a:lnTo>
                  <a:pt x="12191" y="316230"/>
                </a:lnTo>
                <a:lnTo>
                  <a:pt x="16763" y="311150"/>
                </a:lnTo>
                <a:lnTo>
                  <a:pt x="36956" y="299720"/>
                </a:lnTo>
                <a:lnTo>
                  <a:pt x="64007" y="288290"/>
                </a:lnTo>
                <a:lnTo>
                  <a:pt x="92201" y="279400"/>
                </a:lnTo>
                <a:lnTo>
                  <a:pt x="115823" y="270510"/>
                </a:lnTo>
                <a:lnTo>
                  <a:pt x="182879" y="364490"/>
                </a:lnTo>
                <a:lnTo>
                  <a:pt x="359155" y="364490"/>
                </a:lnTo>
                <a:lnTo>
                  <a:pt x="358139" y="369570"/>
                </a:lnTo>
                <a:lnTo>
                  <a:pt x="358139" y="375920"/>
                </a:lnTo>
                <a:lnTo>
                  <a:pt x="356616" y="383540"/>
                </a:lnTo>
                <a:lnTo>
                  <a:pt x="342934" y="408940"/>
                </a:lnTo>
                <a:lnTo>
                  <a:pt x="315199" y="429260"/>
                </a:lnTo>
                <a:lnTo>
                  <a:pt x="276912" y="443230"/>
                </a:lnTo>
                <a:lnTo>
                  <a:pt x="231574" y="452120"/>
                </a:lnTo>
                <a:lnTo>
                  <a:pt x="182689" y="454660"/>
                </a:lnTo>
                <a:close/>
              </a:path>
              <a:path w="567054" h="454660">
                <a:moveTo>
                  <a:pt x="359155" y="364490"/>
                </a:moveTo>
                <a:lnTo>
                  <a:pt x="182879" y="364490"/>
                </a:lnTo>
                <a:lnTo>
                  <a:pt x="245363" y="270510"/>
                </a:lnTo>
                <a:lnTo>
                  <a:pt x="262460" y="275590"/>
                </a:lnTo>
                <a:lnTo>
                  <a:pt x="290702" y="285750"/>
                </a:lnTo>
                <a:lnTo>
                  <a:pt x="319515" y="297180"/>
                </a:lnTo>
                <a:lnTo>
                  <a:pt x="338327" y="306070"/>
                </a:lnTo>
                <a:lnTo>
                  <a:pt x="347471" y="308610"/>
                </a:lnTo>
                <a:lnTo>
                  <a:pt x="352043" y="313690"/>
                </a:lnTo>
                <a:lnTo>
                  <a:pt x="356616" y="322580"/>
                </a:lnTo>
                <a:lnTo>
                  <a:pt x="361378" y="331470"/>
                </a:lnTo>
                <a:lnTo>
                  <a:pt x="362711" y="341630"/>
                </a:lnTo>
                <a:lnTo>
                  <a:pt x="361759" y="351790"/>
                </a:lnTo>
                <a:lnTo>
                  <a:pt x="359155" y="364490"/>
                </a:lnTo>
                <a:close/>
              </a:path>
              <a:path w="567054" h="454660">
                <a:moveTo>
                  <a:pt x="184403" y="351790"/>
                </a:moveTo>
                <a:lnTo>
                  <a:pt x="138683" y="287020"/>
                </a:lnTo>
                <a:lnTo>
                  <a:pt x="160424" y="292100"/>
                </a:lnTo>
                <a:lnTo>
                  <a:pt x="182308" y="294640"/>
                </a:lnTo>
                <a:lnTo>
                  <a:pt x="221921" y="294640"/>
                </a:lnTo>
                <a:lnTo>
                  <a:pt x="215907" y="303530"/>
                </a:lnTo>
                <a:lnTo>
                  <a:pt x="205168" y="318770"/>
                </a:lnTo>
                <a:lnTo>
                  <a:pt x="194714" y="335280"/>
                </a:lnTo>
                <a:lnTo>
                  <a:pt x="184403" y="351790"/>
                </a:lnTo>
                <a:close/>
              </a:path>
              <a:path w="567054" h="454660">
                <a:moveTo>
                  <a:pt x="221921" y="294640"/>
                </a:moveTo>
                <a:lnTo>
                  <a:pt x="182308" y="294640"/>
                </a:lnTo>
                <a:lnTo>
                  <a:pt x="204477" y="292100"/>
                </a:lnTo>
                <a:lnTo>
                  <a:pt x="227075" y="287020"/>
                </a:lnTo>
                <a:lnTo>
                  <a:pt x="221921" y="294640"/>
                </a:lnTo>
                <a:close/>
              </a:path>
              <a:path w="567054" h="454660">
                <a:moveTo>
                  <a:pt x="387714" y="402590"/>
                </a:moveTo>
                <a:lnTo>
                  <a:pt x="370331" y="402590"/>
                </a:lnTo>
                <a:lnTo>
                  <a:pt x="371855" y="398780"/>
                </a:lnTo>
                <a:lnTo>
                  <a:pt x="374903" y="392430"/>
                </a:lnTo>
                <a:lnTo>
                  <a:pt x="374903" y="386080"/>
                </a:lnTo>
                <a:lnTo>
                  <a:pt x="376427" y="382270"/>
                </a:lnTo>
                <a:lnTo>
                  <a:pt x="376427" y="377190"/>
                </a:lnTo>
                <a:lnTo>
                  <a:pt x="377951" y="372110"/>
                </a:lnTo>
                <a:lnTo>
                  <a:pt x="385571" y="372110"/>
                </a:lnTo>
                <a:lnTo>
                  <a:pt x="390143" y="370840"/>
                </a:lnTo>
                <a:lnTo>
                  <a:pt x="394716" y="370840"/>
                </a:lnTo>
                <a:lnTo>
                  <a:pt x="399287" y="340360"/>
                </a:lnTo>
                <a:lnTo>
                  <a:pt x="399287" y="334010"/>
                </a:lnTo>
                <a:lnTo>
                  <a:pt x="403859" y="328930"/>
                </a:lnTo>
                <a:lnTo>
                  <a:pt x="408431" y="326390"/>
                </a:lnTo>
                <a:lnTo>
                  <a:pt x="415622" y="325120"/>
                </a:lnTo>
                <a:lnTo>
                  <a:pt x="422576" y="322580"/>
                </a:lnTo>
                <a:lnTo>
                  <a:pt x="429767" y="318770"/>
                </a:lnTo>
                <a:lnTo>
                  <a:pt x="434339" y="316230"/>
                </a:lnTo>
                <a:lnTo>
                  <a:pt x="440435" y="317500"/>
                </a:lnTo>
                <a:lnTo>
                  <a:pt x="446531" y="321310"/>
                </a:lnTo>
                <a:lnTo>
                  <a:pt x="470916" y="339090"/>
                </a:lnTo>
                <a:lnTo>
                  <a:pt x="514817" y="339090"/>
                </a:lnTo>
                <a:lnTo>
                  <a:pt x="510539" y="344170"/>
                </a:lnTo>
                <a:lnTo>
                  <a:pt x="504888" y="349250"/>
                </a:lnTo>
                <a:lnTo>
                  <a:pt x="434339" y="349250"/>
                </a:lnTo>
                <a:lnTo>
                  <a:pt x="430529" y="352424"/>
                </a:lnTo>
                <a:lnTo>
                  <a:pt x="428243" y="353060"/>
                </a:lnTo>
                <a:lnTo>
                  <a:pt x="423671" y="386080"/>
                </a:lnTo>
                <a:lnTo>
                  <a:pt x="422147" y="392430"/>
                </a:lnTo>
                <a:lnTo>
                  <a:pt x="419100" y="397510"/>
                </a:lnTo>
                <a:lnTo>
                  <a:pt x="413003" y="398780"/>
                </a:lnTo>
                <a:lnTo>
                  <a:pt x="409336" y="398780"/>
                </a:lnTo>
                <a:lnTo>
                  <a:pt x="400811" y="401320"/>
                </a:lnTo>
                <a:lnTo>
                  <a:pt x="387714" y="402590"/>
                </a:lnTo>
                <a:close/>
              </a:path>
              <a:path w="567054" h="454660">
                <a:moveTo>
                  <a:pt x="472439" y="374650"/>
                </a:moveTo>
                <a:lnTo>
                  <a:pt x="464819" y="374650"/>
                </a:lnTo>
                <a:lnTo>
                  <a:pt x="460247" y="369570"/>
                </a:lnTo>
                <a:lnTo>
                  <a:pt x="434339" y="349250"/>
                </a:lnTo>
                <a:lnTo>
                  <a:pt x="504888" y="349250"/>
                </a:lnTo>
                <a:lnTo>
                  <a:pt x="497823" y="355600"/>
                </a:lnTo>
                <a:lnTo>
                  <a:pt x="487679" y="364490"/>
                </a:lnTo>
                <a:lnTo>
                  <a:pt x="480964" y="369570"/>
                </a:lnTo>
                <a:lnTo>
                  <a:pt x="478535" y="370840"/>
                </a:lnTo>
                <a:lnTo>
                  <a:pt x="472439" y="374650"/>
                </a:lnTo>
                <a:close/>
              </a:path>
              <a:path w="567054" h="454660">
                <a:moveTo>
                  <a:pt x="429767" y="353060"/>
                </a:moveTo>
                <a:lnTo>
                  <a:pt x="430529" y="352424"/>
                </a:lnTo>
                <a:lnTo>
                  <a:pt x="432816" y="351790"/>
                </a:lnTo>
                <a:lnTo>
                  <a:pt x="429767" y="353060"/>
                </a:lnTo>
                <a:close/>
              </a:path>
            </a:pathLst>
          </a:custGeom>
          <a:solidFill>
            <a:srgbClr val="425975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37"/>
          <p:cNvSpPr/>
          <p:nvPr/>
        </p:nvSpPr>
        <p:spPr>
          <a:xfrm>
            <a:off x="467544" y="5733256"/>
            <a:ext cx="1368152" cy="792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2195736" y="1917799"/>
            <a:ext cx="6912768" cy="4751561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Наличие квалифицированной рабочей силы</a:t>
            </a:r>
          </a:p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Низкие издержки производства за счет близости размещения к поставщикам сырья и материалов</a:t>
            </a:r>
          </a:p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Партнером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проекта может 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Ивановский  политехнический</a:t>
            </a:r>
            <a:r>
              <a:rPr lang="ru-RU" sz="2200" b="1" spc="-26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университет</a:t>
            </a:r>
          </a:p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20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Наличие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ТОСЭР и площадок в  </a:t>
            </a:r>
            <a:r>
              <a:rPr lang="ru-RU" sz="220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моногородах, значительно  уменьшающих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затраты</a:t>
            </a:r>
            <a:r>
              <a:rPr lang="ru-RU" sz="2200" b="1" spc="-4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проекта</a:t>
            </a:r>
          </a:p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Уровень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заработной платы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производственного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персонала 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один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самых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низких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200" b="1" spc="-48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ЦФО</a:t>
            </a:r>
          </a:p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Развитый кластер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легкой 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промышленности в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регионе</a:t>
            </a:r>
            <a:r>
              <a:rPr lang="ru-RU" sz="2200" b="1" spc="-96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наличием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поставщиков и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компетенций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34"/>
          <p:cNvSpPr/>
          <p:nvPr/>
        </p:nvSpPr>
        <p:spPr>
          <a:xfrm>
            <a:off x="611560" y="4149080"/>
            <a:ext cx="1008112" cy="11521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32656"/>
            <a:ext cx="4608512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755576" y="332656"/>
            <a:ext cx="4608512" cy="668392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РАЗМЕЩЕНИЯ В ИВАНОВСКОМ РЕГИОНЕ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683568" y="908720"/>
            <a:ext cx="5688632" cy="1366019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Ключевым процессом,</a:t>
            </a:r>
            <a:r>
              <a:rPr lang="ru-RU" sz="2200" b="1" spc="-9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определяющим  </a:t>
            </a: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конкурентоспособность компании 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является НИОКР и </a:t>
            </a: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сбыт</a:t>
            </a:r>
            <a:r>
              <a:rPr lang="ru-RU" sz="2200" b="1" spc="-3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32656"/>
            <a:ext cx="280831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611560" y="352599"/>
            <a:ext cx="280831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БИЗНЕС - МОДЕЛЬ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27"/>
          <p:cNvSpPr txBox="1"/>
          <p:nvPr/>
        </p:nvSpPr>
        <p:spPr>
          <a:xfrm>
            <a:off x="683568" y="2789445"/>
            <a:ext cx="8064896" cy="3735899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>
              <a:buClr>
                <a:schemeClr val="accent2"/>
              </a:buClr>
              <a:buFont typeface="+mj-lt"/>
              <a:buAutoNum type="arabicPeriod" startAt="2"/>
            </a:pP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Бизнес-модель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</a:t>
            </a: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включать  процесс производства нетканых материалов другого назначения</a:t>
            </a: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Большая часть медицинской продукции закупается через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госзакупки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endParaRPr lang="ru-RU" sz="2200" b="1" spc="-4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Проект может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быть реализован в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ТОСЭРе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Наволоки на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greenfield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площадке с  </a:t>
            </a:r>
            <a:r>
              <a:rPr lang="ru-RU" sz="22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софинансированием</a:t>
            </a: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стороны фонда  </a:t>
            </a: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моногородов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683568" y="764704"/>
            <a:ext cx="5400600" cy="1366019"/>
          </a:xfrm>
          <a:prstGeom prst="rect">
            <a:avLst/>
          </a:prstGeom>
        </p:spPr>
        <p:txBody>
          <a:bodyPr vert="horz" wrap="square" lIns="0" tIns="11688" rIns="0" bIns="0" numCol="1" rtlCol="0">
            <a:spAutoFit/>
          </a:bodyPr>
          <a:lstStyle/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руб. – потенциальный 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рынка 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медицинского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текстиля к 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году.  Прогнозный рост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spc="-19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год.</a:t>
            </a:r>
          </a:p>
          <a:p>
            <a:pPr marR="125230">
              <a:buClr>
                <a:schemeClr val="accent2"/>
              </a:buClr>
              <a:buFont typeface="+mj-lt"/>
              <a:buAutoNum type="arabicPeriod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30"/>
          <p:cNvSpPr/>
          <p:nvPr/>
        </p:nvSpPr>
        <p:spPr>
          <a:xfrm>
            <a:off x="3635896" y="6021288"/>
            <a:ext cx="1008112" cy="648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2656"/>
            <a:ext cx="3816424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611560" y="352599"/>
            <a:ext cx="3816424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РЫНОЧНЫЙ ПОТЕНЦИАЛ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7"/>
          <p:cNvSpPr txBox="1"/>
          <p:nvPr/>
        </p:nvSpPr>
        <p:spPr>
          <a:xfrm>
            <a:off x="683568" y="2121048"/>
            <a:ext cx="8424936" cy="4074453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Драйвером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роста станет 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последствия  пандемии </a:t>
            </a:r>
            <a:r>
              <a:rPr lang="ru-RU" sz="2000" b="1" spc="-5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коронавируса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систему  обеспечения больниц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населения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средствами</a:t>
            </a:r>
            <a:r>
              <a:rPr lang="ru-RU" sz="2000" b="1" spc="-3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защиты</a:t>
            </a: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может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занять </a:t>
            </a:r>
            <a:r>
              <a:rPr lang="ru-RU" sz="24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прироста  рынка и треть продукции отправлять</a:t>
            </a:r>
            <a:r>
              <a:rPr lang="ru-RU" sz="2000" b="1" spc="-10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 экспорта</a:t>
            </a: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Производство 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быть  диверсифицировано 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другими</a:t>
            </a:r>
            <a:r>
              <a:rPr lang="ru-RU" sz="2000" b="1" spc="-10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видами  нетканых</a:t>
            </a:r>
            <a:r>
              <a:rPr lang="ru-RU" sz="2000" b="1" spc="-2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материалов</a:t>
            </a: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endParaRPr lang="ru-RU" sz="2000" b="1" spc="-4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Инвесторами 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могут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быть как крупные  иностранные 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 и 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российские  производители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нетканых</a:t>
            </a:r>
            <a:r>
              <a:rPr lang="ru-RU" sz="2000" b="1" spc="-4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материалов</a:t>
            </a: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34"/>
          <p:cNvSpPr/>
          <p:nvPr/>
        </p:nvSpPr>
        <p:spPr>
          <a:xfrm>
            <a:off x="5004048" y="5877272"/>
            <a:ext cx="1419847" cy="980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5"/>
          <p:cNvSpPr/>
          <p:nvPr/>
        </p:nvSpPr>
        <p:spPr>
          <a:xfrm>
            <a:off x="7020272" y="5877272"/>
            <a:ext cx="1634313" cy="908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6"/>
          <p:cNvSpPr/>
          <p:nvPr/>
        </p:nvSpPr>
        <p:spPr>
          <a:xfrm>
            <a:off x="843406" y="6021288"/>
            <a:ext cx="2216426" cy="648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0" name="object 4"/>
          <p:cNvSpPr/>
          <p:nvPr/>
        </p:nvSpPr>
        <p:spPr>
          <a:xfrm>
            <a:off x="5580112" y="2132856"/>
            <a:ext cx="3384376" cy="2232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34"/>
          <p:cNvSpPr/>
          <p:nvPr/>
        </p:nvSpPr>
        <p:spPr>
          <a:xfrm>
            <a:off x="5608637" y="4365104"/>
            <a:ext cx="3355851" cy="2016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560" y="692696"/>
            <a:ext cx="2843808" cy="68834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lvl="0" algn="l">
              <a:spcBef>
                <a:spcPts val="88"/>
              </a:spcBef>
            </a:pP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Проект может </a:t>
            </a:r>
            <a:r>
              <a:rPr lang="ru-RU" sz="11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размещен в </a:t>
            </a:r>
            <a:r>
              <a:rPr lang="ru-RU" sz="11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ТОСЭР </a:t>
            </a:r>
            <a:r>
              <a:rPr lang="ru-RU" sz="1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Наволоки, в </a:t>
            </a:r>
            <a:r>
              <a:rPr lang="ru-RU" sz="11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котором </a:t>
            </a:r>
            <a:r>
              <a:rPr lang="ru-RU" sz="1100" b="1" spc="-1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уже </a:t>
            </a:r>
            <a:r>
              <a:rPr lang="ru-RU" sz="11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есть  производство </a:t>
            </a:r>
            <a:r>
              <a:rPr lang="ru-RU" sz="1100" b="1" spc="-5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комплементарных</a:t>
            </a:r>
            <a:r>
              <a:rPr lang="ru-RU" sz="11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изделий компании</a:t>
            </a:r>
            <a:r>
              <a:rPr lang="ru-RU" sz="1100" b="1" spc="-4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b="1" spc="-5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Навтекс</a:t>
            </a:r>
            <a:r>
              <a:rPr lang="ru-RU" sz="1100" b="1" spc="-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»</a:t>
            </a:r>
            <a:endParaRPr sz="1100" b="1" spc="-9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11560" y="332656"/>
            <a:ext cx="496855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611560" y="352599"/>
            <a:ext cx="496855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ТРЕБОВАНИЕ К ИНФРАСТРУКТУРЕ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9"/>
          <p:cNvSpPr/>
          <p:nvPr/>
        </p:nvSpPr>
        <p:spPr>
          <a:xfrm>
            <a:off x="386703" y="947923"/>
            <a:ext cx="5121401" cy="2913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0"/>
          <p:cNvSpPr txBox="1"/>
          <p:nvPr/>
        </p:nvSpPr>
        <p:spPr>
          <a:xfrm>
            <a:off x="2523587" y="2407357"/>
            <a:ext cx="4159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-10" dirty="0">
                <a:latin typeface="Verdana"/>
                <a:cs typeface="Verdana"/>
              </a:rPr>
              <a:t>н</a:t>
            </a:r>
            <a:r>
              <a:rPr sz="700" spc="-5" dirty="0">
                <a:latin typeface="Verdana"/>
                <a:cs typeface="Verdana"/>
              </a:rPr>
              <a:t>ово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9" name="object 11"/>
          <p:cNvSpPr txBox="1"/>
          <p:nvPr/>
        </p:nvSpPr>
        <p:spPr>
          <a:xfrm>
            <a:off x="2994486" y="2728924"/>
            <a:ext cx="2216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Шу</a:t>
            </a:r>
            <a:r>
              <a:rPr sz="700" spc="-5" dirty="0">
                <a:latin typeface="Verdana"/>
                <a:cs typeface="Verdana"/>
              </a:rPr>
              <a:t>я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0" name="object 12"/>
          <p:cNvSpPr txBox="1"/>
          <p:nvPr/>
        </p:nvSpPr>
        <p:spPr>
          <a:xfrm>
            <a:off x="1371434" y="2739606"/>
            <a:ext cx="4025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Те</a:t>
            </a:r>
            <a:r>
              <a:rPr sz="700" spc="-10" dirty="0">
                <a:latin typeface="Verdana"/>
                <a:cs typeface="Verdana"/>
              </a:rPr>
              <a:t>йко</a:t>
            </a:r>
            <a:r>
              <a:rPr sz="700" spc="5" dirty="0">
                <a:latin typeface="Verdana"/>
                <a:cs typeface="Verdana"/>
              </a:rPr>
              <a:t>в</a:t>
            </a:r>
            <a:r>
              <a:rPr sz="700" spc="-5" dirty="0">
                <a:latin typeface="Verdana"/>
                <a:cs typeface="Verdana"/>
              </a:rPr>
              <a:t>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1" name="object 13"/>
          <p:cNvSpPr txBox="1"/>
          <p:nvPr/>
        </p:nvSpPr>
        <p:spPr>
          <a:xfrm>
            <a:off x="670391" y="2264094"/>
            <a:ext cx="123825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015">
              <a:lnSpc>
                <a:spcPts val="75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Ком</a:t>
            </a:r>
            <a:r>
              <a:rPr sz="700" spc="-5" dirty="0">
                <a:latin typeface="Verdana"/>
                <a:cs typeface="Verdana"/>
              </a:rPr>
              <a:t>с</a:t>
            </a:r>
            <a:r>
              <a:rPr sz="700" spc="-10" dirty="0">
                <a:latin typeface="Verdana"/>
                <a:cs typeface="Verdana"/>
              </a:rPr>
              <a:t>омо</a:t>
            </a:r>
            <a:r>
              <a:rPr sz="700" spc="5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ь</a:t>
            </a:r>
            <a:r>
              <a:rPr sz="700" spc="-5" dirty="0">
                <a:latin typeface="Verdana"/>
                <a:cs typeface="Verdana"/>
              </a:rPr>
              <a:t>ск</a:t>
            </a:r>
            <a:endParaRPr sz="700">
              <a:latin typeface="Verdana"/>
              <a:cs typeface="Verdana"/>
            </a:endParaRPr>
          </a:p>
          <a:p>
            <a:pPr marL="12700">
              <a:lnSpc>
                <a:spcPts val="750"/>
              </a:lnSpc>
            </a:pPr>
            <a:r>
              <a:rPr sz="700" spc="-5" dirty="0">
                <a:latin typeface="Verdana"/>
                <a:cs typeface="Verdana"/>
              </a:rPr>
              <a:t>Ильинское-</a:t>
            </a:r>
            <a:endParaRPr sz="700">
              <a:latin typeface="Verdana"/>
              <a:cs typeface="Verdana"/>
            </a:endParaRPr>
          </a:p>
          <a:p>
            <a:pPr marL="35560">
              <a:lnSpc>
                <a:spcPct val="100000"/>
              </a:lnSpc>
            </a:pPr>
            <a:r>
              <a:rPr sz="700" spc="-5" dirty="0">
                <a:latin typeface="Verdana"/>
                <a:cs typeface="Verdana"/>
              </a:rPr>
              <a:t>Хованское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2" name="object 14"/>
          <p:cNvSpPr txBox="1"/>
          <p:nvPr/>
        </p:nvSpPr>
        <p:spPr>
          <a:xfrm>
            <a:off x="1107771" y="3155611"/>
            <a:ext cx="45465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080" indent="-76835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Г</a:t>
            </a:r>
            <a:r>
              <a:rPr sz="700" spc="-10" dirty="0">
                <a:latin typeface="Verdana"/>
                <a:cs typeface="Verdana"/>
              </a:rPr>
              <a:t>а</a:t>
            </a:r>
            <a:r>
              <a:rPr sz="700" spc="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р</a:t>
            </a:r>
            <a:r>
              <a:rPr sz="700" spc="-15" dirty="0">
                <a:latin typeface="Verdana"/>
                <a:cs typeface="Verdana"/>
              </a:rPr>
              <a:t>и</a:t>
            </a:r>
            <a:r>
              <a:rPr sz="700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о</a:t>
            </a:r>
            <a:r>
              <a:rPr sz="700" spc="-5" dirty="0">
                <a:latin typeface="Verdana"/>
                <a:cs typeface="Verdana"/>
              </a:rPr>
              <a:t>в  Посад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3" name="object 15"/>
          <p:cNvSpPr txBox="1"/>
          <p:nvPr/>
        </p:nvSpPr>
        <p:spPr>
          <a:xfrm>
            <a:off x="2566234" y="3199796"/>
            <a:ext cx="3613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С</a:t>
            </a:r>
            <a:r>
              <a:rPr sz="700" spc="-10" dirty="0">
                <a:latin typeface="Verdana"/>
                <a:cs typeface="Verdana"/>
              </a:rPr>
              <a:t>а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но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4" name="object 16"/>
          <p:cNvSpPr txBox="1"/>
          <p:nvPr/>
        </p:nvSpPr>
        <p:spPr>
          <a:xfrm>
            <a:off x="2110587" y="2799031"/>
            <a:ext cx="4311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Лежнево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6" name="object 17"/>
          <p:cNvSpPr txBox="1"/>
          <p:nvPr/>
        </p:nvSpPr>
        <p:spPr>
          <a:xfrm>
            <a:off x="3579704" y="3271441"/>
            <a:ext cx="2406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Ю</a:t>
            </a:r>
            <a:r>
              <a:rPr sz="700" spc="-5" dirty="0">
                <a:latin typeface="Verdana"/>
                <a:cs typeface="Verdana"/>
              </a:rPr>
              <a:t>жа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7" name="object 18"/>
          <p:cNvSpPr txBox="1"/>
          <p:nvPr/>
        </p:nvSpPr>
        <p:spPr>
          <a:xfrm>
            <a:off x="3927167" y="2322036"/>
            <a:ext cx="1955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у</a:t>
            </a:r>
            <a:r>
              <a:rPr sz="700" spc="-5" dirty="0">
                <a:latin typeface="Verdana"/>
                <a:cs typeface="Verdana"/>
              </a:rPr>
              <a:t>х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4" name="object 19"/>
          <p:cNvSpPr txBox="1"/>
          <p:nvPr/>
        </p:nvSpPr>
        <p:spPr>
          <a:xfrm>
            <a:off x="3044767" y="2119294"/>
            <a:ext cx="4083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Родники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6" name="object 20"/>
          <p:cNvSpPr txBox="1"/>
          <p:nvPr/>
        </p:nvSpPr>
        <p:spPr>
          <a:xfrm>
            <a:off x="2503761" y="1550880"/>
            <a:ext cx="5353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ри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ол</a:t>
            </a:r>
            <a:r>
              <a:rPr sz="700" spc="-5" dirty="0">
                <a:latin typeface="Verdana"/>
                <a:cs typeface="Verdana"/>
              </a:rPr>
              <a:t>ж</a:t>
            </a:r>
            <a:r>
              <a:rPr sz="700" spc="-10" dirty="0">
                <a:latin typeface="Verdana"/>
                <a:cs typeface="Verdana"/>
              </a:rPr>
              <a:t>с</a:t>
            </a:r>
            <a:r>
              <a:rPr sz="700" spc="-5" dirty="0">
                <a:latin typeface="Verdana"/>
                <a:cs typeface="Verdana"/>
              </a:rPr>
              <a:t>к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7" name="object 21"/>
          <p:cNvSpPr txBox="1"/>
          <p:nvPr/>
        </p:nvSpPr>
        <p:spPr>
          <a:xfrm>
            <a:off x="3360237" y="2797467"/>
            <a:ext cx="3067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ал</a:t>
            </a:r>
            <a:r>
              <a:rPr sz="700" spc="5" dirty="0">
                <a:latin typeface="Verdana"/>
                <a:cs typeface="Verdana"/>
              </a:rPr>
              <a:t>е</a:t>
            </a:r>
            <a:r>
              <a:rPr sz="700" spc="-5" dirty="0">
                <a:latin typeface="Verdana"/>
                <a:cs typeface="Verdana"/>
              </a:rPr>
              <a:t>х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8" name="object 22"/>
          <p:cNvSpPr txBox="1"/>
          <p:nvPr/>
        </p:nvSpPr>
        <p:spPr>
          <a:xfrm>
            <a:off x="2240109" y="1799264"/>
            <a:ext cx="4819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Ф</a:t>
            </a:r>
            <a:r>
              <a:rPr sz="700" spc="-15" dirty="0">
                <a:latin typeface="Verdana"/>
                <a:cs typeface="Verdana"/>
              </a:rPr>
              <a:t>у</a:t>
            </a:r>
            <a:r>
              <a:rPr sz="700" spc="-10" dirty="0">
                <a:latin typeface="Verdana"/>
                <a:cs typeface="Verdana"/>
              </a:rPr>
              <a:t>рм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-5" dirty="0">
                <a:latin typeface="Verdana"/>
                <a:cs typeface="Verdana"/>
              </a:rPr>
              <a:t>н</a:t>
            </a:r>
            <a:r>
              <a:rPr sz="700" spc="-10" dirty="0">
                <a:latin typeface="Verdana"/>
                <a:cs typeface="Verdana"/>
              </a:rPr>
              <a:t>о</a:t>
            </a:r>
            <a:r>
              <a:rPr sz="700" spc="-5" dirty="0">
                <a:latin typeface="Verdana"/>
                <a:cs typeface="Verdana"/>
              </a:rPr>
              <a:t>в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9" name="object 23"/>
          <p:cNvSpPr txBox="1"/>
          <p:nvPr/>
        </p:nvSpPr>
        <p:spPr>
          <a:xfrm>
            <a:off x="4145096" y="2581075"/>
            <a:ext cx="41655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Ве</a:t>
            </a:r>
            <a:r>
              <a:rPr sz="700" spc="-10" dirty="0">
                <a:latin typeface="Verdana"/>
                <a:cs typeface="Verdana"/>
              </a:rPr>
              <a:t>рх</a:t>
            </a:r>
            <a:r>
              <a:rPr sz="700" spc="-5" dirty="0">
                <a:latin typeface="Verdana"/>
                <a:cs typeface="Verdana"/>
              </a:rPr>
              <a:t>н</a:t>
            </a:r>
            <a:r>
              <a:rPr sz="700" spc="-1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й  Ландех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0" name="object 24"/>
          <p:cNvSpPr txBox="1"/>
          <p:nvPr/>
        </p:nvSpPr>
        <p:spPr>
          <a:xfrm>
            <a:off x="3294716" y="1863275"/>
            <a:ext cx="3422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ичу</a:t>
            </a:r>
            <a:r>
              <a:rPr sz="700" spc="-15" dirty="0">
                <a:latin typeface="Verdana"/>
                <a:cs typeface="Verdana"/>
              </a:rPr>
              <a:t>г</a:t>
            </a:r>
            <a:r>
              <a:rPr sz="700" spc="-5" dirty="0">
                <a:latin typeface="Verdana"/>
                <a:cs typeface="Verdana"/>
              </a:rPr>
              <a:t>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1" name="object 25"/>
          <p:cNvSpPr txBox="1"/>
          <p:nvPr/>
        </p:nvSpPr>
        <p:spPr>
          <a:xfrm>
            <a:off x="3799652" y="1640793"/>
            <a:ext cx="11811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-10" dirty="0">
                <a:latin typeface="Verdana"/>
                <a:cs typeface="Verdana"/>
              </a:rPr>
              <a:t>К</a:t>
            </a:r>
            <a:r>
              <a:rPr sz="700" spc="-5" dirty="0">
                <a:latin typeface="Verdana"/>
                <a:cs typeface="Verdana"/>
              </a:rPr>
              <a:t>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2" name="object 26"/>
          <p:cNvSpPr txBox="1"/>
          <p:nvPr/>
        </p:nvSpPr>
        <p:spPr>
          <a:xfrm>
            <a:off x="3904512" y="1628567"/>
            <a:ext cx="327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неш</a:t>
            </a:r>
            <a:r>
              <a:rPr sz="700" spc="-10" dirty="0">
                <a:latin typeface="Verdana"/>
                <a:cs typeface="Verdana"/>
              </a:rPr>
              <a:t>м</a:t>
            </a:r>
            <a:r>
              <a:rPr sz="700" spc="-5" dirty="0">
                <a:latin typeface="Verdana"/>
                <a:cs typeface="Verdana"/>
              </a:rPr>
              <a:t>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3" name="object 27"/>
          <p:cNvSpPr txBox="1"/>
          <p:nvPr/>
        </p:nvSpPr>
        <p:spPr>
          <a:xfrm>
            <a:off x="4315793" y="3009354"/>
            <a:ext cx="3994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5" dirty="0">
                <a:latin typeface="Verdana"/>
                <a:cs typeface="Verdana"/>
              </a:rPr>
              <a:t>естя</a:t>
            </a:r>
            <a:r>
              <a:rPr sz="700" spc="-10" dirty="0">
                <a:latin typeface="Verdana"/>
                <a:cs typeface="Verdana"/>
              </a:rPr>
              <a:t>к</a:t>
            </a:r>
            <a:r>
              <a:rPr sz="700" spc="-5" dirty="0">
                <a:latin typeface="Verdana"/>
                <a:cs typeface="Verdana"/>
              </a:rPr>
              <a:t>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4" name="object 28"/>
          <p:cNvSpPr txBox="1"/>
          <p:nvPr/>
        </p:nvSpPr>
        <p:spPr>
          <a:xfrm>
            <a:off x="4329523" y="1832821"/>
            <a:ext cx="43878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Юрь</a:t>
            </a:r>
            <a:r>
              <a:rPr sz="700" spc="5" dirty="0">
                <a:latin typeface="Verdana"/>
                <a:cs typeface="Verdana"/>
              </a:rPr>
              <a:t>е</a:t>
            </a:r>
            <a:r>
              <a:rPr sz="700" spc="-5" dirty="0">
                <a:latin typeface="Verdana"/>
                <a:cs typeface="Verdana"/>
              </a:rPr>
              <a:t>вец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5" name="object 29"/>
          <p:cNvSpPr txBox="1"/>
          <p:nvPr/>
        </p:nvSpPr>
        <p:spPr>
          <a:xfrm>
            <a:off x="4628188" y="2456128"/>
            <a:ext cx="3219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уч</a:t>
            </a:r>
            <a:r>
              <a:rPr sz="700" spc="-5" dirty="0">
                <a:latin typeface="Verdana"/>
                <a:cs typeface="Verdana"/>
              </a:rPr>
              <a:t>еж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6" name="object 30"/>
          <p:cNvSpPr/>
          <p:nvPr/>
        </p:nvSpPr>
        <p:spPr>
          <a:xfrm>
            <a:off x="3555860" y="1409695"/>
            <a:ext cx="338327" cy="297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37" name="Прямая соединительная линия 136"/>
          <p:cNvCxnSpPr>
            <a:endCxn id="116" idx="2"/>
          </p:cNvCxnSpPr>
          <p:nvPr/>
        </p:nvCxnSpPr>
        <p:spPr>
          <a:xfrm flipH="1" flipV="1">
            <a:off x="3725024" y="1706874"/>
            <a:ext cx="1855088" cy="4674454"/>
          </a:xfrm>
          <a:prstGeom prst="line">
            <a:avLst/>
          </a:prstGeom>
          <a:ln w="28575">
            <a:solidFill>
              <a:srgbClr val="00C86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endCxn id="116" idx="3"/>
          </p:cNvCxnSpPr>
          <p:nvPr/>
        </p:nvCxnSpPr>
        <p:spPr>
          <a:xfrm flipH="1" flipV="1">
            <a:off x="3894187" y="1558285"/>
            <a:ext cx="1685926" cy="574572"/>
          </a:xfrm>
          <a:prstGeom prst="line">
            <a:avLst/>
          </a:prstGeom>
          <a:ln w="28575">
            <a:solidFill>
              <a:srgbClr val="00C86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580112" y="2132856"/>
            <a:ext cx="3384376" cy="424847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29"/>
          <p:cNvSpPr txBox="1"/>
          <p:nvPr/>
        </p:nvSpPr>
        <p:spPr>
          <a:xfrm>
            <a:off x="539552" y="3789041"/>
            <a:ext cx="5040560" cy="2764205"/>
          </a:xfrm>
          <a:prstGeom prst="rect">
            <a:avLst/>
          </a:prstGeom>
        </p:spPr>
        <p:txBody>
          <a:bodyPr vert="horz" wrap="square" lIns="0" tIns="47866" rIns="0" bIns="0" rtlCol="0">
            <a:spAutoFit/>
          </a:bodyPr>
          <a:lstStyle/>
          <a:p>
            <a:pPr marL="11132">
              <a:spcBef>
                <a:spcPts val="377"/>
              </a:spcBef>
            </a:pPr>
            <a:r>
              <a:rPr sz="12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</a:t>
            </a:r>
            <a:r>
              <a:rPr sz="1200" b="1" spc="-3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4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помещения</a:t>
            </a:r>
            <a:r>
              <a:rPr lang="en-US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Общая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площадь: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ru-RU" sz="1200" b="1" spc="-60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8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Собственность: муниципальная, возможно аренда </a:t>
            </a:r>
            <a:r>
              <a:rPr lang="ru-RU" sz="12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200" b="1" spc="6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продажа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68580">
              <a:spcBef>
                <a:spcPts val="280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Подъездные пути: планируется строительство отдельной </a:t>
            </a:r>
            <a:r>
              <a:rPr lang="ru-RU" sz="12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дороги,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есть  действующая ж/</a:t>
            </a:r>
            <a:r>
              <a:rPr lang="ru-RU" sz="1200" b="1" spc="1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ветка </a:t>
            </a:r>
            <a:r>
              <a:rPr lang="ru-RU" sz="12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речной</a:t>
            </a:r>
            <a:r>
              <a:rPr lang="ru-RU" sz="1200" b="1" spc="5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порт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Электроснабжение: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200" b="1" spc="15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руб./</a:t>
            </a:r>
            <a:r>
              <a:rPr lang="ru-RU" sz="1200" b="1" spc="1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Квт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Водоснабжение: есть возможность</a:t>
            </a:r>
            <a:r>
              <a:rPr lang="ru-RU" sz="1200" b="1" spc="1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подключения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8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Водоотведение: есть возможность</a:t>
            </a:r>
            <a:r>
              <a:rPr lang="ru-RU" sz="1200" b="1" spc="1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подключения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Газоснабжение: </a:t>
            </a:r>
            <a:r>
              <a:rPr lang="ru-RU" sz="1200" b="1" spc="1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5,3</a:t>
            </a:r>
            <a:r>
              <a:rPr lang="ru-RU" sz="1200" b="1" spc="20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руб./м</a:t>
            </a:r>
            <a:r>
              <a:rPr lang="ru-RU" sz="1200" b="1" spc="15" baseline="2525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200" b="1" baseline="25252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0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Стоимость строительства: </a:t>
            </a:r>
            <a:r>
              <a:rPr lang="ru-RU" sz="1200" b="1" spc="1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19,8</a:t>
            </a:r>
            <a:r>
              <a:rPr lang="ru-RU" sz="1200" b="1" spc="10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ru-RU" sz="1200" b="1" spc="10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руб./м</a:t>
            </a:r>
            <a:r>
              <a:rPr lang="ru-RU" sz="1200" b="1" spc="15" baseline="2525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Clr>
                <a:schemeClr val="accent2"/>
              </a:buClr>
              <a:buFont typeface="Wingdings"/>
              <a:buChar char=""/>
            </a:pPr>
            <a:r>
              <a:rPr lang="ru-RU" sz="12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Мощность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составит </a:t>
            </a:r>
            <a:r>
              <a:rPr lang="ru-RU" sz="12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spc="15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ru-RU" sz="1200" b="1" spc="6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тонн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Средняя стоимость </a:t>
            </a:r>
            <a:r>
              <a:rPr lang="ru-RU" sz="12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тонны материала составит </a:t>
            </a:r>
            <a:r>
              <a:rPr lang="ru-RU" sz="1200" b="1" spc="1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b="1" spc="1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150</a:t>
            </a:r>
            <a:r>
              <a:rPr lang="ru-RU" sz="1200" b="1" spc="15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ru-RU" sz="1200" b="1" spc="12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рублей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5564857" y="4365104"/>
            <a:ext cx="338437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bject 34"/>
          <p:cNvSpPr/>
          <p:nvPr/>
        </p:nvSpPr>
        <p:spPr>
          <a:xfrm>
            <a:off x="5039703" y="3573016"/>
            <a:ext cx="1260489" cy="1387702"/>
          </a:xfrm>
          <a:custGeom>
            <a:avLst/>
            <a:gdLst/>
            <a:ahLst/>
            <a:cxnLst/>
            <a:rect l="l" t="t" r="r" b="b"/>
            <a:pathLst>
              <a:path w="1209040" h="1339850">
                <a:moveTo>
                  <a:pt x="1039367" y="1339596"/>
                </a:moveTo>
                <a:lnTo>
                  <a:pt x="0" y="146304"/>
                </a:lnTo>
                <a:lnTo>
                  <a:pt x="169164" y="0"/>
                </a:lnTo>
                <a:lnTo>
                  <a:pt x="1208532" y="1191767"/>
                </a:lnTo>
                <a:lnTo>
                  <a:pt x="1039367" y="1339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object 36"/>
          <p:cNvSpPr/>
          <p:nvPr/>
        </p:nvSpPr>
        <p:spPr>
          <a:xfrm>
            <a:off x="5158681" y="3699328"/>
            <a:ext cx="1004285" cy="1145676"/>
          </a:xfrm>
          <a:custGeom>
            <a:avLst/>
            <a:gdLst/>
            <a:ahLst/>
            <a:cxnLst/>
            <a:rect l="l" t="t" r="r" b="b"/>
            <a:pathLst>
              <a:path w="963295" h="1106170">
                <a:moveTo>
                  <a:pt x="18287" y="95250"/>
                </a:moveTo>
                <a:lnTo>
                  <a:pt x="0" y="73660"/>
                </a:lnTo>
                <a:lnTo>
                  <a:pt x="85344" y="0"/>
                </a:lnTo>
                <a:lnTo>
                  <a:pt x="103632" y="20320"/>
                </a:lnTo>
                <a:lnTo>
                  <a:pt x="51816" y="64770"/>
                </a:lnTo>
                <a:lnTo>
                  <a:pt x="141393" y="64770"/>
                </a:lnTo>
                <a:lnTo>
                  <a:pt x="152400" y="77470"/>
                </a:lnTo>
                <a:lnTo>
                  <a:pt x="149507" y="80010"/>
                </a:lnTo>
                <a:lnTo>
                  <a:pt x="105156" y="80010"/>
                </a:lnTo>
                <a:lnTo>
                  <a:pt x="18287" y="95250"/>
                </a:lnTo>
                <a:close/>
              </a:path>
              <a:path w="963295" h="1106170">
                <a:moveTo>
                  <a:pt x="141393" y="64770"/>
                </a:moveTo>
                <a:lnTo>
                  <a:pt x="51816" y="64770"/>
                </a:lnTo>
                <a:lnTo>
                  <a:pt x="132587" y="54610"/>
                </a:lnTo>
                <a:lnTo>
                  <a:pt x="141393" y="64770"/>
                </a:lnTo>
                <a:close/>
              </a:path>
              <a:path w="963295" h="1106170">
                <a:moveTo>
                  <a:pt x="67056" y="152400"/>
                </a:moveTo>
                <a:lnTo>
                  <a:pt x="48767" y="130810"/>
                </a:lnTo>
                <a:lnTo>
                  <a:pt x="105156" y="80010"/>
                </a:lnTo>
                <a:lnTo>
                  <a:pt x="149507" y="80010"/>
                </a:lnTo>
                <a:lnTo>
                  <a:pt x="67056" y="152400"/>
                </a:lnTo>
                <a:close/>
              </a:path>
              <a:path w="963295" h="1106170">
                <a:moveTo>
                  <a:pt x="154359" y="156210"/>
                </a:moveTo>
                <a:lnTo>
                  <a:pt x="108203" y="156210"/>
                </a:lnTo>
                <a:lnTo>
                  <a:pt x="111251" y="154940"/>
                </a:lnTo>
                <a:lnTo>
                  <a:pt x="115824" y="153670"/>
                </a:lnTo>
                <a:lnTo>
                  <a:pt x="120396" y="149860"/>
                </a:lnTo>
                <a:lnTo>
                  <a:pt x="126492" y="146050"/>
                </a:lnTo>
                <a:lnTo>
                  <a:pt x="134112" y="140970"/>
                </a:lnTo>
                <a:lnTo>
                  <a:pt x="140208" y="134620"/>
                </a:lnTo>
                <a:lnTo>
                  <a:pt x="143256" y="133350"/>
                </a:lnTo>
                <a:lnTo>
                  <a:pt x="147828" y="130810"/>
                </a:lnTo>
                <a:lnTo>
                  <a:pt x="155448" y="123190"/>
                </a:lnTo>
                <a:lnTo>
                  <a:pt x="182048" y="153670"/>
                </a:lnTo>
                <a:lnTo>
                  <a:pt x="156972" y="153670"/>
                </a:lnTo>
                <a:lnTo>
                  <a:pt x="154359" y="156210"/>
                </a:lnTo>
                <a:close/>
              </a:path>
              <a:path w="963295" h="1106170">
                <a:moveTo>
                  <a:pt x="120396" y="180340"/>
                </a:moveTo>
                <a:lnTo>
                  <a:pt x="94487" y="180340"/>
                </a:lnTo>
                <a:lnTo>
                  <a:pt x="86867" y="173990"/>
                </a:lnTo>
                <a:lnTo>
                  <a:pt x="85344" y="171450"/>
                </a:lnTo>
                <a:lnTo>
                  <a:pt x="80772" y="167640"/>
                </a:lnTo>
                <a:lnTo>
                  <a:pt x="79248" y="163830"/>
                </a:lnTo>
                <a:lnTo>
                  <a:pt x="77724" y="163830"/>
                </a:lnTo>
                <a:lnTo>
                  <a:pt x="77724" y="162560"/>
                </a:lnTo>
                <a:lnTo>
                  <a:pt x="94487" y="148590"/>
                </a:lnTo>
                <a:lnTo>
                  <a:pt x="94487" y="149860"/>
                </a:lnTo>
                <a:lnTo>
                  <a:pt x="96012" y="149860"/>
                </a:lnTo>
                <a:lnTo>
                  <a:pt x="96012" y="152400"/>
                </a:lnTo>
                <a:lnTo>
                  <a:pt x="97535" y="152400"/>
                </a:lnTo>
                <a:lnTo>
                  <a:pt x="97535" y="153670"/>
                </a:lnTo>
                <a:lnTo>
                  <a:pt x="99060" y="154940"/>
                </a:lnTo>
                <a:lnTo>
                  <a:pt x="100583" y="154940"/>
                </a:lnTo>
                <a:lnTo>
                  <a:pt x="102108" y="156210"/>
                </a:lnTo>
                <a:lnTo>
                  <a:pt x="154359" y="156210"/>
                </a:lnTo>
                <a:lnTo>
                  <a:pt x="147828" y="162560"/>
                </a:lnTo>
                <a:lnTo>
                  <a:pt x="144780" y="163830"/>
                </a:lnTo>
                <a:lnTo>
                  <a:pt x="132587" y="172720"/>
                </a:lnTo>
                <a:lnTo>
                  <a:pt x="128016" y="176530"/>
                </a:lnTo>
                <a:lnTo>
                  <a:pt x="123444" y="177800"/>
                </a:lnTo>
                <a:lnTo>
                  <a:pt x="120396" y="180340"/>
                </a:lnTo>
                <a:close/>
              </a:path>
              <a:path w="963295" h="1106170">
                <a:moveTo>
                  <a:pt x="140208" y="236220"/>
                </a:moveTo>
                <a:lnTo>
                  <a:pt x="121919" y="214630"/>
                </a:lnTo>
                <a:lnTo>
                  <a:pt x="172212" y="171450"/>
                </a:lnTo>
                <a:lnTo>
                  <a:pt x="156972" y="153670"/>
                </a:lnTo>
                <a:lnTo>
                  <a:pt x="182048" y="153670"/>
                </a:lnTo>
                <a:lnTo>
                  <a:pt x="204216" y="179070"/>
                </a:lnTo>
                <a:lnTo>
                  <a:pt x="140208" y="236220"/>
                </a:lnTo>
                <a:close/>
              </a:path>
              <a:path w="963295" h="1106170">
                <a:moveTo>
                  <a:pt x="112776" y="182880"/>
                </a:moveTo>
                <a:lnTo>
                  <a:pt x="100583" y="182880"/>
                </a:lnTo>
                <a:lnTo>
                  <a:pt x="97535" y="180340"/>
                </a:lnTo>
                <a:lnTo>
                  <a:pt x="117348" y="180340"/>
                </a:lnTo>
                <a:lnTo>
                  <a:pt x="112776" y="182880"/>
                </a:lnTo>
                <a:close/>
              </a:path>
              <a:path w="963295" h="1106170">
                <a:moveTo>
                  <a:pt x="227076" y="238760"/>
                </a:moveTo>
                <a:lnTo>
                  <a:pt x="184403" y="238760"/>
                </a:lnTo>
                <a:lnTo>
                  <a:pt x="193548" y="232410"/>
                </a:lnTo>
                <a:lnTo>
                  <a:pt x="199644" y="229870"/>
                </a:lnTo>
                <a:lnTo>
                  <a:pt x="207264" y="223520"/>
                </a:lnTo>
                <a:lnTo>
                  <a:pt x="208787" y="220980"/>
                </a:lnTo>
                <a:lnTo>
                  <a:pt x="211835" y="218440"/>
                </a:lnTo>
                <a:lnTo>
                  <a:pt x="216408" y="215900"/>
                </a:lnTo>
                <a:lnTo>
                  <a:pt x="219456" y="212090"/>
                </a:lnTo>
                <a:lnTo>
                  <a:pt x="224028" y="209550"/>
                </a:lnTo>
                <a:lnTo>
                  <a:pt x="228600" y="205740"/>
                </a:lnTo>
                <a:lnTo>
                  <a:pt x="256309" y="237490"/>
                </a:lnTo>
                <a:lnTo>
                  <a:pt x="230124" y="237490"/>
                </a:lnTo>
                <a:lnTo>
                  <a:pt x="227076" y="238760"/>
                </a:lnTo>
                <a:close/>
              </a:path>
              <a:path w="963295" h="1106170">
                <a:moveTo>
                  <a:pt x="185928" y="264160"/>
                </a:moveTo>
                <a:lnTo>
                  <a:pt x="169164" y="264160"/>
                </a:lnTo>
                <a:lnTo>
                  <a:pt x="167640" y="262890"/>
                </a:lnTo>
                <a:lnTo>
                  <a:pt x="164592" y="261620"/>
                </a:lnTo>
                <a:lnTo>
                  <a:pt x="156972" y="255270"/>
                </a:lnTo>
                <a:lnTo>
                  <a:pt x="155448" y="252730"/>
                </a:lnTo>
                <a:lnTo>
                  <a:pt x="149351" y="246380"/>
                </a:lnTo>
                <a:lnTo>
                  <a:pt x="166116" y="231140"/>
                </a:lnTo>
                <a:lnTo>
                  <a:pt x="166116" y="232410"/>
                </a:lnTo>
                <a:lnTo>
                  <a:pt x="167640" y="232410"/>
                </a:lnTo>
                <a:lnTo>
                  <a:pt x="167640" y="233680"/>
                </a:lnTo>
                <a:lnTo>
                  <a:pt x="169164" y="233680"/>
                </a:lnTo>
                <a:lnTo>
                  <a:pt x="169164" y="236220"/>
                </a:lnTo>
                <a:lnTo>
                  <a:pt x="170687" y="236220"/>
                </a:lnTo>
                <a:lnTo>
                  <a:pt x="170687" y="237490"/>
                </a:lnTo>
                <a:lnTo>
                  <a:pt x="172212" y="237490"/>
                </a:lnTo>
                <a:lnTo>
                  <a:pt x="173735" y="238760"/>
                </a:lnTo>
                <a:lnTo>
                  <a:pt x="227076" y="238760"/>
                </a:lnTo>
                <a:lnTo>
                  <a:pt x="224028" y="240030"/>
                </a:lnTo>
                <a:lnTo>
                  <a:pt x="219456" y="245110"/>
                </a:lnTo>
                <a:lnTo>
                  <a:pt x="216408" y="246380"/>
                </a:lnTo>
                <a:lnTo>
                  <a:pt x="210312" y="252730"/>
                </a:lnTo>
                <a:lnTo>
                  <a:pt x="196596" y="261620"/>
                </a:lnTo>
                <a:lnTo>
                  <a:pt x="192024" y="262890"/>
                </a:lnTo>
                <a:lnTo>
                  <a:pt x="188976" y="262890"/>
                </a:lnTo>
                <a:lnTo>
                  <a:pt x="185928" y="264160"/>
                </a:lnTo>
                <a:close/>
              </a:path>
              <a:path w="963295" h="1106170">
                <a:moveTo>
                  <a:pt x="211835" y="317500"/>
                </a:moveTo>
                <a:lnTo>
                  <a:pt x="195072" y="297180"/>
                </a:lnTo>
                <a:lnTo>
                  <a:pt x="243840" y="254000"/>
                </a:lnTo>
                <a:lnTo>
                  <a:pt x="230124" y="237490"/>
                </a:lnTo>
                <a:lnTo>
                  <a:pt x="256309" y="237490"/>
                </a:lnTo>
                <a:lnTo>
                  <a:pt x="277367" y="261620"/>
                </a:lnTo>
                <a:lnTo>
                  <a:pt x="211835" y="317500"/>
                </a:lnTo>
                <a:close/>
              </a:path>
              <a:path w="963295" h="1106170">
                <a:moveTo>
                  <a:pt x="246887" y="358140"/>
                </a:moveTo>
                <a:lnTo>
                  <a:pt x="228600" y="336550"/>
                </a:lnTo>
                <a:lnTo>
                  <a:pt x="294132" y="281940"/>
                </a:lnTo>
                <a:lnTo>
                  <a:pt x="310896" y="300990"/>
                </a:lnTo>
                <a:lnTo>
                  <a:pt x="289560" y="321310"/>
                </a:lnTo>
                <a:lnTo>
                  <a:pt x="298288" y="332740"/>
                </a:lnTo>
                <a:lnTo>
                  <a:pt x="274319" y="332740"/>
                </a:lnTo>
                <a:lnTo>
                  <a:pt x="246887" y="358140"/>
                </a:lnTo>
                <a:close/>
              </a:path>
              <a:path w="963295" h="1106170">
                <a:moveTo>
                  <a:pt x="341185" y="335280"/>
                </a:moveTo>
                <a:lnTo>
                  <a:pt x="300228" y="335280"/>
                </a:lnTo>
                <a:lnTo>
                  <a:pt x="307086" y="331470"/>
                </a:lnTo>
                <a:lnTo>
                  <a:pt x="313944" y="328930"/>
                </a:lnTo>
                <a:lnTo>
                  <a:pt x="320802" y="328930"/>
                </a:lnTo>
                <a:lnTo>
                  <a:pt x="334494" y="331470"/>
                </a:lnTo>
                <a:lnTo>
                  <a:pt x="341185" y="335280"/>
                </a:lnTo>
                <a:close/>
              </a:path>
              <a:path w="963295" h="1106170">
                <a:moveTo>
                  <a:pt x="325231" y="422910"/>
                </a:moveTo>
                <a:lnTo>
                  <a:pt x="316992" y="422910"/>
                </a:lnTo>
                <a:lnTo>
                  <a:pt x="308991" y="421640"/>
                </a:lnTo>
                <a:lnTo>
                  <a:pt x="276034" y="389890"/>
                </a:lnTo>
                <a:lnTo>
                  <a:pt x="272796" y="375920"/>
                </a:lnTo>
                <a:lnTo>
                  <a:pt x="273629" y="368300"/>
                </a:lnTo>
                <a:lnTo>
                  <a:pt x="276034" y="359410"/>
                </a:lnTo>
                <a:lnTo>
                  <a:pt x="279868" y="353060"/>
                </a:lnTo>
                <a:lnTo>
                  <a:pt x="284987" y="345440"/>
                </a:lnTo>
                <a:lnTo>
                  <a:pt x="274319" y="332740"/>
                </a:lnTo>
                <a:lnTo>
                  <a:pt x="298288" y="332740"/>
                </a:lnTo>
                <a:lnTo>
                  <a:pt x="300228" y="335280"/>
                </a:lnTo>
                <a:lnTo>
                  <a:pt x="341185" y="335280"/>
                </a:lnTo>
                <a:lnTo>
                  <a:pt x="347591" y="339090"/>
                </a:lnTo>
                <a:lnTo>
                  <a:pt x="353567" y="345440"/>
                </a:lnTo>
                <a:lnTo>
                  <a:pt x="358711" y="353060"/>
                </a:lnTo>
                <a:lnTo>
                  <a:pt x="321564" y="353060"/>
                </a:lnTo>
                <a:lnTo>
                  <a:pt x="315467" y="355600"/>
                </a:lnTo>
                <a:lnTo>
                  <a:pt x="307848" y="361950"/>
                </a:lnTo>
                <a:lnTo>
                  <a:pt x="303276" y="364490"/>
                </a:lnTo>
                <a:lnTo>
                  <a:pt x="301751" y="368300"/>
                </a:lnTo>
                <a:lnTo>
                  <a:pt x="298703" y="370840"/>
                </a:lnTo>
                <a:lnTo>
                  <a:pt x="295656" y="377190"/>
                </a:lnTo>
                <a:lnTo>
                  <a:pt x="295656" y="386080"/>
                </a:lnTo>
                <a:lnTo>
                  <a:pt x="298703" y="391160"/>
                </a:lnTo>
                <a:lnTo>
                  <a:pt x="300228" y="392430"/>
                </a:lnTo>
                <a:lnTo>
                  <a:pt x="301751" y="396240"/>
                </a:lnTo>
                <a:lnTo>
                  <a:pt x="303276" y="396240"/>
                </a:lnTo>
                <a:lnTo>
                  <a:pt x="304800" y="397510"/>
                </a:lnTo>
                <a:lnTo>
                  <a:pt x="307848" y="398780"/>
                </a:lnTo>
                <a:lnTo>
                  <a:pt x="360695" y="398780"/>
                </a:lnTo>
                <a:lnTo>
                  <a:pt x="357425" y="403860"/>
                </a:lnTo>
                <a:lnTo>
                  <a:pt x="350519" y="411480"/>
                </a:lnTo>
                <a:lnTo>
                  <a:pt x="342280" y="416560"/>
                </a:lnTo>
                <a:lnTo>
                  <a:pt x="333756" y="420370"/>
                </a:lnTo>
                <a:lnTo>
                  <a:pt x="325231" y="422910"/>
                </a:lnTo>
                <a:close/>
              </a:path>
              <a:path w="963295" h="1106170">
                <a:moveTo>
                  <a:pt x="360695" y="398780"/>
                </a:moveTo>
                <a:lnTo>
                  <a:pt x="318516" y="398780"/>
                </a:lnTo>
                <a:lnTo>
                  <a:pt x="320040" y="397510"/>
                </a:lnTo>
                <a:lnTo>
                  <a:pt x="323087" y="396240"/>
                </a:lnTo>
                <a:lnTo>
                  <a:pt x="338328" y="383540"/>
                </a:lnTo>
                <a:lnTo>
                  <a:pt x="342900" y="374650"/>
                </a:lnTo>
                <a:lnTo>
                  <a:pt x="342900" y="370840"/>
                </a:lnTo>
                <a:lnTo>
                  <a:pt x="344424" y="369570"/>
                </a:lnTo>
                <a:lnTo>
                  <a:pt x="344424" y="367030"/>
                </a:lnTo>
                <a:lnTo>
                  <a:pt x="342900" y="364490"/>
                </a:lnTo>
                <a:lnTo>
                  <a:pt x="342900" y="361950"/>
                </a:lnTo>
                <a:lnTo>
                  <a:pt x="339851" y="359410"/>
                </a:lnTo>
                <a:lnTo>
                  <a:pt x="338328" y="355600"/>
                </a:lnTo>
                <a:lnTo>
                  <a:pt x="335280" y="354330"/>
                </a:lnTo>
                <a:lnTo>
                  <a:pt x="333756" y="354330"/>
                </a:lnTo>
                <a:lnTo>
                  <a:pt x="332232" y="353060"/>
                </a:lnTo>
                <a:lnTo>
                  <a:pt x="358711" y="353060"/>
                </a:lnTo>
                <a:lnTo>
                  <a:pt x="359568" y="354330"/>
                </a:lnTo>
                <a:lnTo>
                  <a:pt x="363855" y="363220"/>
                </a:lnTo>
                <a:lnTo>
                  <a:pt x="366426" y="370840"/>
                </a:lnTo>
                <a:lnTo>
                  <a:pt x="367283" y="381000"/>
                </a:lnTo>
                <a:lnTo>
                  <a:pt x="365521" y="388620"/>
                </a:lnTo>
                <a:lnTo>
                  <a:pt x="362331" y="396240"/>
                </a:lnTo>
                <a:lnTo>
                  <a:pt x="360695" y="398780"/>
                </a:lnTo>
                <a:close/>
              </a:path>
              <a:path w="963295" h="1106170">
                <a:moveTo>
                  <a:pt x="382524" y="505460"/>
                </a:moveTo>
                <a:lnTo>
                  <a:pt x="377951" y="504190"/>
                </a:lnTo>
                <a:lnTo>
                  <a:pt x="368808" y="497840"/>
                </a:lnTo>
                <a:lnTo>
                  <a:pt x="365760" y="496570"/>
                </a:lnTo>
                <a:lnTo>
                  <a:pt x="361187" y="491490"/>
                </a:lnTo>
                <a:lnTo>
                  <a:pt x="358140" y="487680"/>
                </a:lnTo>
                <a:lnTo>
                  <a:pt x="353567" y="482600"/>
                </a:lnTo>
                <a:lnTo>
                  <a:pt x="348996" y="476250"/>
                </a:lnTo>
                <a:lnTo>
                  <a:pt x="345948" y="469900"/>
                </a:lnTo>
                <a:lnTo>
                  <a:pt x="342900" y="459740"/>
                </a:lnTo>
                <a:lnTo>
                  <a:pt x="341376" y="453390"/>
                </a:lnTo>
                <a:lnTo>
                  <a:pt x="341376" y="447040"/>
                </a:lnTo>
                <a:lnTo>
                  <a:pt x="342900" y="440690"/>
                </a:lnTo>
                <a:lnTo>
                  <a:pt x="345948" y="436880"/>
                </a:lnTo>
                <a:lnTo>
                  <a:pt x="352044" y="424180"/>
                </a:lnTo>
                <a:lnTo>
                  <a:pt x="370332" y="411480"/>
                </a:lnTo>
                <a:lnTo>
                  <a:pt x="382524" y="407670"/>
                </a:lnTo>
                <a:lnTo>
                  <a:pt x="388619" y="407670"/>
                </a:lnTo>
                <a:lnTo>
                  <a:pt x="394716" y="408940"/>
                </a:lnTo>
                <a:lnTo>
                  <a:pt x="400812" y="408940"/>
                </a:lnTo>
                <a:lnTo>
                  <a:pt x="405383" y="412750"/>
                </a:lnTo>
                <a:lnTo>
                  <a:pt x="411480" y="415290"/>
                </a:lnTo>
                <a:lnTo>
                  <a:pt x="416051" y="419100"/>
                </a:lnTo>
                <a:lnTo>
                  <a:pt x="425196" y="427990"/>
                </a:lnTo>
                <a:lnTo>
                  <a:pt x="429768" y="434340"/>
                </a:lnTo>
                <a:lnTo>
                  <a:pt x="388619" y="434340"/>
                </a:lnTo>
                <a:lnTo>
                  <a:pt x="382524" y="436880"/>
                </a:lnTo>
                <a:lnTo>
                  <a:pt x="376428" y="440690"/>
                </a:lnTo>
                <a:lnTo>
                  <a:pt x="370332" y="447040"/>
                </a:lnTo>
                <a:lnTo>
                  <a:pt x="367283" y="452120"/>
                </a:lnTo>
                <a:lnTo>
                  <a:pt x="367283" y="458470"/>
                </a:lnTo>
                <a:lnTo>
                  <a:pt x="365760" y="464820"/>
                </a:lnTo>
                <a:lnTo>
                  <a:pt x="368808" y="469900"/>
                </a:lnTo>
                <a:lnTo>
                  <a:pt x="373380" y="474980"/>
                </a:lnTo>
                <a:lnTo>
                  <a:pt x="374903" y="477520"/>
                </a:lnTo>
                <a:lnTo>
                  <a:pt x="379476" y="482600"/>
                </a:lnTo>
                <a:lnTo>
                  <a:pt x="382524" y="483870"/>
                </a:lnTo>
                <a:lnTo>
                  <a:pt x="384048" y="483870"/>
                </a:lnTo>
                <a:lnTo>
                  <a:pt x="387096" y="485140"/>
                </a:lnTo>
                <a:lnTo>
                  <a:pt x="390144" y="485140"/>
                </a:lnTo>
                <a:lnTo>
                  <a:pt x="391667" y="487680"/>
                </a:lnTo>
                <a:lnTo>
                  <a:pt x="396240" y="487680"/>
                </a:lnTo>
                <a:lnTo>
                  <a:pt x="399287" y="490220"/>
                </a:lnTo>
                <a:lnTo>
                  <a:pt x="382524" y="505460"/>
                </a:lnTo>
                <a:close/>
              </a:path>
              <a:path w="963295" h="1106170">
                <a:moveTo>
                  <a:pt x="422148" y="469900"/>
                </a:moveTo>
                <a:lnTo>
                  <a:pt x="419100" y="467360"/>
                </a:lnTo>
                <a:lnTo>
                  <a:pt x="419100" y="458470"/>
                </a:lnTo>
                <a:lnTo>
                  <a:pt x="417576" y="457200"/>
                </a:lnTo>
                <a:lnTo>
                  <a:pt x="417576" y="452120"/>
                </a:lnTo>
                <a:lnTo>
                  <a:pt x="414528" y="447040"/>
                </a:lnTo>
                <a:lnTo>
                  <a:pt x="411480" y="440690"/>
                </a:lnTo>
                <a:lnTo>
                  <a:pt x="406908" y="436880"/>
                </a:lnTo>
                <a:lnTo>
                  <a:pt x="400812" y="434340"/>
                </a:lnTo>
                <a:lnTo>
                  <a:pt x="429768" y="434340"/>
                </a:lnTo>
                <a:lnTo>
                  <a:pt x="434340" y="440690"/>
                </a:lnTo>
                <a:lnTo>
                  <a:pt x="435864" y="445770"/>
                </a:lnTo>
                <a:lnTo>
                  <a:pt x="438912" y="450850"/>
                </a:lnTo>
                <a:lnTo>
                  <a:pt x="438912" y="454660"/>
                </a:lnTo>
                <a:lnTo>
                  <a:pt x="422148" y="469900"/>
                </a:lnTo>
                <a:close/>
              </a:path>
              <a:path w="963295" h="1106170">
                <a:moveTo>
                  <a:pt x="419100" y="553720"/>
                </a:moveTo>
                <a:lnTo>
                  <a:pt x="400812" y="534670"/>
                </a:lnTo>
                <a:lnTo>
                  <a:pt x="451103" y="490220"/>
                </a:lnTo>
                <a:lnTo>
                  <a:pt x="434340" y="469900"/>
                </a:lnTo>
                <a:lnTo>
                  <a:pt x="448056" y="458470"/>
                </a:lnTo>
                <a:lnTo>
                  <a:pt x="494728" y="511810"/>
                </a:lnTo>
                <a:lnTo>
                  <a:pt x="469392" y="511810"/>
                </a:lnTo>
                <a:lnTo>
                  <a:pt x="419100" y="553720"/>
                </a:lnTo>
                <a:close/>
              </a:path>
              <a:path w="963295" h="1106170">
                <a:moveTo>
                  <a:pt x="487680" y="530860"/>
                </a:moveTo>
                <a:lnTo>
                  <a:pt x="469392" y="511810"/>
                </a:lnTo>
                <a:lnTo>
                  <a:pt x="494728" y="511810"/>
                </a:lnTo>
                <a:lnTo>
                  <a:pt x="501396" y="519430"/>
                </a:lnTo>
                <a:lnTo>
                  <a:pt x="487680" y="530860"/>
                </a:lnTo>
                <a:close/>
              </a:path>
              <a:path w="963295" h="1106170">
                <a:moveTo>
                  <a:pt x="440435" y="627380"/>
                </a:moveTo>
                <a:lnTo>
                  <a:pt x="423672" y="605790"/>
                </a:lnTo>
                <a:lnTo>
                  <a:pt x="510540" y="529590"/>
                </a:lnTo>
                <a:lnTo>
                  <a:pt x="528828" y="551180"/>
                </a:lnTo>
                <a:lnTo>
                  <a:pt x="522732" y="557530"/>
                </a:lnTo>
                <a:lnTo>
                  <a:pt x="527303" y="557530"/>
                </a:lnTo>
                <a:lnTo>
                  <a:pt x="536448" y="560070"/>
                </a:lnTo>
                <a:lnTo>
                  <a:pt x="545592" y="566420"/>
                </a:lnTo>
                <a:lnTo>
                  <a:pt x="512064" y="566420"/>
                </a:lnTo>
                <a:lnTo>
                  <a:pt x="478535" y="593090"/>
                </a:lnTo>
                <a:lnTo>
                  <a:pt x="480060" y="595630"/>
                </a:lnTo>
                <a:lnTo>
                  <a:pt x="480060" y="596900"/>
                </a:lnTo>
                <a:lnTo>
                  <a:pt x="481583" y="599440"/>
                </a:lnTo>
                <a:lnTo>
                  <a:pt x="486156" y="604520"/>
                </a:lnTo>
                <a:lnTo>
                  <a:pt x="467867" y="604520"/>
                </a:lnTo>
                <a:lnTo>
                  <a:pt x="440435" y="627380"/>
                </a:lnTo>
                <a:close/>
              </a:path>
              <a:path w="963295" h="1106170">
                <a:moveTo>
                  <a:pt x="549459" y="612140"/>
                </a:moveTo>
                <a:lnTo>
                  <a:pt x="505967" y="612140"/>
                </a:lnTo>
                <a:lnTo>
                  <a:pt x="512064" y="609600"/>
                </a:lnTo>
                <a:lnTo>
                  <a:pt x="525780" y="598170"/>
                </a:lnTo>
                <a:lnTo>
                  <a:pt x="528828" y="593090"/>
                </a:lnTo>
                <a:lnTo>
                  <a:pt x="530351" y="589280"/>
                </a:lnTo>
                <a:lnTo>
                  <a:pt x="530351" y="584200"/>
                </a:lnTo>
                <a:lnTo>
                  <a:pt x="528828" y="579120"/>
                </a:lnTo>
                <a:lnTo>
                  <a:pt x="525780" y="574040"/>
                </a:lnTo>
                <a:lnTo>
                  <a:pt x="524256" y="572770"/>
                </a:lnTo>
                <a:lnTo>
                  <a:pt x="521208" y="571500"/>
                </a:lnTo>
                <a:lnTo>
                  <a:pt x="519683" y="568960"/>
                </a:lnTo>
                <a:lnTo>
                  <a:pt x="513587" y="566420"/>
                </a:lnTo>
                <a:lnTo>
                  <a:pt x="545592" y="566420"/>
                </a:lnTo>
                <a:lnTo>
                  <a:pt x="548640" y="571500"/>
                </a:lnTo>
                <a:lnTo>
                  <a:pt x="553259" y="576580"/>
                </a:lnTo>
                <a:lnTo>
                  <a:pt x="555879" y="582930"/>
                </a:lnTo>
                <a:lnTo>
                  <a:pt x="556784" y="590550"/>
                </a:lnTo>
                <a:lnTo>
                  <a:pt x="556260" y="596900"/>
                </a:lnTo>
                <a:lnTo>
                  <a:pt x="554259" y="603250"/>
                </a:lnTo>
                <a:lnTo>
                  <a:pt x="550545" y="610870"/>
                </a:lnTo>
                <a:lnTo>
                  <a:pt x="549459" y="612140"/>
                </a:lnTo>
                <a:close/>
              </a:path>
              <a:path w="963295" h="1106170">
                <a:moveTo>
                  <a:pt x="510540" y="637540"/>
                </a:moveTo>
                <a:lnTo>
                  <a:pt x="499872" y="637540"/>
                </a:lnTo>
                <a:lnTo>
                  <a:pt x="495300" y="636270"/>
                </a:lnTo>
                <a:lnTo>
                  <a:pt x="481583" y="628650"/>
                </a:lnTo>
                <a:lnTo>
                  <a:pt x="478535" y="624840"/>
                </a:lnTo>
                <a:lnTo>
                  <a:pt x="472440" y="618490"/>
                </a:lnTo>
                <a:lnTo>
                  <a:pt x="469392" y="612140"/>
                </a:lnTo>
                <a:lnTo>
                  <a:pt x="467867" y="607060"/>
                </a:lnTo>
                <a:lnTo>
                  <a:pt x="467867" y="604520"/>
                </a:lnTo>
                <a:lnTo>
                  <a:pt x="486156" y="604520"/>
                </a:lnTo>
                <a:lnTo>
                  <a:pt x="490728" y="609600"/>
                </a:lnTo>
                <a:lnTo>
                  <a:pt x="495300" y="612140"/>
                </a:lnTo>
                <a:lnTo>
                  <a:pt x="549459" y="612140"/>
                </a:lnTo>
                <a:lnTo>
                  <a:pt x="545116" y="617220"/>
                </a:lnTo>
                <a:lnTo>
                  <a:pt x="537972" y="624840"/>
                </a:lnTo>
                <a:lnTo>
                  <a:pt x="533400" y="628650"/>
                </a:lnTo>
                <a:lnTo>
                  <a:pt x="521208" y="635000"/>
                </a:lnTo>
                <a:lnTo>
                  <a:pt x="515112" y="636270"/>
                </a:lnTo>
                <a:lnTo>
                  <a:pt x="510540" y="637540"/>
                </a:lnTo>
                <a:close/>
              </a:path>
              <a:path w="963295" h="1106170">
                <a:moveTo>
                  <a:pt x="623824" y="669290"/>
                </a:moveTo>
                <a:lnTo>
                  <a:pt x="594360" y="669290"/>
                </a:lnTo>
                <a:lnTo>
                  <a:pt x="597408" y="666750"/>
                </a:lnTo>
                <a:lnTo>
                  <a:pt x="598932" y="662940"/>
                </a:lnTo>
                <a:lnTo>
                  <a:pt x="573024" y="631190"/>
                </a:lnTo>
                <a:lnTo>
                  <a:pt x="566928" y="628650"/>
                </a:lnTo>
                <a:lnTo>
                  <a:pt x="565403" y="627380"/>
                </a:lnTo>
                <a:lnTo>
                  <a:pt x="580644" y="613410"/>
                </a:lnTo>
                <a:lnTo>
                  <a:pt x="583692" y="614680"/>
                </a:lnTo>
                <a:lnTo>
                  <a:pt x="586740" y="618490"/>
                </a:lnTo>
                <a:lnTo>
                  <a:pt x="592835" y="622300"/>
                </a:lnTo>
                <a:lnTo>
                  <a:pt x="618363" y="652780"/>
                </a:lnTo>
                <a:lnTo>
                  <a:pt x="623316" y="666750"/>
                </a:lnTo>
                <a:lnTo>
                  <a:pt x="623824" y="669290"/>
                </a:lnTo>
                <a:close/>
              </a:path>
              <a:path w="963295" h="1106170">
                <a:moveTo>
                  <a:pt x="569976" y="726440"/>
                </a:moveTo>
                <a:lnTo>
                  <a:pt x="551687" y="706120"/>
                </a:lnTo>
                <a:lnTo>
                  <a:pt x="557783" y="701040"/>
                </a:lnTo>
                <a:lnTo>
                  <a:pt x="554735" y="701040"/>
                </a:lnTo>
                <a:lnTo>
                  <a:pt x="551687" y="698500"/>
                </a:lnTo>
                <a:lnTo>
                  <a:pt x="548640" y="698500"/>
                </a:lnTo>
                <a:lnTo>
                  <a:pt x="547116" y="697230"/>
                </a:lnTo>
                <a:lnTo>
                  <a:pt x="545592" y="697230"/>
                </a:lnTo>
                <a:lnTo>
                  <a:pt x="539496" y="694690"/>
                </a:lnTo>
                <a:lnTo>
                  <a:pt x="534924" y="690880"/>
                </a:lnTo>
                <a:lnTo>
                  <a:pt x="533400" y="688340"/>
                </a:lnTo>
                <a:lnTo>
                  <a:pt x="530351" y="685800"/>
                </a:lnTo>
                <a:lnTo>
                  <a:pt x="525780" y="679450"/>
                </a:lnTo>
                <a:lnTo>
                  <a:pt x="522732" y="673100"/>
                </a:lnTo>
                <a:lnTo>
                  <a:pt x="522732" y="657860"/>
                </a:lnTo>
                <a:lnTo>
                  <a:pt x="525780" y="651510"/>
                </a:lnTo>
                <a:lnTo>
                  <a:pt x="531876" y="647700"/>
                </a:lnTo>
                <a:lnTo>
                  <a:pt x="536448" y="642620"/>
                </a:lnTo>
                <a:lnTo>
                  <a:pt x="545592" y="640080"/>
                </a:lnTo>
                <a:lnTo>
                  <a:pt x="550164" y="640080"/>
                </a:lnTo>
                <a:lnTo>
                  <a:pt x="582167" y="659130"/>
                </a:lnTo>
                <a:lnTo>
                  <a:pt x="588264" y="664210"/>
                </a:lnTo>
                <a:lnTo>
                  <a:pt x="553212" y="664210"/>
                </a:lnTo>
                <a:lnTo>
                  <a:pt x="551687" y="666750"/>
                </a:lnTo>
                <a:lnTo>
                  <a:pt x="550164" y="666750"/>
                </a:lnTo>
                <a:lnTo>
                  <a:pt x="550164" y="668020"/>
                </a:lnTo>
                <a:lnTo>
                  <a:pt x="548640" y="669290"/>
                </a:lnTo>
                <a:lnTo>
                  <a:pt x="548640" y="678180"/>
                </a:lnTo>
                <a:lnTo>
                  <a:pt x="550164" y="679450"/>
                </a:lnTo>
                <a:lnTo>
                  <a:pt x="551687" y="681990"/>
                </a:lnTo>
                <a:lnTo>
                  <a:pt x="553212" y="683260"/>
                </a:lnTo>
                <a:lnTo>
                  <a:pt x="554735" y="687070"/>
                </a:lnTo>
                <a:lnTo>
                  <a:pt x="560832" y="689610"/>
                </a:lnTo>
                <a:lnTo>
                  <a:pt x="562356" y="690880"/>
                </a:lnTo>
                <a:lnTo>
                  <a:pt x="609803" y="690880"/>
                </a:lnTo>
                <a:lnTo>
                  <a:pt x="569976" y="726440"/>
                </a:lnTo>
                <a:close/>
              </a:path>
              <a:path w="963295" h="1106170">
                <a:moveTo>
                  <a:pt x="609803" y="690880"/>
                </a:moveTo>
                <a:lnTo>
                  <a:pt x="568451" y="690880"/>
                </a:lnTo>
                <a:lnTo>
                  <a:pt x="582167" y="680720"/>
                </a:lnTo>
                <a:lnTo>
                  <a:pt x="569976" y="668020"/>
                </a:lnTo>
                <a:lnTo>
                  <a:pt x="566928" y="666750"/>
                </a:lnTo>
                <a:lnTo>
                  <a:pt x="565403" y="665480"/>
                </a:lnTo>
                <a:lnTo>
                  <a:pt x="562356" y="664210"/>
                </a:lnTo>
                <a:lnTo>
                  <a:pt x="588264" y="664210"/>
                </a:lnTo>
                <a:lnTo>
                  <a:pt x="594360" y="669290"/>
                </a:lnTo>
                <a:lnTo>
                  <a:pt x="623824" y="669290"/>
                </a:lnTo>
                <a:lnTo>
                  <a:pt x="624840" y="674370"/>
                </a:lnTo>
                <a:lnTo>
                  <a:pt x="620267" y="681990"/>
                </a:lnTo>
                <a:lnTo>
                  <a:pt x="612648" y="688340"/>
                </a:lnTo>
                <a:lnTo>
                  <a:pt x="609803" y="690880"/>
                </a:lnTo>
                <a:close/>
              </a:path>
              <a:path w="963295" h="1106170">
                <a:moveTo>
                  <a:pt x="614172" y="778510"/>
                </a:moveTo>
                <a:lnTo>
                  <a:pt x="595883" y="756920"/>
                </a:lnTo>
                <a:lnTo>
                  <a:pt x="646176" y="712470"/>
                </a:lnTo>
                <a:lnTo>
                  <a:pt x="627887" y="693420"/>
                </a:lnTo>
                <a:lnTo>
                  <a:pt x="641603" y="680720"/>
                </a:lnTo>
                <a:lnTo>
                  <a:pt x="688276" y="734060"/>
                </a:lnTo>
                <a:lnTo>
                  <a:pt x="664464" y="734060"/>
                </a:lnTo>
                <a:lnTo>
                  <a:pt x="614172" y="778510"/>
                </a:lnTo>
                <a:close/>
              </a:path>
              <a:path w="963295" h="1106170">
                <a:moveTo>
                  <a:pt x="681228" y="754380"/>
                </a:moveTo>
                <a:lnTo>
                  <a:pt x="664464" y="734060"/>
                </a:lnTo>
                <a:lnTo>
                  <a:pt x="688276" y="734060"/>
                </a:lnTo>
                <a:lnTo>
                  <a:pt x="694944" y="741680"/>
                </a:lnTo>
                <a:lnTo>
                  <a:pt x="681228" y="754380"/>
                </a:lnTo>
                <a:close/>
              </a:path>
              <a:path w="963295" h="1106170">
                <a:moveTo>
                  <a:pt x="655319" y="825500"/>
                </a:moveTo>
                <a:lnTo>
                  <a:pt x="640080" y="808990"/>
                </a:lnTo>
                <a:lnTo>
                  <a:pt x="705612" y="751840"/>
                </a:lnTo>
                <a:lnTo>
                  <a:pt x="722376" y="773430"/>
                </a:lnTo>
                <a:lnTo>
                  <a:pt x="687324" y="803910"/>
                </a:lnTo>
                <a:lnTo>
                  <a:pt x="750474" y="803910"/>
                </a:lnTo>
                <a:lnTo>
                  <a:pt x="762000" y="817880"/>
                </a:lnTo>
                <a:lnTo>
                  <a:pt x="760545" y="819150"/>
                </a:lnTo>
                <a:lnTo>
                  <a:pt x="719328" y="819150"/>
                </a:lnTo>
                <a:lnTo>
                  <a:pt x="655319" y="825500"/>
                </a:lnTo>
                <a:close/>
              </a:path>
              <a:path w="963295" h="1106170">
                <a:moveTo>
                  <a:pt x="750474" y="803910"/>
                </a:moveTo>
                <a:lnTo>
                  <a:pt x="687324" y="803910"/>
                </a:lnTo>
                <a:lnTo>
                  <a:pt x="745235" y="797560"/>
                </a:lnTo>
                <a:lnTo>
                  <a:pt x="750474" y="803910"/>
                </a:lnTo>
                <a:close/>
              </a:path>
              <a:path w="963295" h="1106170">
                <a:moveTo>
                  <a:pt x="697992" y="873760"/>
                </a:moveTo>
                <a:lnTo>
                  <a:pt x="679703" y="854710"/>
                </a:lnTo>
                <a:lnTo>
                  <a:pt x="719328" y="819150"/>
                </a:lnTo>
                <a:lnTo>
                  <a:pt x="760545" y="819150"/>
                </a:lnTo>
                <a:lnTo>
                  <a:pt x="697992" y="873760"/>
                </a:lnTo>
                <a:close/>
              </a:path>
              <a:path w="963295" h="1106170">
                <a:moveTo>
                  <a:pt x="780287" y="946150"/>
                </a:moveTo>
                <a:lnTo>
                  <a:pt x="765048" y="946150"/>
                </a:lnTo>
                <a:lnTo>
                  <a:pt x="762000" y="944880"/>
                </a:lnTo>
                <a:lnTo>
                  <a:pt x="757428" y="941070"/>
                </a:lnTo>
                <a:lnTo>
                  <a:pt x="754380" y="939800"/>
                </a:lnTo>
                <a:lnTo>
                  <a:pt x="751332" y="934720"/>
                </a:lnTo>
                <a:lnTo>
                  <a:pt x="748283" y="932180"/>
                </a:lnTo>
                <a:lnTo>
                  <a:pt x="713232" y="892810"/>
                </a:lnTo>
                <a:lnTo>
                  <a:pt x="778764" y="835660"/>
                </a:lnTo>
                <a:lnTo>
                  <a:pt x="806500" y="868680"/>
                </a:lnTo>
                <a:lnTo>
                  <a:pt x="783335" y="868680"/>
                </a:lnTo>
                <a:lnTo>
                  <a:pt x="769619" y="880110"/>
                </a:lnTo>
                <a:lnTo>
                  <a:pt x="777917" y="889000"/>
                </a:lnTo>
                <a:lnTo>
                  <a:pt x="758951" y="889000"/>
                </a:lnTo>
                <a:lnTo>
                  <a:pt x="745235" y="901700"/>
                </a:lnTo>
                <a:lnTo>
                  <a:pt x="755903" y="915670"/>
                </a:lnTo>
                <a:lnTo>
                  <a:pt x="758951" y="918210"/>
                </a:lnTo>
                <a:lnTo>
                  <a:pt x="762000" y="919480"/>
                </a:lnTo>
                <a:lnTo>
                  <a:pt x="763524" y="922020"/>
                </a:lnTo>
                <a:lnTo>
                  <a:pt x="797051" y="922020"/>
                </a:lnTo>
                <a:lnTo>
                  <a:pt x="797051" y="927100"/>
                </a:lnTo>
                <a:lnTo>
                  <a:pt x="794003" y="935990"/>
                </a:lnTo>
                <a:lnTo>
                  <a:pt x="786383" y="942340"/>
                </a:lnTo>
                <a:lnTo>
                  <a:pt x="780287" y="946150"/>
                </a:lnTo>
                <a:close/>
              </a:path>
              <a:path w="963295" h="1106170">
                <a:moveTo>
                  <a:pt x="822960" y="895350"/>
                </a:moveTo>
                <a:lnTo>
                  <a:pt x="792480" y="895350"/>
                </a:lnTo>
                <a:lnTo>
                  <a:pt x="794003" y="894080"/>
                </a:lnTo>
                <a:lnTo>
                  <a:pt x="797051" y="892810"/>
                </a:lnTo>
                <a:lnTo>
                  <a:pt x="797051" y="885190"/>
                </a:lnTo>
                <a:lnTo>
                  <a:pt x="795528" y="881380"/>
                </a:lnTo>
                <a:lnTo>
                  <a:pt x="792480" y="878840"/>
                </a:lnTo>
                <a:lnTo>
                  <a:pt x="783335" y="868680"/>
                </a:lnTo>
                <a:lnTo>
                  <a:pt x="806500" y="868680"/>
                </a:lnTo>
                <a:lnTo>
                  <a:pt x="810767" y="873760"/>
                </a:lnTo>
                <a:lnTo>
                  <a:pt x="818387" y="881380"/>
                </a:lnTo>
                <a:lnTo>
                  <a:pt x="821435" y="887730"/>
                </a:lnTo>
                <a:lnTo>
                  <a:pt x="821435" y="891540"/>
                </a:lnTo>
                <a:lnTo>
                  <a:pt x="822960" y="894080"/>
                </a:lnTo>
                <a:lnTo>
                  <a:pt x="822960" y="895350"/>
                </a:lnTo>
                <a:close/>
              </a:path>
              <a:path w="963295" h="1106170">
                <a:moveTo>
                  <a:pt x="797051" y="922020"/>
                </a:moveTo>
                <a:lnTo>
                  <a:pt x="766572" y="922020"/>
                </a:lnTo>
                <a:lnTo>
                  <a:pt x="775716" y="914400"/>
                </a:lnTo>
                <a:lnTo>
                  <a:pt x="775716" y="908050"/>
                </a:lnTo>
                <a:lnTo>
                  <a:pt x="771144" y="902970"/>
                </a:lnTo>
                <a:lnTo>
                  <a:pt x="758951" y="889000"/>
                </a:lnTo>
                <a:lnTo>
                  <a:pt x="777917" y="889000"/>
                </a:lnTo>
                <a:lnTo>
                  <a:pt x="780287" y="891540"/>
                </a:lnTo>
                <a:lnTo>
                  <a:pt x="781812" y="894080"/>
                </a:lnTo>
                <a:lnTo>
                  <a:pt x="784860" y="895350"/>
                </a:lnTo>
                <a:lnTo>
                  <a:pt x="822960" y="895350"/>
                </a:lnTo>
                <a:lnTo>
                  <a:pt x="822960" y="902970"/>
                </a:lnTo>
                <a:lnTo>
                  <a:pt x="821435" y="906780"/>
                </a:lnTo>
                <a:lnTo>
                  <a:pt x="813816" y="914400"/>
                </a:lnTo>
                <a:lnTo>
                  <a:pt x="794003" y="914400"/>
                </a:lnTo>
                <a:lnTo>
                  <a:pt x="797051" y="918210"/>
                </a:lnTo>
                <a:lnTo>
                  <a:pt x="797051" y="922020"/>
                </a:lnTo>
                <a:close/>
              </a:path>
              <a:path w="963295" h="1106170">
                <a:moveTo>
                  <a:pt x="809244" y="915670"/>
                </a:moveTo>
                <a:lnTo>
                  <a:pt x="798576" y="915670"/>
                </a:lnTo>
                <a:lnTo>
                  <a:pt x="795528" y="914400"/>
                </a:lnTo>
                <a:lnTo>
                  <a:pt x="813816" y="914400"/>
                </a:lnTo>
                <a:lnTo>
                  <a:pt x="809244" y="915670"/>
                </a:lnTo>
                <a:close/>
              </a:path>
              <a:path w="963295" h="1106170">
                <a:moveTo>
                  <a:pt x="801624" y="993140"/>
                </a:moveTo>
                <a:lnTo>
                  <a:pt x="783335" y="971550"/>
                </a:lnTo>
                <a:lnTo>
                  <a:pt x="847344" y="915670"/>
                </a:lnTo>
                <a:lnTo>
                  <a:pt x="865632" y="935990"/>
                </a:lnTo>
                <a:lnTo>
                  <a:pt x="842772" y="956310"/>
                </a:lnTo>
                <a:lnTo>
                  <a:pt x="854625" y="969010"/>
                </a:lnTo>
                <a:lnTo>
                  <a:pt x="829056" y="969010"/>
                </a:lnTo>
                <a:lnTo>
                  <a:pt x="801624" y="993140"/>
                </a:lnTo>
                <a:close/>
              </a:path>
              <a:path w="963295" h="1106170">
                <a:moveTo>
                  <a:pt x="902589" y="979170"/>
                </a:moveTo>
                <a:lnTo>
                  <a:pt x="864108" y="979170"/>
                </a:lnTo>
                <a:lnTo>
                  <a:pt x="885444" y="960120"/>
                </a:lnTo>
                <a:lnTo>
                  <a:pt x="902589" y="979170"/>
                </a:lnTo>
                <a:close/>
              </a:path>
              <a:path w="963295" h="1106170">
                <a:moveTo>
                  <a:pt x="839724" y="1037590"/>
                </a:moveTo>
                <a:lnTo>
                  <a:pt x="821435" y="1016000"/>
                </a:lnTo>
                <a:lnTo>
                  <a:pt x="848867" y="993140"/>
                </a:lnTo>
                <a:lnTo>
                  <a:pt x="829056" y="969010"/>
                </a:lnTo>
                <a:lnTo>
                  <a:pt x="854625" y="969010"/>
                </a:lnTo>
                <a:lnTo>
                  <a:pt x="864108" y="979170"/>
                </a:lnTo>
                <a:lnTo>
                  <a:pt x="902589" y="979170"/>
                </a:lnTo>
                <a:lnTo>
                  <a:pt x="903732" y="980440"/>
                </a:lnTo>
                <a:lnTo>
                  <a:pt x="839724" y="1037590"/>
                </a:lnTo>
                <a:close/>
              </a:path>
              <a:path w="963295" h="1106170">
                <a:moveTo>
                  <a:pt x="920877" y="1106170"/>
                </a:moveTo>
                <a:lnTo>
                  <a:pt x="912876" y="1106170"/>
                </a:lnTo>
                <a:lnTo>
                  <a:pt x="904017" y="1104900"/>
                </a:lnTo>
                <a:lnTo>
                  <a:pt x="874871" y="1079500"/>
                </a:lnTo>
                <a:lnTo>
                  <a:pt x="867156" y="1054100"/>
                </a:lnTo>
                <a:lnTo>
                  <a:pt x="868918" y="1046480"/>
                </a:lnTo>
                <a:lnTo>
                  <a:pt x="900112" y="1013460"/>
                </a:lnTo>
                <a:lnTo>
                  <a:pt x="908566" y="1010920"/>
                </a:lnTo>
                <a:lnTo>
                  <a:pt x="917448" y="1010920"/>
                </a:lnTo>
                <a:lnTo>
                  <a:pt x="952881" y="1033780"/>
                </a:lnTo>
                <a:lnTo>
                  <a:pt x="918972" y="1033780"/>
                </a:lnTo>
                <a:lnTo>
                  <a:pt x="909828" y="1038860"/>
                </a:lnTo>
                <a:lnTo>
                  <a:pt x="896112" y="1050290"/>
                </a:lnTo>
                <a:lnTo>
                  <a:pt x="893064" y="1056640"/>
                </a:lnTo>
                <a:lnTo>
                  <a:pt x="890016" y="1061720"/>
                </a:lnTo>
                <a:lnTo>
                  <a:pt x="890016" y="1066800"/>
                </a:lnTo>
                <a:lnTo>
                  <a:pt x="891540" y="1069340"/>
                </a:lnTo>
                <a:lnTo>
                  <a:pt x="891540" y="1070610"/>
                </a:lnTo>
                <a:lnTo>
                  <a:pt x="893064" y="1074420"/>
                </a:lnTo>
                <a:lnTo>
                  <a:pt x="894587" y="1075690"/>
                </a:lnTo>
                <a:lnTo>
                  <a:pt x="896112" y="1078230"/>
                </a:lnTo>
                <a:lnTo>
                  <a:pt x="899160" y="1079500"/>
                </a:lnTo>
                <a:lnTo>
                  <a:pt x="900683" y="1079500"/>
                </a:lnTo>
                <a:lnTo>
                  <a:pt x="902208" y="1082040"/>
                </a:lnTo>
                <a:lnTo>
                  <a:pt x="955281" y="1082040"/>
                </a:lnTo>
                <a:lnTo>
                  <a:pt x="952023" y="1085850"/>
                </a:lnTo>
                <a:lnTo>
                  <a:pt x="944880" y="1093470"/>
                </a:lnTo>
                <a:lnTo>
                  <a:pt x="936879" y="1099820"/>
                </a:lnTo>
                <a:lnTo>
                  <a:pt x="928878" y="1103630"/>
                </a:lnTo>
                <a:lnTo>
                  <a:pt x="920877" y="1106170"/>
                </a:lnTo>
                <a:close/>
              </a:path>
              <a:path w="963295" h="1106170">
                <a:moveTo>
                  <a:pt x="955281" y="1082040"/>
                </a:moveTo>
                <a:lnTo>
                  <a:pt x="912876" y="1082040"/>
                </a:lnTo>
                <a:lnTo>
                  <a:pt x="918972" y="1078230"/>
                </a:lnTo>
                <a:lnTo>
                  <a:pt x="922019" y="1075690"/>
                </a:lnTo>
                <a:lnTo>
                  <a:pt x="931164" y="1069340"/>
                </a:lnTo>
                <a:lnTo>
                  <a:pt x="932687" y="1066800"/>
                </a:lnTo>
                <a:lnTo>
                  <a:pt x="935735" y="1062990"/>
                </a:lnTo>
                <a:lnTo>
                  <a:pt x="938783" y="1056640"/>
                </a:lnTo>
                <a:lnTo>
                  <a:pt x="938783" y="1047750"/>
                </a:lnTo>
                <a:lnTo>
                  <a:pt x="937260" y="1045210"/>
                </a:lnTo>
                <a:lnTo>
                  <a:pt x="934212" y="1041400"/>
                </a:lnTo>
                <a:lnTo>
                  <a:pt x="932687" y="1038860"/>
                </a:lnTo>
                <a:lnTo>
                  <a:pt x="931164" y="1037590"/>
                </a:lnTo>
                <a:lnTo>
                  <a:pt x="929640" y="1037590"/>
                </a:lnTo>
                <a:lnTo>
                  <a:pt x="926592" y="1036320"/>
                </a:lnTo>
                <a:lnTo>
                  <a:pt x="925067" y="1033780"/>
                </a:lnTo>
                <a:lnTo>
                  <a:pt x="952881" y="1033780"/>
                </a:lnTo>
                <a:lnTo>
                  <a:pt x="955452" y="1037590"/>
                </a:lnTo>
                <a:lnTo>
                  <a:pt x="959739" y="1045210"/>
                </a:lnTo>
                <a:lnTo>
                  <a:pt x="962310" y="1054100"/>
                </a:lnTo>
                <a:lnTo>
                  <a:pt x="963167" y="1062990"/>
                </a:lnTo>
                <a:lnTo>
                  <a:pt x="961167" y="1070610"/>
                </a:lnTo>
                <a:lnTo>
                  <a:pt x="957453" y="1079500"/>
                </a:lnTo>
                <a:lnTo>
                  <a:pt x="955281" y="1082040"/>
                </a:lnTo>
                <a:close/>
              </a:path>
            </a:pathLst>
          </a:custGeom>
          <a:solidFill>
            <a:srgbClr val="C11136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object 35"/>
          <p:cNvSpPr/>
          <p:nvPr/>
        </p:nvSpPr>
        <p:spPr>
          <a:xfrm>
            <a:off x="5019303" y="3573016"/>
            <a:ext cx="1260489" cy="1387702"/>
          </a:xfrm>
          <a:custGeom>
            <a:avLst/>
            <a:gdLst/>
            <a:ahLst/>
            <a:cxnLst/>
            <a:rect l="l" t="t" r="r" b="b"/>
            <a:pathLst>
              <a:path w="1209040" h="1339850">
                <a:moveTo>
                  <a:pt x="169164" y="0"/>
                </a:moveTo>
                <a:lnTo>
                  <a:pt x="1208532" y="1191767"/>
                </a:lnTo>
                <a:lnTo>
                  <a:pt x="1039367" y="1339596"/>
                </a:lnTo>
                <a:lnTo>
                  <a:pt x="0" y="146304"/>
                </a:lnTo>
                <a:lnTo>
                  <a:pt x="169164" y="0"/>
                </a:lnTo>
                <a:close/>
              </a:path>
            </a:pathLst>
          </a:custGeom>
          <a:ln w="38100">
            <a:solidFill>
              <a:srgbClr val="C11136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19732</TotalTime>
  <Words>1140</Words>
  <Application>Microsoft Office PowerPoint</Application>
  <PresentationFormat>Экран (4:3)</PresentationFormat>
  <Paragraphs>186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Примеры продуктов</vt:lpstr>
      <vt:lpstr>НИОКР и сбыт продукции – являются основными звеньями цепочки создания  стоимости медицинского текстиля</vt:lpstr>
      <vt:lpstr>Слайд 6</vt:lpstr>
      <vt:lpstr>Слайд 7</vt:lpstr>
      <vt:lpstr>Слайд 8</vt:lpstr>
      <vt:lpstr>Проект может быть размещен в ТОСЭР Наволоки, в котором уже есть  производство комплементарных изделий компании «Навтекс»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АИИО</dc:creator>
  <cp:lastModifiedBy>Елена</cp:lastModifiedBy>
  <cp:revision>53</cp:revision>
  <dcterms:created xsi:type="dcterms:W3CDTF">2020-09-30T06:10:18Z</dcterms:created>
  <dcterms:modified xsi:type="dcterms:W3CDTF">2020-10-14T21:06:12Z</dcterms:modified>
</cp:coreProperties>
</file>